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76"/>
  </p:notesMasterIdLst>
  <p:sldIdLst>
    <p:sldId id="375" r:id="rId2"/>
    <p:sldId id="376" r:id="rId3"/>
    <p:sldId id="298" r:id="rId4"/>
    <p:sldId id="402" r:id="rId5"/>
    <p:sldId id="501" r:id="rId6"/>
    <p:sldId id="404" r:id="rId7"/>
    <p:sldId id="405" r:id="rId8"/>
    <p:sldId id="488" r:id="rId9"/>
    <p:sldId id="487" r:id="rId10"/>
    <p:sldId id="489" r:id="rId11"/>
    <p:sldId id="491" r:id="rId12"/>
    <p:sldId id="410" r:id="rId13"/>
    <p:sldId id="343" r:id="rId14"/>
    <p:sldId id="336" r:id="rId15"/>
    <p:sldId id="411" r:id="rId16"/>
    <p:sldId id="422" r:id="rId17"/>
    <p:sldId id="423" r:id="rId18"/>
    <p:sldId id="463" r:id="rId19"/>
    <p:sldId id="426" r:id="rId20"/>
    <p:sldId id="460" r:id="rId21"/>
    <p:sldId id="428" r:id="rId22"/>
    <p:sldId id="464" r:id="rId23"/>
    <p:sldId id="462" r:id="rId24"/>
    <p:sldId id="429" r:id="rId25"/>
    <p:sldId id="465" r:id="rId26"/>
    <p:sldId id="478" r:id="rId27"/>
    <p:sldId id="432" r:id="rId28"/>
    <p:sldId id="483" r:id="rId29"/>
    <p:sldId id="450" r:id="rId30"/>
    <p:sldId id="502" r:id="rId31"/>
    <p:sldId id="503" r:id="rId32"/>
    <p:sldId id="504" r:id="rId33"/>
    <p:sldId id="484" r:id="rId34"/>
    <p:sldId id="480" r:id="rId35"/>
    <p:sldId id="500" r:id="rId36"/>
    <p:sldId id="499" r:id="rId37"/>
    <p:sldId id="494" r:id="rId38"/>
    <p:sldId id="490" r:id="rId39"/>
    <p:sldId id="497" r:id="rId40"/>
    <p:sldId id="498" r:id="rId41"/>
    <p:sldId id="495" r:id="rId42"/>
    <p:sldId id="496" r:id="rId43"/>
    <p:sldId id="492" r:id="rId44"/>
    <p:sldId id="493" r:id="rId45"/>
    <p:sldId id="451" r:id="rId46"/>
    <p:sldId id="453" r:id="rId47"/>
    <p:sldId id="454" r:id="rId48"/>
    <p:sldId id="455" r:id="rId49"/>
    <p:sldId id="457" r:id="rId50"/>
    <p:sldId id="456" r:id="rId51"/>
    <p:sldId id="458" r:id="rId52"/>
    <p:sldId id="459" r:id="rId53"/>
    <p:sldId id="290" r:id="rId54"/>
    <p:sldId id="395" r:id="rId55"/>
    <p:sldId id="470" r:id="rId56"/>
    <p:sldId id="471" r:id="rId57"/>
    <p:sldId id="472" r:id="rId58"/>
    <p:sldId id="365" r:id="rId59"/>
    <p:sldId id="399" r:id="rId60"/>
    <p:sldId id="398" r:id="rId61"/>
    <p:sldId id="475" r:id="rId62"/>
    <p:sldId id="476" r:id="rId63"/>
    <p:sldId id="374" r:id="rId64"/>
    <p:sldId id="373" r:id="rId65"/>
    <p:sldId id="372" r:id="rId66"/>
    <p:sldId id="371" r:id="rId67"/>
    <p:sldId id="362" r:id="rId68"/>
    <p:sldId id="363" r:id="rId69"/>
    <p:sldId id="364" r:id="rId70"/>
    <p:sldId id="358" r:id="rId71"/>
    <p:sldId id="325" r:id="rId72"/>
    <p:sldId id="369" r:id="rId73"/>
    <p:sldId id="370" r:id="rId74"/>
    <p:sldId id="326" r:id="rId7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40" autoAdjust="0"/>
    <p:restoredTop sz="84906" autoAdjust="0"/>
  </p:normalViewPr>
  <p:slideViewPr>
    <p:cSldViewPr>
      <p:cViewPr varScale="1">
        <p:scale>
          <a:sx n="78" d="100"/>
          <a:sy n="78" d="100"/>
        </p:scale>
        <p:origin x="110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F770B-1F85-48BA-846E-A9F07488EDCE}" type="datetimeFigureOut">
              <a:rPr lang="en-CA" smtClean="0"/>
              <a:pPr/>
              <a:t>2019-09-19</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26B843-0B4D-4723-B19E-E8F267EC0D6B}" type="slidenum">
              <a:rPr lang="en-CA" smtClean="0"/>
              <a:pPr/>
              <a:t>‹#›</a:t>
            </a:fld>
            <a:endParaRPr lang="en-CA"/>
          </a:p>
        </p:txBody>
      </p:sp>
    </p:spTree>
    <p:extLst>
      <p:ext uri="{BB962C8B-B14F-4D97-AF65-F5344CB8AC3E}">
        <p14:creationId xmlns:p14="http://schemas.microsoft.com/office/powerpoint/2010/main" val="22505714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b="0" dirty="0" smtClean="0"/>
              <a:t>Hello</a:t>
            </a:r>
            <a:r>
              <a:rPr lang="en-CA" b="0" baseline="0" dirty="0" smtClean="0"/>
              <a:t> everyone! Good afternoon! Thanks for attending this meeting.</a:t>
            </a:r>
          </a:p>
          <a:p>
            <a:r>
              <a:rPr lang="en-CA" b="0" baseline="0" dirty="0" smtClean="0"/>
              <a:t>My name is </a:t>
            </a:r>
            <a:r>
              <a:rPr lang="en-CA" b="1" baseline="0" dirty="0" smtClean="0"/>
              <a:t>Masud Rahman</a:t>
            </a:r>
            <a:r>
              <a:rPr lang="en-CA" b="0" baseline="0" dirty="0" smtClean="0"/>
              <a:t>. I am a PhD Candidate from Software Research Lab.</a:t>
            </a:r>
          </a:p>
          <a:p>
            <a:r>
              <a:rPr lang="en-CA" b="0" baseline="0" dirty="0" smtClean="0"/>
              <a:t>I work with </a:t>
            </a:r>
            <a:r>
              <a:rPr lang="en-CA" b="1" baseline="0" dirty="0" smtClean="0"/>
              <a:t>Dr. Chanchal K. Roy</a:t>
            </a:r>
            <a:r>
              <a:rPr lang="en-CA" b="0" baseline="0" dirty="0" smtClean="0"/>
              <a:t>.</a:t>
            </a:r>
          </a:p>
          <a:p>
            <a:r>
              <a:rPr lang="en-CA" b="0" baseline="0" dirty="0" smtClean="0"/>
              <a:t>Today, I will be talking about </a:t>
            </a:r>
            <a:r>
              <a:rPr lang="en-CA" b="1" baseline="0" dirty="0" smtClean="0"/>
              <a:t>automated query reformulations for code search.</a:t>
            </a:r>
            <a:endParaRPr lang="en-CA" b="1" dirty="0"/>
          </a:p>
        </p:txBody>
      </p:sp>
      <p:sp>
        <p:nvSpPr>
          <p:cNvPr id="4" name="Slide Number Placeholder 3"/>
          <p:cNvSpPr>
            <a:spLocks noGrp="1"/>
          </p:cNvSpPr>
          <p:nvPr>
            <p:ph type="sldNum" sz="quarter" idx="10"/>
          </p:nvPr>
        </p:nvSpPr>
        <p:spPr/>
        <p:txBody>
          <a:bodyPr/>
          <a:lstStyle/>
          <a:p>
            <a:fld id="{6221CAD1-9054-4760-B387-6D01A75EB8B6}" type="slidenum">
              <a:rPr lang="en-CA" smtClean="0"/>
              <a:pPr/>
              <a:t>1</a:t>
            </a:fld>
            <a:endParaRPr lang="en-CA"/>
          </a:p>
        </p:txBody>
      </p:sp>
    </p:spTree>
    <p:extLst>
      <p:ext uri="{BB962C8B-B14F-4D97-AF65-F5344CB8AC3E}">
        <p14:creationId xmlns:p14="http://schemas.microsoft.com/office/powerpoint/2010/main" val="854186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created two graphs,</a:t>
            </a:r>
            <a:r>
              <a:rPr lang="en-US" baseline="0" dirty="0" smtClean="0"/>
              <a:t> right?</a:t>
            </a:r>
            <a:endParaRPr lang="en-US" dirty="0" smtClean="0"/>
          </a:p>
          <a:p>
            <a:r>
              <a:rPr lang="en-US" dirty="0" smtClean="0"/>
              <a:t>Now, we have two graphs</a:t>
            </a:r>
            <a:r>
              <a:rPr lang="en-US" baseline="0" dirty="0" smtClean="0"/>
              <a:t> developed from the bug report based on </a:t>
            </a:r>
            <a:r>
              <a:rPr lang="en-US" b="1" baseline="0" dirty="0" smtClean="0"/>
              <a:t>two different dimensions</a:t>
            </a:r>
          </a:p>
          <a:p>
            <a:r>
              <a:rPr lang="en-US" baseline="0" dirty="0" smtClean="0"/>
              <a:t>--</a:t>
            </a:r>
            <a:r>
              <a:rPr lang="en-US" b="1" baseline="0" dirty="0" smtClean="0"/>
              <a:t>Word co-occurrence and syntactic dependence.</a:t>
            </a:r>
          </a:p>
          <a:p>
            <a:r>
              <a:rPr lang="en-US" b="0" baseline="0" dirty="0" smtClean="0"/>
              <a:t>Once we have graphs, we apply this famous algorithm called PageRank algorithm. This is the backbone of Google search.</a:t>
            </a:r>
          </a:p>
          <a:p>
            <a:r>
              <a:rPr lang="en-US" b="0" baseline="0" dirty="0" smtClean="0"/>
              <a:t>Now, the algorithmic details are a bit complex, but I will try to provide an overview here.</a:t>
            </a:r>
          </a:p>
          <a:p>
            <a:r>
              <a:rPr lang="en-US" b="0" baseline="0" dirty="0" smtClean="0"/>
              <a:t>Why do you think, this guy is laughing? Because, it is getting the maximum votes.</a:t>
            </a:r>
          </a:p>
          <a:p>
            <a:r>
              <a:rPr lang="en-US" b="0" baseline="0" dirty="0" smtClean="0"/>
              <a:t>Similarly, in the graph, the node that is connected to most of the nodes is the winner.</a:t>
            </a:r>
          </a:p>
          <a:p>
            <a:r>
              <a:rPr lang="en-US" b="0" baseline="0" dirty="0" smtClean="0"/>
              <a:t>That is, a </a:t>
            </a:r>
            <a:r>
              <a:rPr lang="en-US" b="1" baseline="0" dirty="0" smtClean="0"/>
              <a:t>term’s importance will be determined by its connectivity with other nodes.</a:t>
            </a:r>
          </a:p>
          <a:p>
            <a:r>
              <a:rPr lang="en-US" b="0" baseline="0" dirty="0" smtClean="0"/>
              <a:t>More importantly, since this is a </a:t>
            </a:r>
            <a:r>
              <a:rPr lang="en-US" b="1" baseline="0" dirty="0" smtClean="0"/>
              <a:t>recursive algorithm</a:t>
            </a:r>
            <a:r>
              <a:rPr lang="en-US" b="0" baseline="0" dirty="0" smtClean="0"/>
              <a:t>, the </a:t>
            </a:r>
            <a:r>
              <a:rPr lang="en-US" b="1" baseline="0" dirty="0" smtClean="0"/>
              <a:t>importance depends on the weights of the connected node as well.</a:t>
            </a:r>
          </a:p>
          <a:p>
            <a:r>
              <a:rPr lang="en-US" b="0" baseline="0" dirty="0" smtClean="0"/>
              <a:t>Once the computation is done, we get a reformulation candidate from each graph.</a:t>
            </a:r>
          </a:p>
          <a:p>
            <a:r>
              <a:rPr lang="en-US" b="0" baseline="0" dirty="0" smtClean="0"/>
              <a:t>What is the reformulation candidate? – a ranked list of keywords like this.</a:t>
            </a:r>
          </a:p>
          <a:p>
            <a:r>
              <a:rPr lang="en-US" b="0" baseline="0" dirty="0" smtClean="0"/>
              <a:t>So, we collect two candidates from two graph, apply machine learning and suggest the best one as our suggested query from the bug report.</a:t>
            </a:r>
          </a:p>
          <a:p>
            <a:endParaRPr lang="en-US" b="1" baseline="0" dirty="0" smtClean="0"/>
          </a:p>
        </p:txBody>
      </p:sp>
      <p:sp>
        <p:nvSpPr>
          <p:cNvPr id="4" name="Slide Number Placeholder 3"/>
          <p:cNvSpPr>
            <a:spLocks noGrp="1"/>
          </p:cNvSpPr>
          <p:nvPr>
            <p:ph type="sldNum" sz="quarter" idx="10"/>
          </p:nvPr>
        </p:nvSpPr>
        <p:spPr/>
        <p:txBody>
          <a:bodyPr/>
          <a:lstStyle/>
          <a:p>
            <a:fld id="{C2E2FCBA-4187-4E17-8B36-E9B25CDB9E6C}" type="slidenum">
              <a:rPr lang="en-CA" smtClean="0"/>
              <a:pPr/>
              <a:t>20</a:t>
            </a:fld>
            <a:endParaRPr lang="en-CA"/>
          </a:p>
        </p:txBody>
      </p:sp>
    </p:spTree>
    <p:extLst>
      <p:ext uri="{BB962C8B-B14F-4D97-AF65-F5344CB8AC3E}">
        <p14:creationId xmlns:p14="http://schemas.microsoft.com/office/powerpoint/2010/main" val="1925981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from a noisy</a:t>
            </a:r>
            <a:r>
              <a:rPr lang="en-US" baseline="0" dirty="0" smtClean="0"/>
              <a:t> report, we extract</a:t>
            </a:r>
          </a:p>
          <a:p>
            <a:pPr marL="228600" indent="-228600">
              <a:buFont typeface="+mj-lt"/>
              <a:buAutoNum type="arabicPeriod"/>
            </a:pPr>
            <a:r>
              <a:rPr lang="en-US" baseline="0" dirty="0" smtClean="0"/>
              <a:t>The </a:t>
            </a:r>
            <a:r>
              <a:rPr lang="en-US" b="1" baseline="0" dirty="0" smtClean="0"/>
              <a:t>report title</a:t>
            </a:r>
          </a:p>
          <a:p>
            <a:pPr marL="228600" indent="-228600">
              <a:buFont typeface="+mj-lt"/>
              <a:buAutoNum type="arabicPeriod"/>
            </a:pPr>
            <a:r>
              <a:rPr lang="en-US" baseline="0" dirty="0" smtClean="0"/>
              <a:t>The </a:t>
            </a:r>
            <a:r>
              <a:rPr lang="en-US" b="1" baseline="0" dirty="0" smtClean="0"/>
              <a:t>encountered exception</a:t>
            </a:r>
          </a:p>
          <a:p>
            <a:pPr marL="228600" indent="-228600">
              <a:buFont typeface="+mj-lt"/>
              <a:buAutoNum type="arabicPeriod"/>
            </a:pPr>
            <a:r>
              <a:rPr lang="en-US" baseline="0" dirty="0" smtClean="0"/>
              <a:t>The most </a:t>
            </a:r>
            <a:r>
              <a:rPr lang="en-US" b="1" baseline="0" dirty="0" smtClean="0"/>
              <a:t>important keywords</a:t>
            </a:r>
            <a:r>
              <a:rPr lang="en-US" baseline="0" dirty="0" smtClean="0"/>
              <a:t> from the </a:t>
            </a:r>
            <a:r>
              <a:rPr lang="en-US" b="1" baseline="0" dirty="0" smtClean="0"/>
              <a:t>stack traces</a:t>
            </a:r>
            <a:r>
              <a:rPr lang="en-US" baseline="0" dirty="0" smtClean="0"/>
              <a:t>.</a:t>
            </a:r>
          </a:p>
          <a:p>
            <a:pPr marL="228600" indent="-228600">
              <a:buFont typeface="+mj-lt"/>
              <a:buNone/>
            </a:pPr>
            <a:r>
              <a:rPr lang="en-US" baseline="0" dirty="0" smtClean="0"/>
              <a:t>Then we do the search with this </a:t>
            </a:r>
            <a:r>
              <a:rPr lang="en-US" b="1" baseline="0" dirty="0" smtClean="0"/>
              <a:t>newly constructed query.</a:t>
            </a:r>
          </a:p>
          <a:p>
            <a:pPr marL="228600" indent="-228600">
              <a:buFont typeface="+mj-lt"/>
              <a:buNone/>
            </a:pPr>
            <a:r>
              <a:rPr lang="en-US" b="0" baseline="0" dirty="0" smtClean="0"/>
              <a:t>For example, the baseline noisy query returns the result at 53</a:t>
            </a:r>
            <a:r>
              <a:rPr lang="en-US" b="0" baseline="30000" dirty="0" smtClean="0"/>
              <a:t>rd</a:t>
            </a:r>
            <a:r>
              <a:rPr lang="en-US" b="0" baseline="0" dirty="0" smtClean="0"/>
              <a:t> position.</a:t>
            </a:r>
          </a:p>
          <a:p>
            <a:pPr marL="228600" indent="-228600">
              <a:buFont typeface="+mj-lt"/>
              <a:buNone/>
            </a:pPr>
            <a:r>
              <a:rPr lang="en-US" b="0" baseline="0" dirty="0" smtClean="0"/>
              <a:t>Whereas our query returns the correct result at the topmost position.</a:t>
            </a:r>
            <a:endParaRPr lang="en-US"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21</a:t>
            </a:fld>
            <a:endParaRPr lang="en-CA"/>
          </a:p>
        </p:txBody>
      </p:sp>
    </p:spTree>
    <p:extLst>
      <p:ext uri="{BB962C8B-B14F-4D97-AF65-F5344CB8AC3E}">
        <p14:creationId xmlns:p14="http://schemas.microsoft.com/office/powerpoint/2010/main" val="420285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once such items are extracted, we split them.</a:t>
            </a:r>
          </a:p>
          <a:p>
            <a:r>
              <a:rPr lang="en-US" baseline="0" dirty="0" smtClean="0"/>
              <a:t>Now as we see, these </a:t>
            </a:r>
            <a:r>
              <a:rPr lang="en-US" b="1" baseline="0" dirty="0" smtClean="0"/>
              <a:t>single terms share some kind of semantics</a:t>
            </a:r>
            <a:r>
              <a:rPr lang="en-US" baseline="0" dirty="0" smtClean="0"/>
              <a:t> to convey a </a:t>
            </a:r>
            <a:r>
              <a:rPr lang="en-US" b="1" baseline="0" dirty="0" smtClean="0"/>
              <a:t>broader semantic.</a:t>
            </a:r>
          </a:p>
          <a:p>
            <a:r>
              <a:rPr lang="en-US" baseline="0" dirty="0" smtClean="0"/>
              <a:t>That is, they </a:t>
            </a:r>
            <a:r>
              <a:rPr lang="en-US" b="1" baseline="0" dirty="0" smtClean="0"/>
              <a:t>complement each other </a:t>
            </a:r>
            <a:r>
              <a:rPr lang="en-US" baseline="0" dirty="0" smtClean="0"/>
              <a:t>in this context.</a:t>
            </a:r>
          </a:p>
          <a:p>
            <a:r>
              <a:rPr lang="en-US" baseline="0" dirty="0" smtClean="0"/>
              <a:t>Now, we capture such </a:t>
            </a:r>
            <a:r>
              <a:rPr lang="en-US" b="1" baseline="0" dirty="0" smtClean="0"/>
              <a:t>semantic dependencies</a:t>
            </a:r>
            <a:r>
              <a:rPr lang="en-US" baseline="0" dirty="0" smtClean="0"/>
              <a:t> in the source code, and </a:t>
            </a:r>
            <a:r>
              <a:rPr lang="en-US" b="1" baseline="0" dirty="0" smtClean="0"/>
              <a:t>develop a term graph like this. </a:t>
            </a:r>
          </a:p>
          <a:p>
            <a:endParaRPr lang="en-US"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23</a:t>
            </a:fld>
            <a:endParaRPr lang="en-CA"/>
          </a:p>
        </p:txBody>
      </p:sp>
    </p:spTree>
    <p:extLst>
      <p:ext uri="{BB962C8B-B14F-4D97-AF65-F5344CB8AC3E}">
        <p14:creationId xmlns:p14="http://schemas.microsoft.com/office/powerpoint/2010/main" val="944671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case of poor bug report, we also apply a </a:t>
            </a:r>
            <a:r>
              <a:rPr lang="en-US" b="1" dirty="0" smtClean="0"/>
              <a:t>similar PageRank approach.</a:t>
            </a:r>
          </a:p>
          <a:p>
            <a:r>
              <a:rPr lang="en-US" dirty="0" smtClean="0"/>
              <a:t>But we collect the </a:t>
            </a:r>
            <a:r>
              <a:rPr lang="en-US" b="1" dirty="0" smtClean="0"/>
              <a:t>keywords</a:t>
            </a:r>
            <a:r>
              <a:rPr lang="en-US" baseline="0" dirty="0" smtClean="0"/>
              <a:t> from the </a:t>
            </a:r>
            <a:r>
              <a:rPr lang="en-US" b="1" baseline="0" dirty="0" smtClean="0"/>
              <a:t>source code</a:t>
            </a:r>
            <a:r>
              <a:rPr lang="en-US" baseline="0" dirty="0" smtClean="0"/>
              <a:t> using </a:t>
            </a:r>
            <a:r>
              <a:rPr lang="en-US" b="1" baseline="0" dirty="0" smtClean="0"/>
              <a:t>pseudo-relevance feedback</a:t>
            </a:r>
            <a:r>
              <a:rPr lang="en-US" baseline="0" dirty="0" smtClean="0"/>
              <a:t>.</a:t>
            </a:r>
          </a:p>
          <a:p>
            <a:r>
              <a:rPr lang="en-US" baseline="0" dirty="0" smtClean="0"/>
              <a:t>The details can be found in the paper.</a:t>
            </a:r>
          </a:p>
          <a:p>
            <a:r>
              <a:rPr lang="en-US" baseline="0" dirty="0" smtClean="0"/>
              <a:t>So, the bug report texts are merged with the keywords from relevant source code.</a:t>
            </a:r>
          </a:p>
          <a:p>
            <a:r>
              <a:rPr lang="en-US" baseline="0" dirty="0" smtClean="0"/>
              <a:t>While the bug report texts return the result at 30</a:t>
            </a:r>
            <a:r>
              <a:rPr lang="en-US" baseline="30000" dirty="0" smtClean="0"/>
              <a:t>th</a:t>
            </a:r>
            <a:r>
              <a:rPr lang="en-US" baseline="0" dirty="0" smtClean="0"/>
              <a:t> position.</a:t>
            </a:r>
          </a:p>
          <a:p>
            <a:r>
              <a:rPr lang="en-US" baseline="0" dirty="0" smtClean="0"/>
              <a:t>After feeding poor report with appropriate keywords, the correct result is returned at the top most position.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24</a:t>
            </a:fld>
            <a:endParaRPr lang="en-CA"/>
          </a:p>
        </p:txBody>
      </p:sp>
    </p:spTree>
    <p:extLst>
      <p:ext uri="{BB962C8B-B14F-4D97-AF65-F5344CB8AC3E}">
        <p14:creationId xmlns:p14="http://schemas.microsoft.com/office/powerpoint/2010/main" val="923720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Now, for the experiments, we chose </a:t>
            </a:r>
            <a:r>
              <a:rPr lang="en-US" b="1" baseline="0" dirty="0" smtClean="0"/>
              <a:t>8 subject systems</a:t>
            </a:r>
            <a:r>
              <a:rPr lang="en-US" baseline="0" dirty="0" smtClean="0"/>
              <a:t> from </a:t>
            </a:r>
            <a:r>
              <a:rPr lang="en-US" b="1" baseline="0" dirty="0" smtClean="0"/>
              <a:t>Apache</a:t>
            </a:r>
            <a:r>
              <a:rPr lang="en-US" baseline="0" dirty="0" smtClean="0"/>
              <a:t> and </a:t>
            </a:r>
            <a:r>
              <a:rPr lang="en-US" b="1" baseline="0" dirty="0" smtClean="0"/>
              <a:t>Eclipse</a:t>
            </a:r>
            <a:r>
              <a:rPr lang="en-US" baseline="0" dirty="0" smtClean="0"/>
              <a:t>.</a:t>
            </a:r>
          </a:p>
          <a:p>
            <a:r>
              <a:rPr lang="en-US" baseline="0" dirty="0" smtClean="0"/>
              <a:t>We collect </a:t>
            </a:r>
            <a:r>
              <a:rPr lang="en-US" b="1" baseline="0" dirty="0" smtClean="0"/>
              <a:t>about 3000</a:t>
            </a:r>
            <a:r>
              <a:rPr lang="en-US" baseline="0" dirty="0" smtClean="0"/>
              <a:t> bug reports, and try to map them with the version control history at GitHub.</a:t>
            </a:r>
          </a:p>
          <a:p>
            <a:r>
              <a:rPr lang="en-US" baseline="0" dirty="0" smtClean="0"/>
              <a:t>Through such mapping we extract the </a:t>
            </a:r>
            <a:r>
              <a:rPr lang="en-US" b="1" baseline="0" dirty="0" smtClean="0"/>
              <a:t>ground truth</a:t>
            </a:r>
            <a:r>
              <a:rPr lang="en-US" baseline="0" dirty="0" smtClean="0"/>
              <a:t> for the bug reports.</a:t>
            </a:r>
          </a:p>
          <a:p>
            <a:r>
              <a:rPr lang="en-US" baseline="0" dirty="0" smtClean="0"/>
              <a:t>This is a standard process followed by the existing literature.</a:t>
            </a:r>
          </a:p>
        </p:txBody>
      </p:sp>
      <p:sp>
        <p:nvSpPr>
          <p:cNvPr id="4" name="Slide Number Placeholder 3"/>
          <p:cNvSpPr>
            <a:spLocks noGrp="1"/>
          </p:cNvSpPr>
          <p:nvPr>
            <p:ph type="sldNum" sz="quarter" idx="10"/>
          </p:nvPr>
        </p:nvSpPr>
        <p:spPr/>
        <p:txBody>
          <a:bodyPr/>
          <a:lstStyle/>
          <a:p>
            <a:fld id="{C2E2FCBA-4187-4E17-8B36-E9B25CDB9E6C}" type="slidenum">
              <a:rPr lang="en-CA" smtClean="0"/>
              <a:pPr/>
              <a:t>26</a:t>
            </a:fld>
            <a:endParaRPr lang="en-CA"/>
          </a:p>
        </p:txBody>
      </p:sp>
    </p:spTree>
    <p:extLst>
      <p:ext uri="{BB962C8B-B14F-4D97-AF65-F5344CB8AC3E}">
        <p14:creationId xmlns:p14="http://schemas.microsoft.com/office/powerpoint/2010/main" val="345235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Now,</a:t>
            </a:r>
            <a:r>
              <a:rPr lang="en-CA" baseline="0" dirty="0" smtClean="0"/>
              <a:t> I am not going to discuss those studies in details.</a:t>
            </a:r>
          </a:p>
          <a:p>
            <a:r>
              <a:rPr lang="en-CA" baseline="0" dirty="0" smtClean="0"/>
              <a:t>But here is the glimpse.</a:t>
            </a:r>
          </a:p>
          <a:p>
            <a:r>
              <a:rPr lang="en-CA" baseline="0" dirty="0" smtClean="0"/>
              <a:t>Developers generally look for </a:t>
            </a:r>
            <a:r>
              <a:rPr lang="en-CA" b="1" baseline="0" dirty="0" smtClean="0"/>
              <a:t>relevant code</a:t>
            </a:r>
            <a:r>
              <a:rPr lang="en-CA" baseline="0" dirty="0" smtClean="0"/>
              <a:t> on the web using </a:t>
            </a:r>
            <a:r>
              <a:rPr lang="en-CA" b="1" baseline="0" dirty="0" smtClean="0"/>
              <a:t>natural language query.</a:t>
            </a:r>
          </a:p>
          <a:p>
            <a:r>
              <a:rPr lang="en-CA" b="0" baseline="0" dirty="0" smtClean="0"/>
              <a:t>Please note that we are not talking about simply web search, rather talking about </a:t>
            </a:r>
            <a:r>
              <a:rPr lang="en-CA" b="1" baseline="0" dirty="0" smtClean="0"/>
              <a:t>source code repository</a:t>
            </a:r>
            <a:r>
              <a:rPr lang="en-CA" b="0" baseline="0" dirty="0" smtClean="0"/>
              <a:t> such as </a:t>
            </a:r>
            <a:r>
              <a:rPr lang="en-CA" b="1" baseline="0" dirty="0" smtClean="0"/>
              <a:t>GitHub.</a:t>
            </a:r>
          </a:p>
          <a:p>
            <a:r>
              <a:rPr lang="en-CA" b="0" baseline="0" dirty="0" smtClean="0"/>
              <a:t>Now, GitHub provides this result. Now, you see it tries to match the </a:t>
            </a:r>
            <a:r>
              <a:rPr lang="en-CA" b="1" baseline="0" dirty="0" smtClean="0"/>
              <a:t>query keywords</a:t>
            </a:r>
            <a:r>
              <a:rPr lang="en-CA" b="0" baseline="0" dirty="0" smtClean="0"/>
              <a:t> with </a:t>
            </a:r>
            <a:r>
              <a:rPr lang="en-CA" b="1" baseline="0" dirty="0" smtClean="0"/>
              <a:t>comment and identifiers.</a:t>
            </a:r>
          </a:p>
          <a:p>
            <a:r>
              <a:rPr lang="en-CA" b="0" baseline="0" dirty="0" smtClean="0"/>
              <a:t>But what we are dealing with source code right? So, we need source code friendly query for a better result.</a:t>
            </a:r>
          </a:p>
          <a:p>
            <a:r>
              <a:rPr lang="en-CA" b="0" baseline="0" dirty="0" smtClean="0"/>
              <a:t>So, we identify </a:t>
            </a:r>
            <a:r>
              <a:rPr lang="en-CA" b="1" baseline="0" dirty="0" smtClean="0"/>
              <a:t>relevant API classes</a:t>
            </a:r>
            <a:r>
              <a:rPr lang="en-CA" b="0" baseline="0" dirty="0" smtClean="0"/>
              <a:t> against this natural language query through extensive data mining and data analytics.</a:t>
            </a:r>
          </a:p>
          <a:p>
            <a:r>
              <a:rPr lang="en-CA" b="0" baseline="0" dirty="0" smtClean="0"/>
              <a:t>And once again, Stack Overflow is our friend in this grand challenge.</a:t>
            </a:r>
          </a:p>
          <a:p>
            <a:endParaRPr lang="en-CA" b="0" baseline="0" dirty="0" smtClean="0"/>
          </a:p>
          <a:p>
            <a:endParaRPr lang="en-CA"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32</a:t>
            </a:fld>
            <a:endParaRPr lang="en-CA"/>
          </a:p>
        </p:txBody>
      </p:sp>
    </p:spTree>
    <p:extLst>
      <p:ext uri="{BB962C8B-B14F-4D97-AF65-F5344CB8AC3E}">
        <p14:creationId xmlns:p14="http://schemas.microsoft.com/office/powerpoint/2010/main" val="274679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we are done with </a:t>
            </a:r>
            <a:r>
              <a:rPr lang="en-US" b="1" baseline="0" dirty="0" smtClean="0"/>
              <a:t>Background concepts</a:t>
            </a:r>
            <a:r>
              <a:rPr lang="en-US" baseline="0" dirty="0" smtClean="0"/>
              <a:t>, Part 1.</a:t>
            </a:r>
          </a:p>
          <a:p>
            <a:r>
              <a:rPr lang="en-US" baseline="0" dirty="0" smtClean="0"/>
              <a:t>Now, we are going into </a:t>
            </a:r>
            <a:r>
              <a:rPr lang="en-US" b="1" baseline="0" dirty="0" smtClean="0"/>
              <a:t>Part 2</a:t>
            </a:r>
            <a:r>
              <a:rPr lang="en-US" baseline="0" dirty="0" smtClean="0"/>
              <a:t> --  </a:t>
            </a:r>
            <a:r>
              <a:rPr lang="en-US" b="1" baseline="0" dirty="0" smtClean="0"/>
              <a:t>PhD Thesis</a:t>
            </a:r>
            <a:endParaRPr lang="en-US" b="1"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33</a:t>
            </a:fld>
            <a:endParaRPr lang="en-CA"/>
          </a:p>
        </p:txBody>
      </p:sp>
    </p:spTree>
    <p:extLst>
      <p:ext uri="{BB962C8B-B14F-4D97-AF65-F5344CB8AC3E}">
        <p14:creationId xmlns:p14="http://schemas.microsoft.com/office/powerpoint/2010/main" val="3990580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Thanks</a:t>
            </a:r>
            <a:r>
              <a:rPr lang="en-US" b="0" baseline="0" dirty="0" smtClean="0"/>
              <a:t> for your time and attention.</a:t>
            </a:r>
            <a:endParaRPr lang="en-US" b="0" baseline="0" dirty="0"/>
          </a:p>
          <a:p>
            <a:r>
              <a:rPr lang="en-US" b="0" baseline="0" dirty="0" smtClean="0"/>
              <a:t>Now, I am ready to take your questions.</a:t>
            </a:r>
          </a:p>
        </p:txBody>
      </p:sp>
      <p:sp>
        <p:nvSpPr>
          <p:cNvPr id="4" name="Slide Number Placeholder 3"/>
          <p:cNvSpPr>
            <a:spLocks noGrp="1"/>
          </p:cNvSpPr>
          <p:nvPr>
            <p:ph type="sldNum" sz="quarter" idx="10"/>
          </p:nvPr>
        </p:nvSpPr>
        <p:spPr/>
        <p:txBody>
          <a:bodyPr/>
          <a:lstStyle/>
          <a:p>
            <a:fld id="{7526B843-0B4D-4723-B19E-E8F267EC0D6B}" type="slidenum">
              <a:rPr lang="en-CA" smtClean="0"/>
              <a:pPr/>
              <a:t>34</a:t>
            </a:fld>
            <a:endParaRPr lang="en-CA"/>
          </a:p>
        </p:txBody>
      </p:sp>
    </p:spTree>
    <p:extLst>
      <p:ext uri="{BB962C8B-B14F-4D97-AF65-F5344CB8AC3E}">
        <p14:creationId xmlns:p14="http://schemas.microsoft.com/office/powerpoint/2010/main" val="3673270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lets go a bit deeper with this.</a:t>
            </a:r>
          </a:p>
          <a:p>
            <a:r>
              <a:rPr lang="en-US" baseline="0" dirty="0" smtClean="0"/>
              <a:t>From a </a:t>
            </a:r>
            <a:r>
              <a:rPr lang="en-US" b="1" baseline="0" dirty="0" smtClean="0"/>
              <a:t>noisy bug report</a:t>
            </a:r>
            <a:r>
              <a:rPr lang="en-US" baseline="0" dirty="0" smtClean="0"/>
              <a:t>, we first extract the </a:t>
            </a:r>
            <a:r>
              <a:rPr lang="en-US" b="1" baseline="0" dirty="0" smtClean="0"/>
              <a:t>stack traces.</a:t>
            </a:r>
          </a:p>
          <a:p>
            <a:r>
              <a:rPr lang="en-US" b="0" baseline="0" dirty="0" smtClean="0"/>
              <a:t>It might contain hundreds of traces like this.</a:t>
            </a:r>
          </a:p>
          <a:p>
            <a:r>
              <a:rPr lang="en-US" baseline="0" dirty="0" smtClean="0"/>
              <a:t>We choose </a:t>
            </a:r>
            <a:r>
              <a:rPr lang="en-US" b="1" baseline="0" dirty="0" smtClean="0"/>
              <a:t>any two consecutive traces. Lets call them I and J</a:t>
            </a:r>
            <a:endParaRPr lang="en-US" b="1"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36</a:t>
            </a:fld>
            <a:endParaRPr lang="en-CA"/>
          </a:p>
        </p:txBody>
      </p:sp>
    </p:spTree>
    <p:extLst>
      <p:ext uri="{BB962C8B-B14F-4D97-AF65-F5344CB8AC3E}">
        <p14:creationId xmlns:p14="http://schemas.microsoft.com/office/powerpoint/2010/main" val="252243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So, clearly there are </a:t>
            </a:r>
            <a:r>
              <a:rPr lang="en-US" b="1" baseline="0" dirty="0" smtClean="0"/>
              <a:t>different quality levels for bug reports</a:t>
            </a:r>
            <a:r>
              <a:rPr lang="en-US" b="0" baseline="0" dirty="0" smtClean="0"/>
              <a:t>.</a:t>
            </a:r>
            <a:endParaRPr lang="en-US" dirty="0" smtClean="0"/>
          </a:p>
          <a:p>
            <a:r>
              <a:rPr lang="en-US" dirty="0" smtClean="0"/>
              <a:t>Now,</a:t>
            </a:r>
            <a:r>
              <a:rPr lang="en-US" baseline="0" dirty="0" smtClean="0"/>
              <a:t> what do the existing approaches do?</a:t>
            </a:r>
          </a:p>
          <a:p>
            <a:r>
              <a:rPr lang="en-US" baseline="0" dirty="0" smtClean="0"/>
              <a:t>They </a:t>
            </a:r>
            <a:r>
              <a:rPr lang="en-US" b="1" baseline="0" dirty="0" smtClean="0"/>
              <a:t>do not look at the bug reports or its quality</a:t>
            </a:r>
            <a:r>
              <a:rPr lang="en-US" baseline="0" dirty="0" smtClean="0"/>
              <a:t>.  Rather they apply the </a:t>
            </a:r>
            <a:r>
              <a:rPr lang="en-US" b="1" baseline="0" dirty="0" smtClean="0"/>
              <a:t>same treatment</a:t>
            </a:r>
            <a:r>
              <a:rPr lang="en-US" baseline="0" dirty="0" smtClean="0"/>
              <a:t> to all.</a:t>
            </a:r>
          </a:p>
          <a:p>
            <a:r>
              <a:rPr lang="en-US" b="1" baseline="0" dirty="0" smtClean="0"/>
              <a:t>But one size does not fit all, </a:t>
            </a:r>
            <a:r>
              <a:rPr lang="en-US" b="0" baseline="0" dirty="0" smtClean="0"/>
              <a:t>as you know.</a:t>
            </a:r>
          </a:p>
          <a:p>
            <a:r>
              <a:rPr lang="en-US" b="0" baseline="0" dirty="0" smtClean="0"/>
              <a:t>So what we do?  We propose </a:t>
            </a:r>
            <a:r>
              <a:rPr lang="en-US" b="1" baseline="0" dirty="0" smtClean="0"/>
              <a:t>a much more balanced way</a:t>
            </a:r>
            <a:r>
              <a:rPr lang="en-US" b="0" baseline="0" dirty="0" smtClean="0"/>
              <a:t> to deal with this.</a:t>
            </a:r>
          </a:p>
          <a:p>
            <a:r>
              <a:rPr lang="en-US" b="0" baseline="0" dirty="0" smtClean="0"/>
              <a:t>We prefer </a:t>
            </a:r>
            <a:r>
              <a:rPr lang="en-US" b="1" baseline="0" dirty="0" smtClean="0"/>
              <a:t>equity rather than equality</a:t>
            </a:r>
            <a:r>
              <a:rPr lang="en-US" b="0" baseline="0" dirty="0" smtClean="0"/>
              <a:t> in our treatment to bug reports.</a:t>
            </a:r>
          </a:p>
          <a:p>
            <a:r>
              <a:rPr lang="en-US" b="0" baseline="0" dirty="0" smtClean="0"/>
              <a:t>So, here comes our work!</a:t>
            </a:r>
          </a:p>
          <a:p>
            <a:endParaRPr lang="en-US" b="0" baseline="0" dirty="0" smtClean="0"/>
          </a:p>
        </p:txBody>
      </p:sp>
      <p:sp>
        <p:nvSpPr>
          <p:cNvPr id="4" name="Slide Number Placeholder 3"/>
          <p:cNvSpPr>
            <a:spLocks noGrp="1"/>
          </p:cNvSpPr>
          <p:nvPr>
            <p:ph type="sldNum" sz="quarter" idx="10"/>
          </p:nvPr>
        </p:nvSpPr>
        <p:spPr/>
        <p:txBody>
          <a:bodyPr/>
          <a:lstStyle/>
          <a:p>
            <a:fld id="{C2E2FCBA-4187-4E17-8B36-E9B25CDB9E6C}" type="slidenum">
              <a:rPr lang="en-CA" smtClean="0"/>
              <a:pPr/>
              <a:t>37</a:t>
            </a:fld>
            <a:endParaRPr lang="en-CA"/>
          </a:p>
        </p:txBody>
      </p:sp>
    </p:spTree>
    <p:extLst>
      <p:ext uri="{BB962C8B-B14F-4D97-AF65-F5344CB8AC3E}">
        <p14:creationId xmlns:p14="http://schemas.microsoft.com/office/powerpoint/2010/main" val="2858884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Today,</a:t>
            </a:r>
            <a:r>
              <a:rPr lang="en-US" baseline="0" dirty="0" smtClean="0"/>
              <a:t> </a:t>
            </a:r>
            <a:r>
              <a:rPr lang="en-US" dirty="0" smtClean="0"/>
              <a:t>my talk will be</a:t>
            </a:r>
            <a:r>
              <a:rPr lang="en-US" baseline="0" dirty="0" smtClean="0"/>
              <a:t> divided into four sections.</a:t>
            </a:r>
          </a:p>
          <a:p>
            <a:r>
              <a:rPr lang="en-US" baseline="0" dirty="0" smtClean="0"/>
              <a:t>In the first section, I will discuss the </a:t>
            </a:r>
            <a:r>
              <a:rPr lang="en-US" b="1" baseline="0" dirty="0" smtClean="0"/>
              <a:t>research problem</a:t>
            </a:r>
            <a:r>
              <a:rPr lang="en-US" baseline="0" dirty="0" smtClean="0"/>
              <a:t> I am trying to solve in my PhD.</a:t>
            </a:r>
          </a:p>
          <a:p>
            <a:r>
              <a:rPr lang="en-US" b="0" baseline="0" dirty="0" smtClean="0"/>
              <a:t>In the second section, I will discuss about my </a:t>
            </a:r>
            <a:r>
              <a:rPr lang="en-US" b="1" baseline="0" dirty="0" smtClean="0"/>
              <a:t>PhD Thesis proposals </a:t>
            </a:r>
            <a:r>
              <a:rPr lang="en-US" b="0" baseline="0" dirty="0" smtClean="0"/>
              <a:t>to solve that research problem.</a:t>
            </a:r>
          </a:p>
          <a:p>
            <a:r>
              <a:rPr lang="en-US" b="0" baseline="0" dirty="0" smtClean="0"/>
              <a:t>In the third section, I will </a:t>
            </a:r>
            <a:r>
              <a:rPr lang="en-US" b="1" baseline="0" dirty="0" smtClean="0"/>
              <a:t>summarize</a:t>
            </a:r>
            <a:r>
              <a:rPr lang="en-US" b="0" baseline="0" dirty="0" smtClean="0"/>
              <a:t> my PhD contributions.</a:t>
            </a:r>
          </a:p>
          <a:p>
            <a:r>
              <a:rPr lang="en-US" b="0" baseline="0" dirty="0" smtClean="0"/>
              <a:t>Finally, we will have a</a:t>
            </a:r>
            <a:r>
              <a:rPr lang="en-US" b="1" baseline="0" dirty="0" smtClean="0"/>
              <a:t> Q&amp;A session and interesting discussions.</a:t>
            </a:r>
            <a:endParaRPr lang="en-US" b="1"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2</a:t>
            </a:fld>
            <a:endParaRPr lang="en-CA"/>
          </a:p>
        </p:txBody>
      </p:sp>
    </p:spTree>
    <p:extLst>
      <p:ext uri="{BB962C8B-B14F-4D97-AF65-F5344CB8AC3E}">
        <p14:creationId xmlns:p14="http://schemas.microsoft.com/office/powerpoint/2010/main" val="107026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Now, lets say, a Boeing customer has submitted a </a:t>
            </a:r>
            <a:r>
              <a:rPr lang="en-US" b="1" baseline="0" dirty="0" smtClean="0"/>
              <a:t>bug report.</a:t>
            </a:r>
          </a:p>
          <a:p>
            <a:r>
              <a:rPr lang="en-US" baseline="0" dirty="0" smtClean="0"/>
              <a:t>Now, a Boeing developer is responsible </a:t>
            </a:r>
            <a:r>
              <a:rPr lang="en-US" b="0" baseline="0" dirty="0" smtClean="0"/>
              <a:t>to</a:t>
            </a:r>
            <a:r>
              <a:rPr lang="en-US" b="1" baseline="0" dirty="0" smtClean="0"/>
              <a:t> locate and repair</a:t>
            </a:r>
            <a:r>
              <a:rPr lang="en-US" baseline="0" dirty="0" smtClean="0"/>
              <a:t> the faulty code triggering that bug.</a:t>
            </a:r>
          </a:p>
          <a:p>
            <a:r>
              <a:rPr lang="en-US" b="1" baseline="0" dirty="0" smtClean="0"/>
              <a:t>As a frequent practice</a:t>
            </a:r>
            <a:r>
              <a:rPr lang="en-US" baseline="0" dirty="0" smtClean="0"/>
              <a:t>, developer chooses a </a:t>
            </a:r>
            <a:r>
              <a:rPr lang="en-US" b="1" baseline="0" dirty="0" smtClean="0"/>
              <a:t>few important keywords </a:t>
            </a:r>
            <a:r>
              <a:rPr lang="en-US" baseline="0" dirty="0" smtClean="0"/>
              <a:t>and attempts to locate the buggy code within the Boeing codebase.</a:t>
            </a:r>
          </a:p>
          <a:p>
            <a:r>
              <a:rPr lang="en-US" baseline="0" dirty="0" smtClean="0"/>
              <a:t>But the study shows that </a:t>
            </a:r>
            <a:r>
              <a:rPr lang="en-US" b="1" baseline="0" dirty="0" smtClean="0"/>
              <a:t>88% of the keywords </a:t>
            </a:r>
            <a:r>
              <a:rPr lang="en-US" baseline="0" dirty="0" smtClean="0"/>
              <a:t>chosen by the developer could be </a:t>
            </a:r>
            <a:r>
              <a:rPr lang="en-US" b="1" baseline="0" dirty="0" smtClean="0"/>
              <a:t>incorrect</a:t>
            </a:r>
            <a:r>
              <a:rPr lang="en-US" baseline="0" dirty="0" smtClean="0"/>
              <a:t>. </a:t>
            </a:r>
            <a:r>
              <a:rPr lang="en-US" b="0" baseline="0" dirty="0" smtClean="0"/>
              <a:t>That is, they do not return the buggy code.</a:t>
            </a:r>
          </a:p>
          <a:p>
            <a:r>
              <a:rPr lang="en-US" b="0" baseline="0" dirty="0" smtClean="0"/>
              <a:t>So, the obvious next step is to </a:t>
            </a:r>
            <a:r>
              <a:rPr lang="en-US" b="1" baseline="0" dirty="0" smtClean="0"/>
              <a:t>reformulate</a:t>
            </a:r>
            <a:r>
              <a:rPr lang="en-US" b="0" baseline="0" dirty="0" smtClean="0"/>
              <a:t> the query through automated tool supports, so that the buggy code could be located.</a:t>
            </a:r>
          </a:p>
          <a:p>
            <a:r>
              <a:rPr lang="en-US" b="0" baseline="0" dirty="0" smtClean="0"/>
              <a:t>There are also tools that take a bug report and </a:t>
            </a:r>
            <a:r>
              <a:rPr lang="en-US" b="1" baseline="0" dirty="0" smtClean="0"/>
              <a:t>suggest</a:t>
            </a:r>
            <a:r>
              <a:rPr lang="en-US" b="0" baseline="0" dirty="0" smtClean="0"/>
              <a:t> appropriate search queries in the first place.</a:t>
            </a:r>
          </a:p>
          <a:p>
            <a:r>
              <a:rPr lang="en-US" b="0" baseline="0" dirty="0" smtClean="0"/>
              <a:t>So, we are interested into these part of the process, and my PhD focuses on this.</a:t>
            </a:r>
          </a:p>
          <a:p>
            <a:r>
              <a:rPr lang="en-US" b="0" baseline="0" dirty="0" smtClean="0"/>
              <a:t>As you can also see that, </a:t>
            </a:r>
            <a:r>
              <a:rPr lang="en-US" b="1" baseline="0" dirty="0" smtClean="0"/>
              <a:t>Google does not have any jurisdiction in this case.</a:t>
            </a:r>
          </a:p>
        </p:txBody>
      </p:sp>
      <p:sp>
        <p:nvSpPr>
          <p:cNvPr id="4" name="Slide Number Placeholder 3"/>
          <p:cNvSpPr>
            <a:spLocks noGrp="1"/>
          </p:cNvSpPr>
          <p:nvPr>
            <p:ph type="sldNum" sz="quarter" idx="10"/>
          </p:nvPr>
        </p:nvSpPr>
        <p:spPr/>
        <p:txBody>
          <a:bodyPr/>
          <a:lstStyle/>
          <a:p>
            <a:fld id="{7526B843-0B4D-4723-B19E-E8F267EC0D6B}" type="slidenum">
              <a:rPr lang="en-CA" smtClean="0"/>
              <a:pPr/>
              <a:t>38</a:t>
            </a:fld>
            <a:endParaRPr lang="en-CA"/>
          </a:p>
        </p:txBody>
      </p:sp>
    </p:spTree>
    <p:extLst>
      <p:ext uri="{BB962C8B-B14F-4D97-AF65-F5344CB8AC3E}">
        <p14:creationId xmlns:p14="http://schemas.microsoft.com/office/powerpoint/2010/main" val="2751177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we have created two graphs,</a:t>
            </a:r>
            <a:r>
              <a:rPr lang="en-US" baseline="0" dirty="0" smtClean="0"/>
              <a:t> right?</a:t>
            </a:r>
            <a:endParaRPr lang="en-US" dirty="0" smtClean="0"/>
          </a:p>
          <a:p>
            <a:r>
              <a:rPr lang="en-US" dirty="0" smtClean="0"/>
              <a:t>Now, we have two graphs</a:t>
            </a:r>
            <a:r>
              <a:rPr lang="en-US" baseline="0" dirty="0" smtClean="0"/>
              <a:t> developed from the bug report based on </a:t>
            </a:r>
            <a:r>
              <a:rPr lang="en-US" b="1" baseline="0" dirty="0" smtClean="0"/>
              <a:t>two different dimensions</a:t>
            </a:r>
          </a:p>
          <a:p>
            <a:r>
              <a:rPr lang="en-US" baseline="0" dirty="0" smtClean="0"/>
              <a:t>--</a:t>
            </a:r>
            <a:r>
              <a:rPr lang="en-US" b="1" baseline="0" dirty="0" smtClean="0"/>
              <a:t>Word co-occurrence and syntactic dependence.</a:t>
            </a:r>
          </a:p>
          <a:p>
            <a:r>
              <a:rPr lang="en-US" b="0" baseline="0" dirty="0" smtClean="0"/>
              <a:t>Once we have graphs, we apply this famous algorithm called PageRank algorithm. This is the backbone of Google search.</a:t>
            </a:r>
          </a:p>
          <a:p>
            <a:r>
              <a:rPr lang="en-US" b="0" baseline="0" dirty="0" smtClean="0"/>
              <a:t>Now, the algorithmic details are a bit complex, but I will try to provide an overview here.</a:t>
            </a:r>
          </a:p>
          <a:p>
            <a:r>
              <a:rPr lang="en-US" b="0" baseline="0" dirty="0" smtClean="0"/>
              <a:t>Why do you think, this guy is laughing? Because, it is getting the maximum votes.</a:t>
            </a:r>
          </a:p>
          <a:p>
            <a:r>
              <a:rPr lang="en-US" b="0" baseline="0" dirty="0" smtClean="0"/>
              <a:t>Similarly, in the graph, the node that is connected to most of the nodes is the winner.</a:t>
            </a:r>
          </a:p>
          <a:p>
            <a:r>
              <a:rPr lang="en-US" b="0" baseline="0" dirty="0" smtClean="0"/>
              <a:t>That is, a </a:t>
            </a:r>
            <a:r>
              <a:rPr lang="en-US" b="1" baseline="0" dirty="0" smtClean="0"/>
              <a:t>term’s importance will be determined by its connectivity with other nodes.</a:t>
            </a:r>
          </a:p>
          <a:p>
            <a:r>
              <a:rPr lang="en-US" b="0" baseline="0" dirty="0" smtClean="0"/>
              <a:t>More importantly, since this is a </a:t>
            </a:r>
            <a:r>
              <a:rPr lang="en-US" b="1" baseline="0" dirty="0" smtClean="0"/>
              <a:t>recursive algorithm</a:t>
            </a:r>
            <a:r>
              <a:rPr lang="en-US" b="0" baseline="0" dirty="0" smtClean="0"/>
              <a:t>, the </a:t>
            </a:r>
            <a:r>
              <a:rPr lang="en-US" b="1" baseline="0" dirty="0" smtClean="0"/>
              <a:t>importance depends on the weights of the connected node as well.</a:t>
            </a:r>
          </a:p>
          <a:p>
            <a:r>
              <a:rPr lang="en-US" b="0" baseline="0" dirty="0" smtClean="0"/>
              <a:t>Once the computation is done, we get a reformulation candidate from each graph.</a:t>
            </a:r>
          </a:p>
          <a:p>
            <a:r>
              <a:rPr lang="en-US" b="0" baseline="0" dirty="0" smtClean="0"/>
              <a:t>What is the reformulation candidate? – a ranked list of keywords like this.</a:t>
            </a:r>
          </a:p>
          <a:p>
            <a:r>
              <a:rPr lang="en-US" b="0" baseline="0" dirty="0" smtClean="0"/>
              <a:t>So, we collect two candidates from two graph, apply machine learning and suggest the best one as our suggested query from the bug report.</a:t>
            </a:r>
          </a:p>
          <a:p>
            <a:endParaRPr lang="en-US" b="1" baseline="0" dirty="0" smtClean="0"/>
          </a:p>
        </p:txBody>
      </p:sp>
      <p:sp>
        <p:nvSpPr>
          <p:cNvPr id="4" name="Slide Number Placeholder 3"/>
          <p:cNvSpPr>
            <a:spLocks noGrp="1"/>
          </p:cNvSpPr>
          <p:nvPr>
            <p:ph type="sldNum" sz="quarter" idx="10"/>
          </p:nvPr>
        </p:nvSpPr>
        <p:spPr/>
        <p:txBody>
          <a:bodyPr/>
          <a:lstStyle/>
          <a:p>
            <a:fld id="{C2E2FCBA-4187-4E17-8B36-E9B25CDB9E6C}" type="slidenum">
              <a:rPr lang="en-CA" smtClean="0"/>
              <a:pPr/>
              <a:t>39</a:t>
            </a:fld>
            <a:endParaRPr lang="en-CA"/>
          </a:p>
        </p:txBody>
      </p:sp>
    </p:spTree>
    <p:extLst>
      <p:ext uri="{BB962C8B-B14F-4D97-AF65-F5344CB8AC3E}">
        <p14:creationId xmlns:p14="http://schemas.microsoft.com/office/powerpoint/2010/main" val="1925981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rich bug report is </a:t>
            </a:r>
            <a:r>
              <a:rPr lang="en-US" b="1" baseline="0" dirty="0" smtClean="0"/>
              <a:t>inherently good for IR-based localization.</a:t>
            </a:r>
          </a:p>
          <a:p>
            <a:r>
              <a:rPr lang="en-US" baseline="0" dirty="0" smtClean="0"/>
              <a:t>But we found that selecting appropriate keywords can make it better.</a:t>
            </a:r>
          </a:p>
          <a:p>
            <a:r>
              <a:rPr lang="en-US" baseline="0" dirty="0" smtClean="0"/>
              <a:t>For example, if we reduce the </a:t>
            </a:r>
            <a:r>
              <a:rPr lang="en-US" b="1" baseline="0" dirty="0" smtClean="0"/>
              <a:t>bug report is reduced to these keywords</a:t>
            </a:r>
            <a:r>
              <a:rPr lang="en-US" baseline="0" dirty="0" smtClean="0"/>
              <a:t>, the correct result comes to the </a:t>
            </a:r>
            <a:r>
              <a:rPr lang="en-US" b="1" baseline="0" dirty="0" smtClean="0"/>
              <a:t>top</a:t>
            </a:r>
            <a:r>
              <a:rPr lang="en-US" baseline="0" dirty="0" smtClean="0"/>
              <a:t> of the list.</a:t>
            </a:r>
            <a:endParaRPr lang="en-US"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40</a:t>
            </a:fld>
            <a:endParaRPr lang="en-CA"/>
          </a:p>
        </p:txBody>
      </p:sp>
    </p:spTree>
    <p:extLst>
      <p:ext uri="{BB962C8B-B14F-4D97-AF65-F5344CB8AC3E}">
        <p14:creationId xmlns:p14="http://schemas.microsoft.com/office/powerpoint/2010/main" val="816476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smtClean="0"/>
              <a:t>Similarly, we can see the </a:t>
            </a:r>
            <a:r>
              <a:rPr lang="en-CA" b="1" baseline="0" dirty="0" smtClean="0"/>
              <a:t>phrases and dependencies among the terms</a:t>
            </a:r>
            <a:r>
              <a:rPr lang="en-CA" baseline="0" dirty="0" smtClean="0"/>
              <a:t> in the bug report texts as well.</a:t>
            </a:r>
          </a:p>
          <a:p>
            <a:r>
              <a:rPr lang="en-CA" b="1" baseline="0" dirty="0" smtClean="0"/>
              <a:t>Our job is to identify the keywords from these texts, right?</a:t>
            </a:r>
          </a:p>
          <a:p>
            <a:r>
              <a:rPr lang="en-CA" b="0" baseline="0" dirty="0" smtClean="0"/>
              <a:t>So, did we do?</a:t>
            </a:r>
          </a:p>
          <a:p>
            <a:r>
              <a:rPr lang="en-CA" b="0" baseline="0" dirty="0" smtClean="0"/>
              <a:t>We consider the </a:t>
            </a:r>
            <a:r>
              <a:rPr lang="en-CA" b="1" baseline="0" dirty="0" smtClean="0"/>
              <a:t>co-occurrences</a:t>
            </a:r>
            <a:r>
              <a:rPr lang="en-CA" b="0" baseline="0" dirty="0" smtClean="0"/>
              <a:t> among the terms. That is, how terms occur with other terms within a </a:t>
            </a:r>
            <a:r>
              <a:rPr lang="en-CA" b="1" baseline="0" dirty="0" smtClean="0"/>
              <a:t>certain context</a:t>
            </a:r>
            <a:r>
              <a:rPr lang="en-CA" b="0" baseline="0" dirty="0" smtClean="0"/>
              <a:t>.</a:t>
            </a:r>
          </a:p>
          <a:p>
            <a:r>
              <a:rPr lang="en-CA" b="0" baseline="0" dirty="0" smtClean="0"/>
              <a:t>We </a:t>
            </a:r>
            <a:r>
              <a:rPr lang="en-CA" b="1" baseline="0" dirty="0" smtClean="0"/>
              <a:t>encode such co-occurrences as edges</a:t>
            </a:r>
            <a:r>
              <a:rPr lang="en-CA" b="0" baseline="0" dirty="0" smtClean="0"/>
              <a:t>, and </a:t>
            </a:r>
            <a:r>
              <a:rPr lang="en-CA" b="1" baseline="0" dirty="0" smtClean="0"/>
              <a:t>transform the texts into a graph like this.</a:t>
            </a:r>
          </a:p>
          <a:p>
            <a:endParaRPr lang="en-CA" baseline="0" dirty="0" smtClean="0"/>
          </a:p>
        </p:txBody>
      </p:sp>
      <p:sp>
        <p:nvSpPr>
          <p:cNvPr id="4" name="Slide Number Placeholder 3"/>
          <p:cNvSpPr>
            <a:spLocks noGrp="1"/>
          </p:cNvSpPr>
          <p:nvPr>
            <p:ph type="sldNum" sz="quarter" idx="10"/>
          </p:nvPr>
        </p:nvSpPr>
        <p:spPr/>
        <p:txBody>
          <a:bodyPr/>
          <a:lstStyle/>
          <a:p>
            <a:fld id="{C2E2FCBA-4187-4E17-8B36-E9B25CDB9E6C}" type="slidenum">
              <a:rPr lang="en-CA" smtClean="0"/>
              <a:pPr/>
              <a:t>41</a:t>
            </a:fld>
            <a:endParaRPr lang="en-CA"/>
          </a:p>
        </p:txBody>
      </p:sp>
    </p:spTree>
    <p:extLst>
      <p:ext uri="{BB962C8B-B14F-4D97-AF65-F5344CB8AC3E}">
        <p14:creationId xmlns:p14="http://schemas.microsoft.com/office/powerpoint/2010/main" val="20943268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Besides </a:t>
            </a:r>
            <a:r>
              <a:rPr lang="en-CA" b="1" dirty="0" smtClean="0"/>
              <a:t>term</a:t>
            </a:r>
            <a:r>
              <a:rPr lang="en-CA" b="1" baseline="0" dirty="0" smtClean="0"/>
              <a:t> co-occurrences,</a:t>
            </a:r>
            <a:r>
              <a:rPr lang="en-CA" baseline="0" dirty="0" smtClean="0"/>
              <a:t> we consider another aspect called </a:t>
            </a:r>
            <a:r>
              <a:rPr lang="en-CA" b="1" baseline="0" dirty="0" smtClean="0"/>
              <a:t>syntactic dependencies.</a:t>
            </a:r>
          </a:p>
          <a:p>
            <a:r>
              <a:rPr lang="en-CA" b="0" baseline="0" dirty="0" smtClean="0"/>
              <a:t>For this, we used </a:t>
            </a:r>
            <a:r>
              <a:rPr lang="en-CA" b="1" baseline="0" dirty="0" smtClean="0"/>
              <a:t>Jespersen Rank Theory, a theory developed back in 1925.</a:t>
            </a:r>
          </a:p>
          <a:p>
            <a:r>
              <a:rPr lang="en-CA" b="0" baseline="0" dirty="0" smtClean="0"/>
              <a:t>According this theory, parts of speech of sentence can be divided into three ranks – </a:t>
            </a:r>
          </a:p>
          <a:p>
            <a:r>
              <a:rPr lang="en-CA" b="1" baseline="0" dirty="0" smtClean="0"/>
              <a:t>nouns</a:t>
            </a:r>
            <a:r>
              <a:rPr lang="en-CA" b="0" baseline="0" dirty="0" smtClean="0"/>
              <a:t> (first), </a:t>
            </a:r>
            <a:r>
              <a:rPr lang="en-CA" b="1" baseline="0" dirty="0" smtClean="0"/>
              <a:t>verbs + adjectives</a:t>
            </a:r>
            <a:r>
              <a:rPr lang="en-CA" b="0" baseline="0" dirty="0" smtClean="0"/>
              <a:t> in the second rank and the </a:t>
            </a:r>
            <a:r>
              <a:rPr lang="en-CA" b="1" baseline="0" dirty="0" smtClean="0"/>
              <a:t>rest</a:t>
            </a:r>
            <a:r>
              <a:rPr lang="en-CA" b="0" baseline="0" dirty="0" smtClean="0"/>
              <a:t> are the third ranks</a:t>
            </a:r>
          </a:p>
          <a:p>
            <a:r>
              <a:rPr lang="en-CA" b="0" baseline="0" dirty="0" smtClean="0"/>
              <a:t>According to Jespersen, verb and adjective modifies noun. That is there are some syntactic dependencies for between </a:t>
            </a:r>
            <a:r>
              <a:rPr lang="en-CA" b="1" baseline="0" dirty="0" smtClean="0"/>
              <a:t>element</a:t>
            </a:r>
            <a:r>
              <a:rPr lang="en-CA" b="0" baseline="0" dirty="0" smtClean="0"/>
              <a:t> and </a:t>
            </a:r>
            <a:r>
              <a:rPr lang="en-CA" b="1" baseline="0" dirty="0" smtClean="0"/>
              <a:t>reported</a:t>
            </a:r>
            <a:r>
              <a:rPr lang="en-CA" b="0" baseline="0" dirty="0" smtClean="0"/>
              <a:t> and </a:t>
            </a:r>
            <a:r>
              <a:rPr lang="en-CA" b="1" baseline="0" dirty="0" smtClean="0"/>
              <a:t>element</a:t>
            </a:r>
            <a:r>
              <a:rPr lang="en-CA" b="0" baseline="0" dirty="0" smtClean="0"/>
              <a:t> and </a:t>
            </a:r>
            <a:r>
              <a:rPr lang="en-CA" b="1" baseline="0" dirty="0" smtClean="0"/>
              <a:t>plain </a:t>
            </a:r>
            <a:r>
              <a:rPr lang="en-CA" b="0" baseline="0" dirty="0" smtClean="0"/>
              <a:t>to covey the overall meaning of the sentence.</a:t>
            </a:r>
            <a:endParaRPr lang="en-CA" b="1" baseline="0" dirty="0" smtClean="0"/>
          </a:p>
          <a:p>
            <a:r>
              <a:rPr lang="en-CA" b="0" baseline="0" dirty="0" smtClean="0"/>
              <a:t>Now, we capture such </a:t>
            </a:r>
            <a:r>
              <a:rPr lang="en-CA" b="1" baseline="0" dirty="0" smtClean="0"/>
              <a:t>syntactic dependencies</a:t>
            </a:r>
            <a:r>
              <a:rPr lang="en-CA" b="0" baseline="0" dirty="0" smtClean="0"/>
              <a:t> as well, and </a:t>
            </a:r>
            <a:r>
              <a:rPr lang="en-CA" b="1" baseline="0" dirty="0" smtClean="0"/>
              <a:t>transform the report texts into a POS graph as well.</a:t>
            </a:r>
            <a:endParaRPr lang="en-CA" b="1"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42</a:t>
            </a:fld>
            <a:endParaRPr lang="en-CA"/>
          </a:p>
        </p:txBody>
      </p:sp>
    </p:spTree>
    <p:extLst>
      <p:ext uri="{BB962C8B-B14F-4D97-AF65-F5344CB8AC3E}">
        <p14:creationId xmlns:p14="http://schemas.microsoft.com/office/powerpoint/2010/main" val="1223143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far, we deal</a:t>
            </a:r>
            <a:r>
              <a:rPr lang="en-CA" baseline="0" dirty="0" smtClean="0"/>
              <a:t> with query reformulation for a </a:t>
            </a:r>
            <a:r>
              <a:rPr lang="en-CA" b="1" baseline="0" dirty="0" smtClean="0"/>
              <a:t>single codebase.</a:t>
            </a:r>
          </a:p>
          <a:p>
            <a:r>
              <a:rPr lang="en-CA" dirty="0" smtClean="0"/>
              <a:t>But you know, besides this local codebase,</a:t>
            </a:r>
            <a:r>
              <a:rPr lang="en-CA" baseline="0" dirty="0" smtClean="0"/>
              <a:t> developers also look for source code in </a:t>
            </a:r>
            <a:r>
              <a:rPr lang="en-CA" b="1" baseline="0" dirty="0" smtClean="0"/>
              <a:t>Internet-scale cross domain codebases.</a:t>
            </a:r>
          </a:p>
          <a:p>
            <a:r>
              <a:rPr lang="en-CA" b="0" baseline="0" dirty="0" smtClean="0"/>
              <a:t>Now, that is a whole new game. </a:t>
            </a:r>
          </a:p>
          <a:p>
            <a:r>
              <a:rPr lang="en-CA" b="0" baseline="0" dirty="0" smtClean="0"/>
              <a:t>Study shows that </a:t>
            </a:r>
            <a:r>
              <a:rPr lang="en-CA" b="1" baseline="0" dirty="0" smtClean="0"/>
              <a:t>developers might fail 88% </a:t>
            </a:r>
            <a:r>
              <a:rPr lang="en-CA" b="0" baseline="0" dirty="0" smtClean="0"/>
              <a:t>of the times to retrieve the correct code segments.</a:t>
            </a:r>
          </a:p>
          <a:p>
            <a:r>
              <a:rPr lang="en-CA" b="0" baseline="0" dirty="0" smtClean="0"/>
              <a:t>So, we did two other studies, and we extensively used Stack Overflow.</a:t>
            </a:r>
          </a:p>
        </p:txBody>
      </p:sp>
      <p:sp>
        <p:nvSpPr>
          <p:cNvPr id="4" name="Slide Number Placeholder 3"/>
          <p:cNvSpPr>
            <a:spLocks noGrp="1"/>
          </p:cNvSpPr>
          <p:nvPr>
            <p:ph type="sldNum" sz="quarter" idx="10"/>
          </p:nvPr>
        </p:nvSpPr>
        <p:spPr/>
        <p:txBody>
          <a:bodyPr/>
          <a:lstStyle/>
          <a:p>
            <a:fld id="{C2E2FCBA-4187-4E17-8B36-E9B25CDB9E6C}" type="slidenum">
              <a:rPr lang="en-CA" smtClean="0"/>
              <a:pPr/>
              <a:t>44</a:t>
            </a:fld>
            <a:endParaRPr lang="en-CA"/>
          </a:p>
        </p:txBody>
      </p:sp>
    </p:spTree>
    <p:extLst>
      <p:ext uri="{BB962C8B-B14F-4D97-AF65-F5344CB8AC3E}">
        <p14:creationId xmlns:p14="http://schemas.microsoft.com/office/powerpoint/2010/main" val="13759597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Now, I care about the </a:t>
            </a:r>
            <a:r>
              <a:rPr lang="en-CA" b="1" dirty="0" smtClean="0"/>
              <a:t>replication and reproducibility</a:t>
            </a:r>
            <a:r>
              <a:rPr lang="en-CA" dirty="0" smtClean="0"/>
              <a:t> of my works</a:t>
            </a:r>
            <a:r>
              <a:rPr lang="en-CA" baseline="0" dirty="0" smtClean="0"/>
              <a:t> in order to grow as a research community.</a:t>
            </a:r>
          </a:p>
          <a:p>
            <a:r>
              <a:rPr lang="en-CA" baseline="0" dirty="0" smtClean="0"/>
              <a:t>So, all of works could be replicated and potentially reproduced (hopefully).</a:t>
            </a:r>
          </a:p>
          <a:p>
            <a:r>
              <a:rPr lang="en-CA" baseline="0" dirty="0" smtClean="0"/>
              <a:t>I was busy during PhD and my works are uploaded at GitHub.</a:t>
            </a:r>
          </a:p>
          <a:p>
            <a:r>
              <a:rPr lang="en-CA" baseline="0" dirty="0" smtClean="0"/>
              <a:t>Many of them are open source.</a:t>
            </a:r>
          </a:p>
          <a:p>
            <a:r>
              <a:rPr lang="en-CA" baseline="0" dirty="0" smtClean="0"/>
              <a:t>I am a member of replication workshop and a PC member of replication track, ICPC.</a:t>
            </a:r>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45</a:t>
            </a:fld>
            <a:endParaRPr lang="en-CA"/>
          </a:p>
        </p:txBody>
      </p:sp>
    </p:spTree>
    <p:extLst>
      <p:ext uri="{BB962C8B-B14F-4D97-AF65-F5344CB8AC3E}">
        <p14:creationId xmlns:p14="http://schemas.microsoft.com/office/powerpoint/2010/main" val="2101045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Now, how</a:t>
            </a:r>
            <a:r>
              <a:rPr lang="en-CA" b="1" baseline="0" dirty="0" smtClean="0"/>
              <a:t> far I would to go in the next 5-10 years?</a:t>
            </a:r>
            <a:endParaRPr lang="en-CA" b="1"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46</a:t>
            </a:fld>
            <a:endParaRPr lang="en-CA"/>
          </a:p>
        </p:txBody>
      </p:sp>
    </p:spTree>
    <p:extLst>
      <p:ext uri="{BB962C8B-B14F-4D97-AF65-F5344CB8AC3E}">
        <p14:creationId xmlns:p14="http://schemas.microsoft.com/office/powerpoint/2010/main" val="334127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Now,</a:t>
            </a:r>
            <a:r>
              <a:rPr lang="en-US" b="0" baseline="0" dirty="0" smtClean="0"/>
              <a:t> if you remember this diagram.</a:t>
            </a:r>
            <a:endParaRPr lang="en-US" b="0" baseline="0" dirty="0"/>
          </a:p>
          <a:p>
            <a:r>
              <a:rPr lang="en-US" b="0" baseline="0" dirty="0" smtClean="0"/>
              <a:t>So far, I focused on Bug Localization in my PhD mostly.</a:t>
            </a:r>
          </a:p>
          <a:p>
            <a:r>
              <a:rPr lang="en-US" b="0" baseline="0" dirty="0" smtClean="0"/>
              <a:t>In the next 5 years, I would focus on Bug Understanding and fixing, the next logical steps of software debugging.</a:t>
            </a:r>
          </a:p>
          <a:p>
            <a:r>
              <a:rPr lang="en-US" b="0" baseline="0" dirty="0" smtClean="0"/>
              <a:t>Right now, I am working on bug reproducibility.</a:t>
            </a:r>
          </a:p>
          <a:p>
            <a:r>
              <a:rPr lang="en-US" b="1" baseline="0" dirty="0" smtClean="0"/>
              <a:t>That is, how to make a reported bug reproducible. Without that, a bug can not be fixed most probably.</a:t>
            </a:r>
          </a:p>
        </p:txBody>
      </p:sp>
      <p:sp>
        <p:nvSpPr>
          <p:cNvPr id="4" name="Slide Number Placeholder 3"/>
          <p:cNvSpPr>
            <a:spLocks noGrp="1"/>
          </p:cNvSpPr>
          <p:nvPr>
            <p:ph type="sldNum" sz="quarter" idx="10"/>
          </p:nvPr>
        </p:nvSpPr>
        <p:spPr/>
        <p:txBody>
          <a:bodyPr/>
          <a:lstStyle/>
          <a:p>
            <a:fld id="{C2E2FCBA-4187-4E17-8B36-E9B25CDB9E6C}" type="slidenum">
              <a:rPr lang="en-CA" smtClean="0"/>
              <a:pPr/>
              <a:t>47</a:t>
            </a:fld>
            <a:endParaRPr lang="en-CA"/>
          </a:p>
        </p:txBody>
      </p:sp>
    </p:spTree>
    <p:extLst>
      <p:ext uri="{BB962C8B-B14F-4D97-AF65-F5344CB8AC3E}">
        <p14:creationId xmlns:p14="http://schemas.microsoft.com/office/powerpoint/2010/main" val="4277196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a:t>
            </a:r>
            <a:r>
              <a:rPr lang="en-CA" baseline="0" dirty="0" smtClean="0"/>
              <a:t> I compared between TF-IDF and PageRank.</a:t>
            </a:r>
          </a:p>
          <a:p>
            <a:r>
              <a:rPr lang="en-CA" baseline="0" dirty="0" smtClean="0"/>
              <a:t>But so far, I did only for query reformulation.</a:t>
            </a:r>
          </a:p>
          <a:p>
            <a:r>
              <a:rPr lang="en-CA" baseline="0" dirty="0" smtClean="0"/>
              <a:t>But there 20+ software engineering tasks that used TF-IDF in one way or another.</a:t>
            </a:r>
          </a:p>
          <a:p>
            <a:r>
              <a:rPr lang="en-CA" baseline="0" dirty="0" smtClean="0"/>
              <a:t>Now, a cool thing would be to investigate how PageRank can influence that tasks</a:t>
            </a:r>
            <a:r>
              <a:rPr lang="en-CA" baseline="0" dirty="0"/>
              <a:t> </a:t>
            </a:r>
            <a:r>
              <a:rPr lang="en-CA" baseline="0" dirty="0" smtClean="0"/>
              <a:t>given PageRank outperformed TF-IDF in query reformulation.</a:t>
            </a:r>
          </a:p>
          <a:p>
            <a:r>
              <a:rPr lang="en-CA" baseline="0" dirty="0" smtClean="0"/>
              <a:t>It would be really interesting to see.</a:t>
            </a:r>
          </a:p>
        </p:txBody>
      </p:sp>
      <p:sp>
        <p:nvSpPr>
          <p:cNvPr id="4" name="Slide Number Placeholder 3"/>
          <p:cNvSpPr>
            <a:spLocks noGrp="1"/>
          </p:cNvSpPr>
          <p:nvPr>
            <p:ph type="sldNum" sz="quarter" idx="10"/>
          </p:nvPr>
        </p:nvSpPr>
        <p:spPr/>
        <p:txBody>
          <a:bodyPr/>
          <a:lstStyle/>
          <a:p>
            <a:fld id="{C2E2FCBA-4187-4E17-8B36-E9B25CDB9E6C}" type="slidenum">
              <a:rPr lang="en-CA" smtClean="0"/>
              <a:pPr/>
              <a:t>48</a:t>
            </a:fld>
            <a:endParaRPr lang="en-CA"/>
          </a:p>
        </p:txBody>
      </p:sp>
    </p:spTree>
    <p:extLst>
      <p:ext uri="{BB962C8B-B14F-4D97-AF65-F5344CB8AC3E}">
        <p14:creationId xmlns:p14="http://schemas.microsoft.com/office/powerpoint/2010/main" val="2957009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Part 1:</a:t>
            </a:r>
            <a:r>
              <a:rPr lang="en-US" baseline="0" dirty="0" smtClean="0"/>
              <a:t> Research Problem</a:t>
            </a:r>
            <a:endParaRPr lang="en-US"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3</a:t>
            </a:fld>
            <a:endParaRPr lang="en-CA"/>
          </a:p>
        </p:txBody>
      </p:sp>
    </p:spTree>
    <p:extLst>
      <p:ext uri="{BB962C8B-B14F-4D97-AF65-F5344CB8AC3E}">
        <p14:creationId xmlns:p14="http://schemas.microsoft.com/office/powerpoint/2010/main" val="189335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49</a:t>
            </a:fld>
            <a:endParaRPr lang="en-CA"/>
          </a:p>
        </p:txBody>
      </p:sp>
    </p:spTree>
    <p:extLst>
      <p:ext uri="{BB962C8B-B14F-4D97-AF65-F5344CB8AC3E}">
        <p14:creationId xmlns:p14="http://schemas.microsoft.com/office/powerpoint/2010/main" val="77870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Another</a:t>
            </a:r>
            <a:r>
              <a:rPr lang="en-CA" baseline="0" dirty="0" smtClean="0"/>
              <a:t> plain I have to develop a programmer bot. </a:t>
            </a:r>
          </a:p>
          <a:p>
            <a:r>
              <a:rPr lang="en-CA" baseline="0" dirty="0" smtClean="0"/>
              <a:t>It will accept a </a:t>
            </a:r>
            <a:r>
              <a:rPr lang="en-CA" b="1" baseline="0" dirty="0" smtClean="0"/>
              <a:t>natural language query</a:t>
            </a:r>
            <a:r>
              <a:rPr lang="en-CA" baseline="0" dirty="0" smtClean="0"/>
              <a:t> from </a:t>
            </a:r>
            <a:r>
              <a:rPr lang="en-CA" b="1" baseline="0" dirty="0" smtClean="0"/>
              <a:t>developer JOE</a:t>
            </a:r>
            <a:r>
              <a:rPr lang="en-CA" baseline="0" dirty="0" smtClean="0"/>
              <a:t> and return a </a:t>
            </a:r>
            <a:r>
              <a:rPr lang="en-CA" b="1" baseline="0" dirty="0" smtClean="0"/>
              <a:t>high quality relevant code.</a:t>
            </a:r>
          </a:p>
          <a:p>
            <a:r>
              <a:rPr lang="en-CA" b="0" baseline="0" dirty="0" smtClean="0"/>
              <a:t>Now, in the background, this will happen.</a:t>
            </a:r>
          </a:p>
          <a:p>
            <a:r>
              <a:rPr lang="en-CA" b="0" baseline="0" dirty="0" smtClean="0"/>
              <a:t>First query will be </a:t>
            </a:r>
            <a:r>
              <a:rPr lang="en-CA" b="1" baseline="0" dirty="0" smtClean="0"/>
              <a:t>translated into</a:t>
            </a:r>
            <a:r>
              <a:rPr lang="en-CA" b="0" baseline="0" dirty="0" smtClean="0"/>
              <a:t> </a:t>
            </a:r>
            <a:r>
              <a:rPr lang="en-CA" b="1" baseline="0" dirty="0" smtClean="0"/>
              <a:t>search engine friendly query</a:t>
            </a:r>
            <a:r>
              <a:rPr lang="en-CA" b="0" baseline="0" dirty="0" smtClean="0"/>
              <a:t> with relevant API classes and </a:t>
            </a:r>
            <a:r>
              <a:rPr lang="en-CA" b="1" baseline="0" dirty="0" smtClean="0"/>
              <a:t>thousands of examples will be collected.</a:t>
            </a:r>
          </a:p>
          <a:p>
            <a:r>
              <a:rPr lang="en-CA" b="0" baseline="0" dirty="0" smtClean="0"/>
              <a:t>Then we will use some to determine the best quality code example.</a:t>
            </a:r>
          </a:p>
          <a:p>
            <a:r>
              <a:rPr lang="en-CA" b="0" baseline="0" dirty="0" smtClean="0"/>
              <a:t>Now, I did figured out this part.</a:t>
            </a:r>
            <a:r>
              <a:rPr lang="en-CA" b="1" baseline="0" dirty="0" smtClean="0"/>
              <a:t> sophisticated machine learning </a:t>
            </a:r>
            <a:endParaRPr lang="en-CA" b="0" baseline="0" dirty="0" smtClean="0"/>
          </a:p>
          <a:p>
            <a:r>
              <a:rPr lang="en-CA" b="0" baseline="0" dirty="0" smtClean="0"/>
              <a:t>The rest part is still pending and hope to get it done by </a:t>
            </a:r>
            <a:r>
              <a:rPr lang="en-CA" b="1" baseline="0" dirty="0" smtClean="0"/>
              <a:t>some brilliant grad students.</a:t>
            </a:r>
          </a:p>
        </p:txBody>
      </p:sp>
      <p:sp>
        <p:nvSpPr>
          <p:cNvPr id="4" name="Slide Number Placeholder 3"/>
          <p:cNvSpPr>
            <a:spLocks noGrp="1"/>
          </p:cNvSpPr>
          <p:nvPr>
            <p:ph type="sldNum" sz="quarter" idx="10"/>
          </p:nvPr>
        </p:nvSpPr>
        <p:spPr/>
        <p:txBody>
          <a:bodyPr/>
          <a:lstStyle/>
          <a:p>
            <a:fld id="{C2E2FCBA-4187-4E17-8B36-E9B25CDB9E6C}" type="slidenum">
              <a:rPr lang="en-CA" smtClean="0"/>
              <a:pPr/>
              <a:t>50</a:t>
            </a:fld>
            <a:endParaRPr lang="en-CA"/>
          </a:p>
        </p:txBody>
      </p:sp>
    </p:spTree>
    <p:extLst>
      <p:ext uri="{BB962C8B-B14F-4D97-AF65-F5344CB8AC3E}">
        <p14:creationId xmlns:p14="http://schemas.microsoft.com/office/powerpoint/2010/main" val="11792088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Over the years, I worked with </a:t>
            </a:r>
            <a:r>
              <a:rPr lang="en-US" b="1" dirty="0" smtClean="0"/>
              <a:t>experts</a:t>
            </a:r>
            <a:r>
              <a:rPr lang="en-US" b="1" baseline="0" dirty="0" smtClean="0"/>
              <a:t> from my domain</a:t>
            </a:r>
            <a:r>
              <a:rPr lang="en-US" baseline="0" dirty="0" smtClean="0"/>
              <a:t>, and learned from the bests.</a:t>
            </a:r>
          </a:p>
          <a:p>
            <a:r>
              <a:rPr lang="en-US" baseline="0" dirty="0" smtClean="0"/>
              <a:t>I worked with </a:t>
            </a:r>
            <a:r>
              <a:rPr lang="en-US" b="1" baseline="0" dirty="0" smtClean="0"/>
              <a:t>academia</a:t>
            </a:r>
            <a:r>
              <a:rPr lang="en-US" baseline="0" dirty="0" smtClean="0"/>
              <a:t> as well as </a:t>
            </a:r>
            <a:r>
              <a:rPr lang="en-US" b="1" baseline="0" dirty="0" smtClean="0"/>
              <a:t>industry.</a:t>
            </a:r>
          </a:p>
          <a:p>
            <a:r>
              <a:rPr lang="en-US" baseline="0" dirty="0" smtClean="0"/>
              <a:t>For example, Vendasta is a leading company based in Saskatoon, and we got our </a:t>
            </a:r>
            <a:r>
              <a:rPr lang="en-US" b="1" baseline="0" dirty="0" smtClean="0"/>
              <a:t>NSERC Industry Engage grant</a:t>
            </a:r>
            <a:r>
              <a:rPr lang="en-US" baseline="0" dirty="0" smtClean="0"/>
              <a:t> in collaboration with them.</a:t>
            </a:r>
          </a:p>
          <a:p>
            <a:r>
              <a:rPr lang="en-US" baseline="0" dirty="0" smtClean="0"/>
              <a:t>So my since </a:t>
            </a:r>
            <a:r>
              <a:rPr lang="en-US" b="1" baseline="0" dirty="0" smtClean="0"/>
              <a:t>thanks and gratitude to all the collaborators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51</a:t>
            </a:fld>
            <a:endParaRPr lang="en-CA"/>
          </a:p>
        </p:txBody>
      </p:sp>
    </p:spTree>
    <p:extLst>
      <p:ext uri="{BB962C8B-B14F-4D97-AF65-F5344CB8AC3E}">
        <p14:creationId xmlns:p14="http://schemas.microsoft.com/office/powerpoint/2010/main" val="1094678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Now, these are some achievements of my work.</a:t>
            </a:r>
          </a:p>
          <a:p>
            <a:r>
              <a:rPr lang="en-CA" dirty="0" smtClean="0"/>
              <a:t>Got several</a:t>
            </a:r>
            <a:r>
              <a:rPr lang="en-CA" baseline="0" dirty="0" smtClean="0"/>
              <a:t> competitive awards over the last few years.</a:t>
            </a:r>
          </a:p>
          <a:p>
            <a:r>
              <a:rPr lang="en-CA" baseline="0" dirty="0" smtClean="0"/>
              <a:t>Got funding from NSERC. Thanks U of S and my professor for all the support.</a:t>
            </a:r>
          </a:p>
          <a:p>
            <a:r>
              <a:rPr lang="en-CA" baseline="0" dirty="0" smtClean="0"/>
              <a:t>Also got accepted in the flagship conferences/journals such ICSE, FSE, ASE and EMSE</a:t>
            </a:r>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52</a:t>
            </a:fld>
            <a:endParaRPr lang="en-CA"/>
          </a:p>
        </p:txBody>
      </p:sp>
    </p:spTree>
    <p:extLst>
      <p:ext uri="{BB962C8B-B14F-4D97-AF65-F5344CB8AC3E}">
        <p14:creationId xmlns:p14="http://schemas.microsoft.com/office/powerpoint/2010/main" val="39163817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smtClean="0"/>
              <a:t>Thanks</a:t>
            </a:r>
            <a:r>
              <a:rPr lang="en-US" b="0" baseline="0" dirty="0" smtClean="0"/>
              <a:t> for your time and attention.</a:t>
            </a:r>
            <a:endParaRPr lang="en-US" b="0" baseline="0" dirty="0"/>
          </a:p>
          <a:p>
            <a:r>
              <a:rPr lang="en-US" b="0" baseline="0" dirty="0" smtClean="0"/>
              <a:t>Now, I am ready to take your questions.</a:t>
            </a:r>
          </a:p>
        </p:txBody>
      </p:sp>
      <p:sp>
        <p:nvSpPr>
          <p:cNvPr id="4" name="Slide Number Placeholder 3"/>
          <p:cNvSpPr>
            <a:spLocks noGrp="1"/>
          </p:cNvSpPr>
          <p:nvPr>
            <p:ph type="sldNum" sz="quarter" idx="10"/>
          </p:nvPr>
        </p:nvSpPr>
        <p:spPr/>
        <p:txBody>
          <a:bodyPr/>
          <a:lstStyle/>
          <a:p>
            <a:fld id="{7526B843-0B4D-4723-B19E-E8F267EC0D6B}" type="slidenum">
              <a:rPr lang="en-CA" smtClean="0"/>
              <a:pPr/>
              <a:t>53</a:t>
            </a:fld>
            <a:endParaRPr lang="en-CA"/>
          </a:p>
        </p:txBody>
      </p:sp>
    </p:spTree>
    <p:extLst>
      <p:ext uri="{BB962C8B-B14F-4D97-AF65-F5344CB8AC3E}">
        <p14:creationId xmlns:p14="http://schemas.microsoft.com/office/powerpoint/2010/main" val="3673270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55</a:t>
            </a:fld>
            <a:endParaRPr lang="en-CA"/>
          </a:p>
        </p:txBody>
      </p:sp>
    </p:spTree>
    <p:extLst>
      <p:ext uri="{BB962C8B-B14F-4D97-AF65-F5344CB8AC3E}">
        <p14:creationId xmlns:p14="http://schemas.microsoft.com/office/powerpoint/2010/main" val="33172279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a:t>
            </a:r>
            <a:r>
              <a:rPr lang="en-CA" baseline="0" dirty="0" smtClean="0"/>
              <a:t> us </a:t>
            </a:r>
            <a:r>
              <a:rPr lang="en-CA" dirty="0" smtClean="0"/>
              <a:t>see</a:t>
            </a:r>
            <a:r>
              <a:rPr lang="en-CA" baseline="0" dirty="0" smtClean="0"/>
              <a:t> an example.</a:t>
            </a:r>
          </a:p>
          <a:p>
            <a:r>
              <a:rPr lang="en-CA" baseline="0" dirty="0" smtClean="0"/>
              <a:t>This is a bug report, this is </a:t>
            </a:r>
            <a:r>
              <a:rPr lang="en-CA" b="1" baseline="0" dirty="0" smtClean="0"/>
              <a:t>title</a:t>
            </a:r>
            <a:r>
              <a:rPr lang="en-CA" baseline="0" dirty="0" smtClean="0"/>
              <a:t> and this is the </a:t>
            </a:r>
            <a:r>
              <a:rPr lang="en-CA" b="1" baseline="0" dirty="0" smtClean="0"/>
              <a:t>description.</a:t>
            </a:r>
          </a:p>
          <a:p>
            <a:r>
              <a:rPr lang="en-CA" baseline="0" dirty="0" smtClean="0"/>
              <a:t>Now, developer JOE would use this bug report to localize the bug from source code.</a:t>
            </a:r>
          </a:p>
          <a:p>
            <a:r>
              <a:rPr lang="en-CA" baseline="0" dirty="0" smtClean="0"/>
              <a:t>Now he chose some ad hoc queries.</a:t>
            </a:r>
          </a:p>
          <a:p>
            <a:r>
              <a:rPr lang="en-CA" baseline="0" dirty="0" smtClean="0"/>
              <a:t>Which one is the best do you think, here?  </a:t>
            </a:r>
            <a:r>
              <a:rPr lang="en-CA" b="1" baseline="0" dirty="0" smtClean="0"/>
              <a:t>PAUSE!</a:t>
            </a:r>
          </a:p>
          <a:p>
            <a:r>
              <a:rPr lang="en-CA" b="0" baseline="0" dirty="0" smtClean="0"/>
              <a:t>Well, lets see. This one returns the correct result at this position. That means, the developer needs to check 1300+ results b4 reaching to the correct result he tries this query.</a:t>
            </a:r>
          </a:p>
          <a:p>
            <a:r>
              <a:rPr lang="en-CA" b="1" baseline="0" dirty="0" smtClean="0"/>
              <a:t>… oh… this one is the best.</a:t>
            </a:r>
          </a:p>
          <a:p>
            <a:r>
              <a:rPr lang="en-CA" b="1" baseline="0" dirty="0" smtClean="0"/>
              <a:t>So, selecting appropriate keywords from the bug report is not that simple.</a:t>
            </a:r>
          </a:p>
          <a:p>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56</a:t>
            </a:fld>
            <a:endParaRPr lang="en-CA"/>
          </a:p>
        </p:txBody>
      </p:sp>
    </p:spTree>
    <p:extLst>
      <p:ext uri="{BB962C8B-B14F-4D97-AF65-F5344CB8AC3E}">
        <p14:creationId xmlns:p14="http://schemas.microsoft.com/office/powerpoint/2010/main" val="2461679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For</a:t>
            </a:r>
            <a:r>
              <a:rPr lang="en-US" baseline="0" dirty="0" smtClean="0"/>
              <a:t> the API suggestion, we natural language queries from four tutorial sites such as KodeJava and others.</a:t>
            </a:r>
          </a:p>
          <a:p>
            <a:r>
              <a:rPr lang="en-US" baseline="0" dirty="0" smtClean="0"/>
              <a:t>We collect 300+ queries, we also collect the ground truth API classes from them.</a:t>
            </a:r>
          </a:p>
          <a:p>
            <a:r>
              <a:rPr lang="en-US" baseline="0" dirty="0" smtClean="0"/>
              <a:t>Then we try to determine our approach can suggest appropriate API classes for those queries by mining crowd knowledge from Stack Overflow.</a:t>
            </a:r>
          </a:p>
          <a:p>
            <a:endParaRPr lang="en-US" baseline="0" dirty="0" smtClean="0"/>
          </a:p>
          <a:p>
            <a:r>
              <a:rPr lang="en-US" baseline="0" dirty="0" smtClean="0"/>
              <a:t>For the query reformulation part, we collect 4K code examples from GitHub, combine with our ground truth code segments from tutorial site.</a:t>
            </a:r>
          </a:p>
          <a:p>
            <a:r>
              <a:rPr lang="en-US" baseline="0" dirty="0" smtClean="0"/>
              <a:t>Then we determine whether our reformulated query actually works or not.</a:t>
            </a:r>
          </a:p>
        </p:txBody>
      </p:sp>
      <p:sp>
        <p:nvSpPr>
          <p:cNvPr id="4" name="Slide Number Placeholder 3"/>
          <p:cNvSpPr>
            <a:spLocks noGrp="1"/>
          </p:cNvSpPr>
          <p:nvPr>
            <p:ph type="sldNum" sz="quarter" idx="10"/>
          </p:nvPr>
        </p:nvSpPr>
        <p:spPr/>
        <p:txBody>
          <a:bodyPr/>
          <a:lstStyle/>
          <a:p>
            <a:fld id="{C2E2FCBA-4187-4E17-8B36-E9B25CDB9E6C}" type="slidenum">
              <a:rPr lang="en-CA" smtClean="0"/>
              <a:pPr/>
              <a:t>59</a:t>
            </a:fld>
            <a:endParaRPr lang="en-CA"/>
          </a:p>
        </p:txBody>
      </p:sp>
    </p:spTree>
    <p:extLst>
      <p:ext uri="{BB962C8B-B14F-4D97-AF65-F5344CB8AC3E}">
        <p14:creationId xmlns:p14="http://schemas.microsoft.com/office/powerpoint/2010/main" val="809689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Now let me explain the metrics</a:t>
            </a:r>
            <a:r>
              <a:rPr lang="en-CA" baseline="0" dirty="0" smtClean="0"/>
              <a:t> a bit since we will be using these a lot.</a:t>
            </a:r>
          </a:p>
          <a:p>
            <a:r>
              <a:rPr lang="en-CA" b="1" baseline="0" dirty="0" smtClean="0"/>
              <a:t>Hit@K</a:t>
            </a:r>
            <a:r>
              <a:rPr lang="en-CA" baseline="0" dirty="0" smtClean="0"/>
              <a:t>  is the percentage of the queries for which at least one ground truth is found within the top K results.</a:t>
            </a:r>
          </a:p>
          <a:p>
            <a:r>
              <a:rPr lang="en-CA" b="1" baseline="0" dirty="0" smtClean="0"/>
              <a:t>MAP</a:t>
            </a:r>
            <a:r>
              <a:rPr lang="en-CA" baseline="0" dirty="0" smtClean="0"/>
              <a:t> is the standard precision + result position. The detailed is much complex which I can discuss later.</a:t>
            </a:r>
          </a:p>
          <a:p>
            <a:r>
              <a:rPr lang="en-CA" b="1" baseline="0" dirty="0" smtClean="0"/>
              <a:t>MRR</a:t>
            </a:r>
            <a:r>
              <a:rPr lang="en-CA" baseline="0" dirty="0" smtClean="0"/>
              <a:t> is the inverse of the rank of first ground truth within the result.</a:t>
            </a:r>
          </a:p>
          <a:p>
            <a:r>
              <a:rPr lang="en-CA" b="1" baseline="0" dirty="0" smtClean="0"/>
              <a:t>QE also stands for query effectiveness</a:t>
            </a:r>
            <a:r>
              <a:rPr lang="en-CA" baseline="0" dirty="0" smtClean="0"/>
              <a:t> is just the opposite of MRR</a:t>
            </a:r>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60</a:t>
            </a:fld>
            <a:endParaRPr lang="en-CA"/>
          </a:p>
        </p:txBody>
      </p:sp>
    </p:spTree>
    <p:extLst>
      <p:ext uri="{BB962C8B-B14F-4D97-AF65-F5344CB8AC3E}">
        <p14:creationId xmlns:p14="http://schemas.microsoft.com/office/powerpoint/2010/main" val="925423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So, Who am I?</a:t>
            </a:r>
          </a:p>
          <a:p>
            <a:r>
              <a:rPr lang="en-CA" dirty="0" smtClean="0"/>
              <a:t>I came</a:t>
            </a:r>
            <a:r>
              <a:rPr lang="en-CA" baseline="0" dirty="0" smtClean="0"/>
              <a:t> to Canada back in 2012 as a young graduate student. This the first winter.</a:t>
            </a:r>
          </a:p>
          <a:p>
            <a:r>
              <a:rPr lang="en-CA" baseline="0" dirty="0" smtClean="0"/>
              <a:t>I got these two lovely young ladies by my side 24/7.</a:t>
            </a:r>
            <a:endParaRPr lang="en-CA" dirty="0" smtClean="0"/>
          </a:p>
          <a:p>
            <a:r>
              <a:rPr lang="en-CA" dirty="0" smtClean="0"/>
              <a:t>I</a:t>
            </a:r>
            <a:r>
              <a:rPr lang="en-CA" baseline="0" dirty="0" smtClean="0"/>
              <a:t> am a member of Software Research Lab, University of Saskatchewan.</a:t>
            </a:r>
          </a:p>
          <a:p>
            <a:r>
              <a:rPr lang="en-CA" baseline="0" dirty="0" smtClean="0"/>
              <a:t>I work with </a:t>
            </a:r>
            <a:r>
              <a:rPr lang="en-CA" b="1" baseline="0" dirty="0" smtClean="0"/>
              <a:t>Dr. Chanchal Roy.</a:t>
            </a:r>
          </a:p>
          <a:p>
            <a:r>
              <a:rPr lang="en-CA" b="0" baseline="0" dirty="0" smtClean="0"/>
              <a:t>We got a pretty big group there, and do a lot of stuffs besides research.</a:t>
            </a:r>
          </a:p>
        </p:txBody>
      </p:sp>
      <p:sp>
        <p:nvSpPr>
          <p:cNvPr id="4" name="Slide Number Placeholder 3"/>
          <p:cNvSpPr>
            <a:spLocks noGrp="1"/>
          </p:cNvSpPr>
          <p:nvPr>
            <p:ph type="sldNum" sz="quarter" idx="10"/>
          </p:nvPr>
        </p:nvSpPr>
        <p:spPr/>
        <p:txBody>
          <a:bodyPr/>
          <a:lstStyle/>
          <a:p>
            <a:fld id="{C2E2FCBA-4187-4E17-8B36-E9B25CDB9E6C}" type="slidenum">
              <a:rPr lang="en-CA" smtClean="0"/>
              <a:pPr/>
              <a:t>61</a:t>
            </a:fld>
            <a:endParaRPr lang="en-CA"/>
          </a:p>
        </p:txBody>
      </p:sp>
    </p:spTree>
    <p:extLst>
      <p:ext uri="{BB962C8B-B14F-4D97-AF65-F5344CB8AC3E}">
        <p14:creationId xmlns:p14="http://schemas.microsoft.com/office/powerpoint/2010/main" val="2083176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Now,</a:t>
            </a:r>
            <a:r>
              <a:rPr lang="en-CA" baseline="0" dirty="0" smtClean="0"/>
              <a:t> I am not going to discuss those studies in details.</a:t>
            </a:r>
          </a:p>
          <a:p>
            <a:r>
              <a:rPr lang="en-CA" baseline="0" dirty="0" smtClean="0"/>
              <a:t>But here is the glimpse.</a:t>
            </a:r>
          </a:p>
          <a:p>
            <a:r>
              <a:rPr lang="en-CA" baseline="0" dirty="0" smtClean="0"/>
              <a:t>Developers generally look for </a:t>
            </a:r>
            <a:r>
              <a:rPr lang="en-CA" b="1" baseline="0" dirty="0" smtClean="0"/>
              <a:t>relevant code</a:t>
            </a:r>
            <a:r>
              <a:rPr lang="en-CA" baseline="0" dirty="0" smtClean="0"/>
              <a:t> on the web using </a:t>
            </a:r>
            <a:r>
              <a:rPr lang="en-CA" b="1" baseline="0" dirty="0" smtClean="0"/>
              <a:t>natural language query.</a:t>
            </a:r>
          </a:p>
          <a:p>
            <a:r>
              <a:rPr lang="en-CA" b="0" baseline="0" dirty="0" smtClean="0"/>
              <a:t>Please note that we are not talking about simply web search, rather talking about </a:t>
            </a:r>
            <a:r>
              <a:rPr lang="en-CA" b="1" baseline="0" dirty="0" smtClean="0"/>
              <a:t>source code repository</a:t>
            </a:r>
            <a:r>
              <a:rPr lang="en-CA" b="0" baseline="0" dirty="0" smtClean="0"/>
              <a:t> such as </a:t>
            </a:r>
            <a:r>
              <a:rPr lang="en-CA" b="1" baseline="0" dirty="0" smtClean="0"/>
              <a:t>GitHub.</a:t>
            </a:r>
          </a:p>
          <a:p>
            <a:r>
              <a:rPr lang="en-CA" b="0" baseline="0" dirty="0" smtClean="0"/>
              <a:t>Now, GitHub provides this result. Now, you see it tries to match the </a:t>
            </a:r>
            <a:r>
              <a:rPr lang="en-CA" b="1" baseline="0" dirty="0" smtClean="0"/>
              <a:t>query keywords</a:t>
            </a:r>
            <a:r>
              <a:rPr lang="en-CA" b="0" baseline="0" dirty="0" smtClean="0"/>
              <a:t> with </a:t>
            </a:r>
            <a:r>
              <a:rPr lang="en-CA" b="1" baseline="0" dirty="0" smtClean="0"/>
              <a:t>comment and identifiers.</a:t>
            </a:r>
          </a:p>
          <a:p>
            <a:r>
              <a:rPr lang="en-CA" b="0" baseline="0" dirty="0" smtClean="0"/>
              <a:t>But what we are dealing with source code right? So, we need source code friendly query for a better result.</a:t>
            </a:r>
          </a:p>
          <a:p>
            <a:r>
              <a:rPr lang="en-CA" b="0" baseline="0" dirty="0" smtClean="0"/>
              <a:t>So, we identify </a:t>
            </a:r>
            <a:r>
              <a:rPr lang="en-CA" b="1" baseline="0" dirty="0" smtClean="0"/>
              <a:t>relevant API classes</a:t>
            </a:r>
            <a:r>
              <a:rPr lang="en-CA" b="0" baseline="0" dirty="0" smtClean="0"/>
              <a:t> against this natural language query through extensive data mining and data analytics.</a:t>
            </a:r>
          </a:p>
          <a:p>
            <a:r>
              <a:rPr lang="en-CA" b="0" baseline="0" dirty="0" smtClean="0"/>
              <a:t>And once again, Stack Overflow is our friend in this grand challenge.</a:t>
            </a:r>
          </a:p>
          <a:p>
            <a:endParaRPr lang="en-CA" b="0" baseline="0" dirty="0" smtClean="0"/>
          </a:p>
          <a:p>
            <a:endParaRPr lang="en-CA"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11</a:t>
            </a:fld>
            <a:endParaRPr lang="en-CA"/>
          </a:p>
        </p:txBody>
      </p:sp>
    </p:spTree>
    <p:extLst>
      <p:ext uri="{BB962C8B-B14F-4D97-AF65-F5344CB8AC3E}">
        <p14:creationId xmlns:p14="http://schemas.microsoft.com/office/powerpoint/2010/main" val="3676642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A little bit of background about Me:</a:t>
            </a:r>
          </a:p>
          <a:p>
            <a:endParaRPr lang="en-CA" dirty="0" smtClean="0"/>
          </a:p>
          <a:p>
            <a:r>
              <a:rPr lang="en-CA" dirty="0" smtClean="0"/>
              <a:t>Currently,</a:t>
            </a:r>
            <a:r>
              <a:rPr lang="en-CA" baseline="0" dirty="0" smtClean="0"/>
              <a:t> </a:t>
            </a:r>
            <a:r>
              <a:rPr lang="en-CA" dirty="0" smtClean="0"/>
              <a:t>I</a:t>
            </a:r>
            <a:r>
              <a:rPr lang="en-CA" baseline="0" dirty="0" smtClean="0"/>
              <a:t> am a PhD Candidate at USASK.</a:t>
            </a:r>
          </a:p>
          <a:p>
            <a:r>
              <a:rPr lang="en-CA" baseline="0" dirty="0" smtClean="0"/>
              <a:t>I completed my MSc in Software Engineering from the same university in 2014.</a:t>
            </a:r>
          </a:p>
          <a:p>
            <a:r>
              <a:rPr lang="en-CA" baseline="0" dirty="0" smtClean="0"/>
              <a:t>Before that, I completed my BSc in Computer Science &amp; Engineering from Khulna University, back in 2009.</a:t>
            </a:r>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62</a:t>
            </a:fld>
            <a:endParaRPr lang="en-CA"/>
          </a:p>
        </p:txBody>
      </p:sp>
    </p:spTree>
    <p:extLst>
      <p:ext uri="{BB962C8B-B14F-4D97-AF65-F5344CB8AC3E}">
        <p14:creationId xmlns:p14="http://schemas.microsoft.com/office/powerpoint/2010/main" val="3856932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we see that burger is close sandwich. Why?</a:t>
            </a:r>
            <a:r>
              <a:rPr lang="en-CA" baseline="0" dirty="0" smtClean="0"/>
              <a:t> </a:t>
            </a:r>
            <a:r>
              <a:rPr lang="en-CA" b="1" baseline="0" dirty="0" smtClean="0"/>
              <a:t>They are eaten together. I do that all the time.</a:t>
            </a:r>
          </a:p>
          <a:p>
            <a:r>
              <a:rPr lang="en-CA" baseline="0" dirty="0" smtClean="0"/>
              <a:t>Well, that is not the case. </a:t>
            </a:r>
          </a:p>
          <a:p>
            <a:r>
              <a:rPr lang="en-CA" baseline="0" dirty="0" smtClean="0"/>
              <a:t>They are </a:t>
            </a:r>
            <a:r>
              <a:rPr lang="en-CA" b="1" baseline="0" dirty="0" smtClean="0"/>
              <a:t>mentioned</a:t>
            </a:r>
            <a:r>
              <a:rPr lang="en-CA" baseline="0" dirty="0" smtClean="0"/>
              <a:t> in the </a:t>
            </a:r>
            <a:r>
              <a:rPr lang="en-CA" b="1" baseline="0" dirty="0" smtClean="0"/>
              <a:t>similar contexts</a:t>
            </a:r>
            <a:r>
              <a:rPr lang="en-CA" baseline="0" dirty="0" smtClean="0"/>
              <a:t> by the people across the whole corpus.</a:t>
            </a:r>
          </a:p>
          <a:p>
            <a:r>
              <a:rPr lang="en-CA" baseline="0" dirty="0" smtClean="0"/>
              <a:t>The model recognizes such occurrences and thus put burger and sandwich close together.</a:t>
            </a:r>
          </a:p>
          <a:p>
            <a:r>
              <a:rPr lang="en-CA" baseline="0" dirty="0" smtClean="0"/>
              <a:t>Similarly, dumpling and ramen are close to each other. </a:t>
            </a:r>
          </a:p>
          <a:p>
            <a:r>
              <a:rPr lang="en-CA" baseline="0" dirty="0" smtClean="0"/>
              <a:t>Now, we propose this.  This is </a:t>
            </a:r>
            <a:r>
              <a:rPr lang="en-CA" b="1" baseline="0" dirty="0" smtClean="0"/>
              <a:t>original query</a:t>
            </a:r>
            <a:r>
              <a:rPr lang="en-CA" baseline="0" dirty="0" smtClean="0"/>
              <a:t>, and this is </a:t>
            </a:r>
            <a:r>
              <a:rPr lang="en-CA" b="1" baseline="0" dirty="0" smtClean="0"/>
              <a:t>reformulated query.</a:t>
            </a:r>
          </a:p>
          <a:p>
            <a:r>
              <a:rPr lang="en-CA" b="1" baseline="0" dirty="0" smtClean="0"/>
              <a:t>Now, a good reformulated query will cluster together the original query.</a:t>
            </a:r>
          </a:p>
          <a:p>
            <a:r>
              <a:rPr lang="en-CA" b="1" baseline="0" dirty="0" smtClean="0"/>
              <a:t>A bad reformulated query will NOT be able to cluster with the original query.</a:t>
            </a:r>
          </a:p>
          <a:p>
            <a:r>
              <a:rPr lang="en-CA" b="0" baseline="0" dirty="0" smtClean="0"/>
              <a:t>So, clustering tendency within the hyperspace is our weapon here. </a:t>
            </a:r>
          </a:p>
          <a:p>
            <a:r>
              <a:rPr lang="en-CA" b="0" baseline="0" dirty="0" smtClean="0"/>
              <a:t>We calculated </a:t>
            </a:r>
            <a:r>
              <a:rPr lang="en-CA" b="1" baseline="0" dirty="0" smtClean="0"/>
              <a:t>Hopkins statistic</a:t>
            </a:r>
            <a:r>
              <a:rPr lang="en-CA" b="0" baseline="0" dirty="0" smtClean="0"/>
              <a:t> and </a:t>
            </a:r>
            <a:r>
              <a:rPr lang="en-CA" b="1" baseline="0" dirty="0" smtClean="0"/>
              <a:t>Polygon Area</a:t>
            </a:r>
            <a:r>
              <a:rPr lang="en-CA" b="0" baseline="0" dirty="0" smtClean="0"/>
              <a:t> for calculating the clustering tendency.</a:t>
            </a:r>
          </a:p>
        </p:txBody>
      </p:sp>
      <p:sp>
        <p:nvSpPr>
          <p:cNvPr id="4" name="Slide Number Placeholder 3"/>
          <p:cNvSpPr>
            <a:spLocks noGrp="1"/>
          </p:cNvSpPr>
          <p:nvPr>
            <p:ph type="sldNum" sz="quarter" idx="10"/>
          </p:nvPr>
        </p:nvSpPr>
        <p:spPr/>
        <p:txBody>
          <a:bodyPr/>
          <a:lstStyle/>
          <a:p>
            <a:fld id="{C2E2FCBA-4187-4E17-8B36-E9B25CDB9E6C}" type="slidenum">
              <a:rPr lang="en-CA" smtClean="0"/>
              <a:pPr/>
              <a:t>63</a:t>
            </a:fld>
            <a:endParaRPr lang="en-CA"/>
          </a:p>
        </p:txBody>
      </p:sp>
    </p:spTree>
    <p:extLst>
      <p:ext uri="{BB962C8B-B14F-4D97-AF65-F5344CB8AC3E}">
        <p14:creationId xmlns:p14="http://schemas.microsoft.com/office/powerpoint/2010/main" val="1092787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lets </a:t>
            </a:r>
            <a:r>
              <a:rPr lang="en-US" b="1" dirty="0" smtClean="0"/>
              <a:t>expand</a:t>
            </a:r>
            <a:r>
              <a:rPr lang="en-US" b="1" baseline="0" dirty="0" smtClean="0"/>
              <a:t> and generalize</a:t>
            </a:r>
            <a:r>
              <a:rPr lang="en-US" baseline="0" dirty="0" smtClean="0"/>
              <a:t> the problem a bit.</a:t>
            </a:r>
            <a:endParaRPr lang="en-US" dirty="0" smtClean="0"/>
          </a:p>
          <a:p>
            <a:r>
              <a:rPr lang="en-US" baseline="0" dirty="0" smtClean="0"/>
              <a:t>So far, we discuss the code search within a local codebase.</a:t>
            </a:r>
          </a:p>
          <a:p>
            <a:r>
              <a:rPr lang="en-US" baseline="0" dirty="0" smtClean="0"/>
              <a:t>It could also be in the large-scale open source repository such as </a:t>
            </a:r>
            <a:r>
              <a:rPr lang="en-US" b="1" baseline="0" dirty="0" smtClean="0"/>
              <a:t>GitHub.</a:t>
            </a:r>
          </a:p>
          <a:p>
            <a:r>
              <a:rPr lang="en-US" b="0" baseline="0" dirty="0" smtClean="0"/>
              <a:t>Now, based on these contexts, there are </a:t>
            </a:r>
            <a:r>
              <a:rPr lang="en-US" b="1" baseline="0" dirty="0" smtClean="0"/>
              <a:t>different challenges </a:t>
            </a:r>
            <a:r>
              <a:rPr lang="en-US" b="0" baseline="0" dirty="0" smtClean="0"/>
              <a:t>in query reformulation.</a:t>
            </a:r>
          </a:p>
          <a:p>
            <a:r>
              <a:rPr lang="en-US" b="0" baseline="0" dirty="0" smtClean="0"/>
              <a:t>The local codebase is </a:t>
            </a:r>
            <a:r>
              <a:rPr lang="en-US" b="1" baseline="0" dirty="0" smtClean="0"/>
              <a:t>small, domain specific and organized</a:t>
            </a:r>
            <a:r>
              <a:rPr lang="en-US" b="0" baseline="0" dirty="0" smtClean="0"/>
              <a:t>.</a:t>
            </a:r>
          </a:p>
          <a:p>
            <a:r>
              <a:rPr lang="en-US" b="0" baseline="0" dirty="0" smtClean="0"/>
              <a:t>On the contrary, GitHub is </a:t>
            </a:r>
            <a:r>
              <a:rPr lang="en-US" b="1" baseline="0" dirty="0" smtClean="0"/>
              <a:t>huge, cross-domain and very noisy.</a:t>
            </a:r>
          </a:p>
          <a:p>
            <a:r>
              <a:rPr lang="en-US" b="0" baseline="0" dirty="0" smtClean="0"/>
              <a:t>So, yes, they need different strategies to suggest queries for them.</a:t>
            </a:r>
            <a:endParaRPr lang="en-US" b="0"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64</a:t>
            </a:fld>
            <a:endParaRPr lang="en-CA"/>
          </a:p>
        </p:txBody>
      </p:sp>
    </p:spTree>
    <p:extLst>
      <p:ext uri="{BB962C8B-B14F-4D97-AF65-F5344CB8AC3E}">
        <p14:creationId xmlns:p14="http://schemas.microsoft.com/office/powerpoint/2010/main" val="37351539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once such items are extracted, we split them.</a:t>
            </a:r>
          </a:p>
          <a:p>
            <a:r>
              <a:rPr lang="en-US" baseline="0" dirty="0" smtClean="0"/>
              <a:t>Now as we see, these </a:t>
            </a:r>
            <a:r>
              <a:rPr lang="en-US" b="1" baseline="0" dirty="0" smtClean="0"/>
              <a:t>single terms share some kind of semantics</a:t>
            </a:r>
            <a:r>
              <a:rPr lang="en-US" baseline="0" dirty="0" smtClean="0"/>
              <a:t> to convey a </a:t>
            </a:r>
            <a:r>
              <a:rPr lang="en-US" b="1" baseline="0" dirty="0" smtClean="0"/>
              <a:t>broader semantic.</a:t>
            </a:r>
          </a:p>
          <a:p>
            <a:r>
              <a:rPr lang="en-US" baseline="0" dirty="0" smtClean="0"/>
              <a:t>That is, they </a:t>
            </a:r>
            <a:r>
              <a:rPr lang="en-US" b="1" baseline="0" dirty="0" smtClean="0"/>
              <a:t>complement each other </a:t>
            </a:r>
            <a:r>
              <a:rPr lang="en-US" baseline="0" dirty="0" smtClean="0"/>
              <a:t>in this context.</a:t>
            </a:r>
          </a:p>
          <a:p>
            <a:r>
              <a:rPr lang="en-US" baseline="0" dirty="0" smtClean="0"/>
              <a:t>Now, we capture such </a:t>
            </a:r>
            <a:r>
              <a:rPr lang="en-US" b="1" baseline="0" dirty="0" smtClean="0"/>
              <a:t>semantic dependencies</a:t>
            </a:r>
            <a:r>
              <a:rPr lang="en-US" baseline="0" dirty="0" smtClean="0"/>
              <a:t> in the source code, and </a:t>
            </a:r>
            <a:r>
              <a:rPr lang="en-US" b="1" baseline="0" dirty="0" smtClean="0"/>
              <a:t>develop a term graph like this. </a:t>
            </a:r>
          </a:p>
          <a:p>
            <a:endParaRPr lang="en-US"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65</a:t>
            </a:fld>
            <a:endParaRPr lang="en-CA"/>
          </a:p>
        </p:txBody>
      </p:sp>
    </p:spTree>
    <p:extLst>
      <p:ext uri="{BB962C8B-B14F-4D97-AF65-F5344CB8AC3E}">
        <p14:creationId xmlns:p14="http://schemas.microsoft.com/office/powerpoint/2010/main" val="34046646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That is,</a:t>
            </a:r>
            <a:r>
              <a:rPr lang="en-CA" baseline="0" dirty="0" smtClean="0"/>
              <a:t> each of three people, customer, past developer and JOE have their own vocabulary to describe a certain problem/concept.</a:t>
            </a:r>
          </a:p>
          <a:p>
            <a:r>
              <a:rPr lang="en-CA" b="1" baseline="0" dirty="0" smtClean="0"/>
              <a:t>In fact, any people will discuss the same problem with the same vocabulary, this probability is only 15%-20%</a:t>
            </a:r>
          </a:p>
          <a:p>
            <a:r>
              <a:rPr lang="en-CA" b="0" baseline="0" dirty="0" smtClean="0"/>
              <a:t>So, naturally, developer JOE finds it a great challenge to make a connection between bug report and the buggy code.</a:t>
            </a:r>
          </a:p>
          <a:p>
            <a:r>
              <a:rPr lang="en-CA" b="0" baseline="0" dirty="0" smtClean="0"/>
              <a:t>This costs </a:t>
            </a:r>
            <a:r>
              <a:rPr lang="en-CA" b="1" baseline="0" dirty="0" smtClean="0"/>
              <a:t>development</a:t>
            </a:r>
            <a:r>
              <a:rPr lang="en-CA" b="0" baseline="0" dirty="0" smtClean="0"/>
              <a:t> </a:t>
            </a:r>
            <a:r>
              <a:rPr lang="en-CA" b="1" baseline="0" dirty="0" smtClean="0"/>
              <a:t>time, money and valuable efforts.</a:t>
            </a:r>
            <a:endParaRPr lang="en-CA" b="1"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67</a:t>
            </a:fld>
            <a:endParaRPr lang="en-CA"/>
          </a:p>
        </p:txBody>
      </p:sp>
    </p:spTree>
    <p:extLst>
      <p:ext uri="{BB962C8B-B14F-4D97-AF65-F5344CB8AC3E}">
        <p14:creationId xmlns:p14="http://schemas.microsoft.com/office/powerpoint/2010/main" val="1219708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Here we see that burger is close sandwich. Why?</a:t>
            </a:r>
            <a:r>
              <a:rPr lang="en-CA" baseline="0" dirty="0" smtClean="0"/>
              <a:t> </a:t>
            </a:r>
            <a:r>
              <a:rPr lang="en-CA" b="1" baseline="0" dirty="0" smtClean="0"/>
              <a:t>They are eaten together. I do that all the time.</a:t>
            </a:r>
          </a:p>
          <a:p>
            <a:r>
              <a:rPr lang="en-CA" baseline="0" dirty="0" smtClean="0"/>
              <a:t>Well, that is not the case. </a:t>
            </a:r>
          </a:p>
          <a:p>
            <a:r>
              <a:rPr lang="en-CA" baseline="0" dirty="0" smtClean="0"/>
              <a:t>They are </a:t>
            </a:r>
            <a:r>
              <a:rPr lang="en-CA" b="1" baseline="0" dirty="0" smtClean="0"/>
              <a:t>mentioned</a:t>
            </a:r>
            <a:r>
              <a:rPr lang="en-CA" baseline="0" dirty="0" smtClean="0"/>
              <a:t> in the </a:t>
            </a:r>
            <a:r>
              <a:rPr lang="en-CA" b="1" baseline="0" dirty="0" smtClean="0"/>
              <a:t>similar contexts</a:t>
            </a:r>
            <a:r>
              <a:rPr lang="en-CA" baseline="0" dirty="0" smtClean="0"/>
              <a:t> by the people across the whole corpus.</a:t>
            </a:r>
          </a:p>
          <a:p>
            <a:r>
              <a:rPr lang="en-CA" baseline="0" dirty="0" smtClean="0"/>
              <a:t>The model recognizes such occurrences and thus put burger and sandwich close together.</a:t>
            </a:r>
          </a:p>
          <a:p>
            <a:r>
              <a:rPr lang="en-CA" baseline="0" dirty="0" smtClean="0"/>
              <a:t>Similarly, dumpling and ramen are close to each other. </a:t>
            </a:r>
          </a:p>
          <a:p>
            <a:r>
              <a:rPr lang="en-CA" baseline="0" dirty="0" smtClean="0"/>
              <a:t>Now, we propose this.  This is </a:t>
            </a:r>
            <a:r>
              <a:rPr lang="en-CA" b="1" baseline="0" dirty="0" smtClean="0"/>
              <a:t>original query</a:t>
            </a:r>
            <a:r>
              <a:rPr lang="en-CA" baseline="0" dirty="0" smtClean="0"/>
              <a:t>, and this is </a:t>
            </a:r>
            <a:r>
              <a:rPr lang="en-CA" b="1" baseline="0" dirty="0" smtClean="0"/>
              <a:t>reformulated query.</a:t>
            </a:r>
          </a:p>
          <a:p>
            <a:r>
              <a:rPr lang="en-CA" b="1" baseline="0" dirty="0" smtClean="0"/>
              <a:t>Now, a good reformulated query will cluster together the original query.</a:t>
            </a:r>
          </a:p>
          <a:p>
            <a:r>
              <a:rPr lang="en-CA" b="1" baseline="0" dirty="0" smtClean="0"/>
              <a:t>A bad reformulated query will NOT be able to cluster with the original query.</a:t>
            </a:r>
          </a:p>
          <a:p>
            <a:r>
              <a:rPr lang="en-CA" b="0" baseline="0" dirty="0" smtClean="0"/>
              <a:t>So, clustering tendency within the hyperspace is our weapon here. </a:t>
            </a:r>
          </a:p>
          <a:p>
            <a:r>
              <a:rPr lang="en-CA" b="0" baseline="0" dirty="0" smtClean="0"/>
              <a:t>We calculated </a:t>
            </a:r>
            <a:r>
              <a:rPr lang="en-CA" b="1" baseline="0" dirty="0" smtClean="0"/>
              <a:t>Hopkins statistic</a:t>
            </a:r>
            <a:r>
              <a:rPr lang="en-CA" b="0" baseline="0" dirty="0" smtClean="0"/>
              <a:t> and </a:t>
            </a:r>
            <a:r>
              <a:rPr lang="en-CA" b="1" baseline="0" dirty="0" smtClean="0"/>
              <a:t>Polygon Area</a:t>
            </a:r>
            <a:r>
              <a:rPr lang="en-CA" b="0" baseline="0" dirty="0" smtClean="0"/>
              <a:t> for calculating the clustering tendency.</a:t>
            </a:r>
          </a:p>
        </p:txBody>
      </p:sp>
      <p:sp>
        <p:nvSpPr>
          <p:cNvPr id="4" name="Slide Number Placeholder 3"/>
          <p:cNvSpPr>
            <a:spLocks noGrp="1"/>
          </p:cNvSpPr>
          <p:nvPr>
            <p:ph type="sldNum" sz="quarter" idx="10"/>
          </p:nvPr>
        </p:nvSpPr>
        <p:spPr/>
        <p:txBody>
          <a:bodyPr/>
          <a:lstStyle/>
          <a:p>
            <a:fld id="{C2E2FCBA-4187-4E17-8B36-E9B25CDB9E6C}" type="slidenum">
              <a:rPr lang="en-CA" smtClean="0"/>
              <a:pPr/>
              <a:t>68</a:t>
            </a:fld>
            <a:endParaRPr lang="en-CA"/>
          </a:p>
        </p:txBody>
      </p:sp>
    </p:spTree>
    <p:extLst>
      <p:ext uri="{BB962C8B-B14F-4D97-AF65-F5344CB8AC3E}">
        <p14:creationId xmlns:p14="http://schemas.microsoft.com/office/powerpoint/2010/main" val="10009791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69</a:t>
            </a:fld>
            <a:endParaRPr lang="en-CA"/>
          </a:p>
        </p:txBody>
      </p:sp>
    </p:spTree>
    <p:extLst>
      <p:ext uri="{BB962C8B-B14F-4D97-AF65-F5344CB8AC3E}">
        <p14:creationId xmlns:p14="http://schemas.microsoft.com/office/powerpoint/2010/main" val="22839941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from a noisy</a:t>
            </a:r>
            <a:r>
              <a:rPr lang="en-US" baseline="0" dirty="0" smtClean="0"/>
              <a:t> report, we extract</a:t>
            </a:r>
          </a:p>
          <a:p>
            <a:pPr marL="228600" indent="-228600">
              <a:buFont typeface="+mj-lt"/>
              <a:buAutoNum type="arabicPeriod"/>
            </a:pPr>
            <a:r>
              <a:rPr lang="en-US" baseline="0" dirty="0" smtClean="0"/>
              <a:t>The </a:t>
            </a:r>
            <a:r>
              <a:rPr lang="en-US" b="1" baseline="0" dirty="0" smtClean="0"/>
              <a:t>report title</a:t>
            </a:r>
          </a:p>
          <a:p>
            <a:pPr marL="228600" indent="-228600">
              <a:buFont typeface="+mj-lt"/>
              <a:buAutoNum type="arabicPeriod"/>
            </a:pPr>
            <a:r>
              <a:rPr lang="en-US" baseline="0" dirty="0" smtClean="0"/>
              <a:t>The </a:t>
            </a:r>
            <a:r>
              <a:rPr lang="en-US" b="1" baseline="0" dirty="0" smtClean="0"/>
              <a:t>encountered exception</a:t>
            </a:r>
          </a:p>
          <a:p>
            <a:pPr marL="228600" indent="-228600">
              <a:buFont typeface="+mj-lt"/>
              <a:buAutoNum type="arabicPeriod"/>
            </a:pPr>
            <a:r>
              <a:rPr lang="en-US" baseline="0" dirty="0" smtClean="0"/>
              <a:t>The most </a:t>
            </a:r>
            <a:r>
              <a:rPr lang="en-US" b="1" baseline="0" dirty="0" smtClean="0"/>
              <a:t>important keywords</a:t>
            </a:r>
            <a:r>
              <a:rPr lang="en-US" baseline="0" dirty="0" smtClean="0"/>
              <a:t> from the </a:t>
            </a:r>
            <a:r>
              <a:rPr lang="en-US" b="1" baseline="0" dirty="0" smtClean="0"/>
              <a:t>stack traces</a:t>
            </a:r>
            <a:r>
              <a:rPr lang="en-US" baseline="0" dirty="0" smtClean="0"/>
              <a:t>.</a:t>
            </a:r>
          </a:p>
          <a:p>
            <a:pPr marL="228600" indent="-228600">
              <a:buFont typeface="+mj-lt"/>
              <a:buNone/>
            </a:pPr>
            <a:r>
              <a:rPr lang="en-US" baseline="0" dirty="0" smtClean="0"/>
              <a:t>Then we do the search with this </a:t>
            </a:r>
            <a:r>
              <a:rPr lang="en-US" b="1" baseline="0" dirty="0" smtClean="0"/>
              <a:t>newly constructed query.</a:t>
            </a:r>
          </a:p>
          <a:p>
            <a:pPr marL="228600" indent="-228600">
              <a:buFont typeface="+mj-lt"/>
              <a:buNone/>
            </a:pPr>
            <a:r>
              <a:rPr lang="en-US" b="0" baseline="0" dirty="0" smtClean="0"/>
              <a:t>For example, the baseline noisy query returns the result at 53</a:t>
            </a:r>
            <a:r>
              <a:rPr lang="en-US" b="0" baseline="30000" dirty="0" smtClean="0"/>
              <a:t>rd</a:t>
            </a:r>
            <a:r>
              <a:rPr lang="en-US" b="0" baseline="0" dirty="0" smtClean="0"/>
              <a:t> position.</a:t>
            </a:r>
          </a:p>
          <a:p>
            <a:pPr marL="228600" indent="-228600">
              <a:buFont typeface="+mj-lt"/>
              <a:buNone/>
            </a:pPr>
            <a:r>
              <a:rPr lang="en-US" b="0" baseline="0" dirty="0" smtClean="0"/>
              <a:t>Whereas our query returns the correct result at the topmost position.</a:t>
            </a:r>
            <a:endParaRPr lang="en-US"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70</a:t>
            </a:fld>
            <a:endParaRPr lang="en-CA"/>
          </a:p>
        </p:txBody>
      </p:sp>
    </p:spTree>
    <p:extLst>
      <p:ext uri="{BB962C8B-B14F-4D97-AF65-F5344CB8AC3E}">
        <p14:creationId xmlns:p14="http://schemas.microsoft.com/office/powerpoint/2010/main" val="26213730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the question is,</a:t>
            </a:r>
            <a:r>
              <a:rPr lang="en-US" baseline="0" dirty="0" smtClean="0"/>
              <a:t> why is this so challenging?</a:t>
            </a:r>
          </a:p>
          <a:p>
            <a:r>
              <a:rPr lang="en-US" baseline="0" dirty="0" smtClean="0"/>
              <a:t>The answer is </a:t>
            </a:r>
            <a:r>
              <a:rPr lang="en-US" b="1" baseline="0" dirty="0" smtClean="0"/>
              <a:t>vocabulary mismatch problem. </a:t>
            </a:r>
            <a:r>
              <a:rPr lang="en-US" b="0" baseline="0" dirty="0" smtClean="0"/>
              <a:t>In fact,</a:t>
            </a:r>
            <a:r>
              <a:rPr lang="en-US" b="1" baseline="0" dirty="0" smtClean="0"/>
              <a:t> </a:t>
            </a:r>
            <a:r>
              <a:rPr lang="en-US" b="0" baseline="0" dirty="0" smtClean="0"/>
              <a:t>this is a common problem for any type of document search.</a:t>
            </a:r>
          </a:p>
          <a:p>
            <a:r>
              <a:rPr lang="en-US" b="0" baseline="0" dirty="0" smtClean="0"/>
              <a:t>Here we see both guys are looking at the same object, but they are explaining it differently.</a:t>
            </a:r>
          </a:p>
          <a:p>
            <a:r>
              <a:rPr lang="en-US" b="0" baseline="0" dirty="0" smtClean="0"/>
              <a:t>That is, they are both correct from their perspective, but wrong from other guy’s perspective.</a:t>
            </a:r>
          </a:p>
          <a:p>
            <a:r>
              <a:rPr lang="en-US" b="0" baseline="0" dirty="0" smtClean="0"/>
              <a:t>This also actually happens with bug reports as well.</a:t>
            </a:r>
          </a:p>
          <a:p>
            <a:r>
              <a:rPr lang="en-US" b="0" baseline="0" dirty="0" smtClean="0"/>
              <a:t>Both customer and developer will explain the same problem using the same terminologies, that probability is only 15%</a:t>
            </a:r>
          </a:p>
          <a:p>
            <a:r>
              <a:rPr lang="en-US" b="0" baseline="0" dirty="0" smtClean="0"/>
              <a:t>That is why selecting appropriate keywords from the bug report is very challenging.</a:t>
            </a:r>
            <a:endParaRPr lang="en-US" b="1" baseline="0" dirty="0" smtClean="0"/>
          </a:p>
        </p:txBody>
      </p:sp>
      <p:sp>
        <p:nvSpPr>
          <p:cNvPr id="4" name="Slide Number Placeholder 3"/>
          <p:cNvSpPr>
            <a:spLocks noGrp="1"/>
          </p:cNvSpPr>
          <p:nvPr>
            <p:ph type="sldNum" sz="quarter" idx="10"/>
          </p:nvPr>
        </p:nvSpPr>
        <p:spPr/>
        <p:txBody>
          <a:bodyPr/>
          <a:lstStyle/>
          <a:p>
            <a:fld id="{7526B843-0B4D-4723-B19E-E8F267EC0D6B}" type="slidenum">
              <a:rPr lang="en-CA" smtClean="0"/>
              <a:pPr/>
              <a:t>72</a:t>
            </a:fld>
            <a:endParaRPr lang="en-CA"/>
          </a:p>
        </p:txBody>
      </p:sp>
    </p:spTree>
    <p:extLst>
      <p:ext uri="{BB962C8B-B14F-4D97-AF65-F5344CB8AC3E}">
        <p14:creationId xmlns:p14="http://schemas.microsoft.com/office/powerpoint/2010/main" val="1134470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smtClean="0"/>
              <a:t>Let</a:t>
            </a:r>
            <a:r>
              <a:rPr lang="en-CA" baseline="0" dirty="0" smtClean="0"/>
              <a:t> us </a:t>
            </a:r>
            <a:r>
              <a:rPr lang="en-CA" dirty="0" smtClean="0"/>
              <a:t>see</a:t>
            </a:r>
            <a:r>
              <a:rPr lang="en-CA" baseline="0" dirty="0" smtClean="0"/>
              <a:t> an example.</a:t>
            </a:r>
          </a:p>
          <a:p>
            <a:r>
              <a:rPr lang="en-CA" baseline="0" dirty="0" smtClean="0"/>
              <a:t>This is a bug report, this is </a:t>
            </a:r>
            <a:r>
              <a:rPr lang="en-CA" b="1" baseline="0" dirty="0" smtClean="0"/>
              <a:t>title</a:t>
            </a:r>
            <a:r>
              <a:rPr lang="en-CA" baseline="0" dirty="0" smtClean="0"/>
              <a:t> and this is the </a:t>
            </a:r>
            <a:r>
              <a:rPr lang="en-CA" b="1" baseline="0" dirty="0" smtClean="0"/>
              <a:t>description.</a:t>
            </a:r>
          </a:p>
          <a:p>
            <a:r>
              <a:rPr lang="en-CA" baseline="0" dirty="0" smtClean="0"/>
              <a:t>Now, developer JOE would use this bug report to localize the bug from source code.</a:t>
            </a:r>
          </a:p>
          <a:p>
            <a:r>
              <a:rPr lang="en-CA" baseline="0" dirty="0" smtClean="0"/>
              <a:t>Now he chose some ad hoc queries.</a:t>
            </a:r>
          </a:p>
          <a:p>
            <a:r>
              <a:rPr lang="en-CA" baseline="0" dirty="0" smtClean="0"/>
              <a:t>Which one is the best do you think, here?  </a:t>
            </a:r>
            <a:r>
              <a:rPr lang="en-CA" b="1" baseline="0" dirty="0" smtClean="0"/>
              <a:t>PAUSE!</a:t>
            </a:r>
          </a:p>
          <a:p>
            <a:r>
              <a:rPr lang="en-CA" b="0" baseline="0" dirty="0" smtClean="0"/>
              <a:t>Well, lets see. This one returns the correct result at this position. That means, the developer needs to check 1300+ results b4 reaching to the correct result he tries this query.</a:t>
            </a:r>
          </a:p>
          <a:p>
            <a:r>
              <a:rPr lang="en-CA" b="1" baseline="0" dirty="0" smtClean="0"/>
              <a:t>… oh… this one is the best.</a:t>
            </a:r>
          </a:p>
          <a:p>
            <a:r>
              <a:rPr lang="en-CA" b="1" baseline="0" dirty="0" smtClean="0"/>
              <a:t>So, selecting appropriate keywords from the bug report is not that simple.</a:t>
            </a:r>
          </a:p>
          <a:p>
            <a:endParaRPr lang="en-CA"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73</a:t>
            </a:fld>
            <a:endParaRPr lang="en-CA"/>
          </a:p>
        </p:txBody>
      </p:sp>
    </p:spTree>
    <p:extLst>
      <p:ext uri="{BB962C8B-B14F-4D97-AF65-F5344CB8AC3E}">
        <p14:creationId xmlns:p14="http://schemas.microsoft.com/office/powerpoint/2010/main" val="3996476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a:t>
            </a:r>
            <a:r>
              <a:rPr lang="en-US" baseline="0" dirty="0" smtClean="0"/>
              <a:t>, we are done with </a:t>
            </a:r>
            <a:r>
              <a:rPr lang="en-US" b="1" baseline="0" dirty="0" smtClean="0"/>
              <a:t>Background concepts</a:t>
            </a:r>
            <a:r>
              <a:rPr lang="en-US" baseline="0" dirty="0" smtClean="0"/>
              <a:t>, Part 1.</a:t>
            </a:r>
          </a:p>
          <a:p>
            <a:r>
              <a:rPr lang="en-US" baseline="0" dirty="0" smtClean="0"/>
              <a:t>Now, we are going into </a:t>
            </a:r>
            <a:r>
              <a:rPr lang="en-US" b="1" baseline="0" dirty="0" smtClean="0"/>
              <a:t>Part 2</a:t>
            </a:r>
            <a:r>
              <a:rPr lang="en-US" baseline="0" dirty="0" smtClean="0"/>
              <a:t> --  </a:t>
            </a:r>
            <a:r>
              <a:rPr lang="en-US" b="1" baseline="0" dirty="0" smtClean="0"/>
              <a:t>PhD Thesis</a:t>
            </a:r>
            <a:endParaRPr lang="en-US" b="1"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13</a:t>
            </a:fld>
            <a:endParaRPr lang="en-CA"/>
          </a:p>
        </p:txBody>
      </p:sp>
    </p:spTree>
    <p:extLst>
      <p:ext uri="{BB962C8B-B14F-4D97-AF65-F5344CB8AC3E}">
        <p14:creationId xmlns:p14="http://schemas.microsoft.com/office/powerpoint/2010/main" val="3990580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what we did? We did a </a:t>
            </a:r>
            <a:r>
              <a:rPr lang="en-US" b="1" baseline="0" dirty="0" smtClean="0"/>
              <a:t>systematic literature survey</a:t>
            </a:r>
            <a:r>
              <a:rPr lang="en-US" baseline="0" dirty="0" smtClean="0"/>
              <a:t> using </a:t>
            </a:r>
            <a:r>
              <a:rPr lang="en-US" b="1" baseline="0" dirty="0" smtClean="0"/>
              <a:t>56 primary studies</a:t>
            </a:r>
            <a:r>
              <a:rPr lang="en-US" baseline="0" dirty="0" smtClean="0"/>
              <a:t> on query reformulation for code search.</a:t>
            </a:r>
          </a:p>
          <a:p>
            <a:r>
              <a:rPr lang="en-US" baseline="0" dirty="0" smtClean="0"/>
              <a:t>During this study, we found </a:t>
            </a:r>
            <a:r>
              <a:rPr lang="en-US" b="1" baseline="0" dirty="0" smtClean="0"/>
              <a:t>3 major issues</a:t>
            </a:r>
            <a:r>
              <a:rPr lang="en-US" baseline="0" dirty="0" smtClean="0"/>
              <a:t> in the literature.</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14</a:t>
            </a:fld>
            <a:endParaRPr lang="en-CA"/>
          </a:p>
        </p:txBody>
      </p:sp>
    </p:spTree>
    <p:extLst>
      <p:ext uri="{BB962C8B-B14F-4D97-AF65-F5344CB8AC3E}">
        <p14:creationId xmlns:p14="http://schemas.microsoft.com/office/powerpoint/2010/main" val="112271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526B843-0B4D-4723-B19E-E8F267EC0D6B}" type="slidenum">
              <a:rPr lang="en-CA" smtClean="0"/>
              <a:pPr/>
              <a:t>15</a:t>
            </a:fld>
            <a:endParaRPr lang="en-CA"/>
          </a:p>
        </p:txBody>
      </p:sp>
    </p:spTree>
    <p:extLst>
      <p:ext uri="{BB962C8B-B14F-4D97-AF65-F5344CB8AC3E}">
        <p14:creationId xmlns:p14="http://schemas.microsoft.com/office/powerpoint/2010/main" val="3250243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baseline="0" dirty="0" smtClean="0"/>
              <a:t>We did an empirical study with </a:t>
            </a:r>
            <a:r>
              <a:rPr lang="en-US" b="1" baseline="0" dirty="0" smtClean="0"/>
              <a:t>5K+ bug reports</a:t>
            </a:r>
            <a:r>
              <a:rPr lang="en-US" b="0" baseline="0" dirty="0" smtClean="0"/>
              <a:t> in our ICSE poster.</a:t>
            </a:r>
          </a:p>
          <a:p>
            <a:r>
              <a:rPr lang="en-US" b="1" baseline="0" dirty="0" smtClean="0"/>
              <a:t>And we discovered that bug reports could be very different in terms of quality. </a:t>
            </a:r>
          </a:p>
          <a:p>
            <a:r>
              <a:rPr lang="en-US" b="0" baseline="0" dirty="0" smtClean="0"/>
              <a:t>There could be different types of bug reports.</a:t>
            </a:r>
          </a:p>
          <a:p>
            <a:r>
              <a:rPr lang="en-US" b="0" baseline="0" dirty="0" smtClean="0"/>
              <a:t>It could be </a:t>
            </a:r>
            <a:r>
              <a:rPr lang="en-US" b="1" baseline="0" dirty="0" smtClean="0"/>
              <a:t>noisy with stack traces</a:t>
            </a:r>
            <a:r>
              <a:rPr lang="en-US" b="0" baseline="0" dirty="0" smtClean="0"/>
              <a:t> which is </a:t>
            </a:r>
            <a:r>
              <a:rPr lang="en-US" b="1" baseline="0" dirty="0" smtClean="0"/>
              <a:t>16%</a:t>
            </a:r>
          </a:p>
          <a:p>
            <a:r>
              <a:rPr lang="en-US" b="0" baseline="0" dirty="0" smtClean="0"/>
              <a:t>It could be </a:t>
            </a:r>
            <a:r>
              <a:rPr lang="en-US" b="1" baseline="0" dirty="0" smtClean="0"/>
              <a:t>really poor </a:t>
            </a:r>
            <a:r>
              <a:rPr lang="en-US" b="0" baseline="0" dirty="0" smtClean="0"/>
              <a:t>that does not contain any structured entities, which is </a:t>
            </a:r>
            <a:r>
              <a:rPr lang="en-US" b="1" baseline="0" dirty="0" smtClean="0"/>
              <a:t>30%</a:t>
            </a:r>
          </a:p>
          <a:p>
            <a:r>
              <a:rPr lang="en-US" b="1" baseline="0" dirty="0" smtClean="0"/>
              <a:t>Or </a:t>
            </a:r>
            <a:r>
              <a:rPr lang="en-US" b="0" baseline="0" dirty="0" smtClean="0"/>
              <a:t>it could be </a:t>
            </a:r>
            <a:r>
              <a:rPr lang="en-US" b="1" baseline="0" dirty="0" smtClean="0"/>
              <a:t>rich bug reports</a:t>
            </a:r>
            <a:r>
              <a:rPr lang="en-US" b="0" baseline="0" dirty="0" smtClean="0"/>
              <a:t> that include </a:t>
            </a:r>
            <a:r>
              <a:rPr lang="en-US" b="1" baseline="0" dirty="0" smtClean="0"/>
              <a:t>source code, test case</a:t>
            </a:r>
            <a:r>
              <a:rPr lang="en-US" b="0" baseline="0" dirty="0" smtClean="0"/>
              <a:t> and other stuffs, </a:t>
            </a:r>
            <a:r>
              <a:rPr lang="en-US" b="1" baseline="0" dirty="0" smtClean="0"/>
              <a:t>which is 54%</a:t>
            </a:r>
          </a:p>
          <a:p>
            <a:endParaRPr lang="en-US"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17</a:t>
            </a:fld>
            <a:endParaRPr lang="en-CA"/>
          </a:p>
        </p:txBody>
      </p:sp>
    </p:spTree>
    <p:extLst>
      <p:ext uri="{BB962C8B-B14F-4D97-AF65-F5344CB8AC3E}">
        <p14:creationId xmlns:p14="http://schemas.microsoft.com/office/powerpoint/2010/main" val="3624036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each trace will contain three piece of information – </a:t>
            </a:r>
            <a:r>
              <a:rPr lang="en-US" b="1" dirty="0" smtClean="0"/>
              <a:t>a package</a:t>
            </a:r>
            <a:r>
              <a:rPr lang="en-US" b="1" baseline="0" dirty="0" smtClean="0"/>
              <a:t> name, a class name and a method name.</a:t>
            </a:r>
          </a:p>
          <a:p>
            <a:r>
              <a:rPr lang="en-US" b="0" baseline="0" dirty="0" smtClean="0"/>
              <a:t>We know that, in a single line, the </a:t>
            </a:r>
            <a:r>
              <a:rPr lang="en-US" b="1" baseline="0" dirty="0" smtClean="0"/>
              <a:t>method and class</a:t>
            </a:r>
            <a:r>
              <a:rPr lang="en-US" b="0" baseline="0" dirty="0" smtClean="0"/>
              <a:t> are statically connected for sure.</a:t>
            </a:r>
          </a:p>
          <a:p>
            <a:r>
              <a:rPr lang="en-US" b="0" baseline="0" dirty="0" smtClean="0"/>
              <a:t>However, classes and methods are also hierarchically dependent across trace lines due to caller-</a:t>
            </a:r>
            <a:r>
              <a:rPr lang="en-US" b="0" baseline="0" dirty="0" err="1" smtClean="0"/>
              <a:t>callee</a:t>
            </a:r>
            <a:r>
              <a:rPr lang="en-US" b="0" baseline="0" dirty="0" smtClean="0"/>
              <a:t> relationships.</a:t>
            </a:r>
          </a:p>
          <a:p>
            <a:r>
              <a:rPr lang="en-US" b="0" baseline="0" dirty="0" smtClean="0"/>
              <a:t>We capture such </a:t>
            </a:r>
            <a:r>
              <a:rPr lang="en-US" b="1" baseline="0" dirty="0" smtClean="0"/>
              <a:t>static and hierarchical relationships from consecutive trace lines</a:t>
            </a:r>
            <a:r>
              <a:rPr lang="en-US" b="0" baseline="0" dirty="0" smtClean="0"/>
              <a:t>, and develop a </a:t>
            </a:r>
            <a:r>
              <a:rPr lang="en-US" b="1" baseline="0" dirty="0" smtClean="0"/>
              <a:t>trace graph</a:t>
            </a:r>
            <a:r>
              <a:rPr lang="en-US" b="0" baseline="0" dirty="0" smtClean="0"/>
              <a:t> like this. </a:t>
            </a:r>
          </a:p>
          <a:p>
            <a:endParaRPr lang="en-US" b="0" baseline="0" dirty="0" smtClean="0"/>
          </a:p>
          <a:p>
            <a:endParaRPr lang="en-US" b="0" dirty="0"/>
          </a:p>
        </p:txBody>
      </p:sp>
      <p:sp>
        <p:nvSpPr>
          <p:cNvPr id="4" name="Slide Number Placeholder 3"/>
          <p:cNvSpPr>
            <a:spLocks noGrp="1"/>
          </p:cNvSpPr>
          <p:nvPr>
            <p:ph type="sldNum" sz="quarter" idx="10"/>
          </p:nvPr>
        </p:nvSpPr>
        <p:spPr/>
        <p:txBody>
          <a:bodyPr/>
          <a:lstStyle/>
          <a:p>
            <a:fld id="{C2E2FCBA-4187-4E17-8B36-E9B25CDB9E6C}" type="slidenum">
              <a:rPr lang="en-CA" smtClean="0"/>
              <a:pPr/>
              <a:t>19</a:t>
            </a:fld>
            <a:endParaRPr lang="en-CA"/>
          </a:p>
        </p:txBody>
      </p:sp>
    </p:spTree>
    <p:extLst>
      <p:ext uri="{BB962C8B-B14F-4D97-AF65-F5344CB8AC3E}">
        <p14:creationId xmlns:p14="http://schemas.microsoft.com/office/powerpoint/2010/main" val="3042358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BF1E0109-3231-4A5E-B21A-EBA92B5627FF}" type="datetime1">
              <a:rPr lang="en-CA" smtClean="0"/>
              <a:pPr/>
              <a:t>2019-09-19</a:t>
            </a:fld>
            <a:endParaRPr lang="en-CA"/>
          </a:p>
        </p:txBody>
      </p:sp>
      <p:sp>
        <p:nvSpPr>
          <p:cNvPr id="17" name="Footer Placeholder 16"/>
          <p:cNvSpPr>
            <a:spLocks noGrp="1"/>
          </p:cNvSpPr>
          <p:nvPr>
            <p:ph type="ftr" sz="quarter" idx="11"/>
          </p:nvPr>
        </p:nvSpPr>
        <p:spPr bwMode="auto">
          <a:xfrm rot="5400000">
            <a:off x="7077269" y="4181669"/>
            <a:ext cx="3657600" cy="384048"/>
          </a:xfrm>
        </p:spPr>
        <p:txBody>
          <a:bodyPr/>
          <a:lstStyle/>
          <a:p>
            <a:r>
              <a:rPr lang="en-CA" smtClean="0"/>
              <a:t>Masud Rahman, PhD Candidate, U of S</a:t>
            </a:r>
            <a:endParaRPr lang="en-CA"/>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FA283ED-C086-41E3-891B-D80055A913CF}" type="slidenum">
              <a:rPr lang="en-CA" smtClean="0"/>
              <a:pPr/>
              <a:t>‹#›</a:t>
            </a:fld>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C52929EC-5A43-4B7D-9FE9-FCA9EEDD5B26}" type="datetime1">
              <a:rPr lang="en-CA" smtClean="0"/>
              <a:pPr/>
              <a:t>2019-09-19</a:t>
            </a:fld>
            <a:endParaRPr lang="en-CA"/>
          </a:p>
        </p:txBody>
      </p:sp>
      <p:sp>
        <p:nvSpPr>
          <p:cNvPr id="5" name="Footer Placeholder 4"/>
          <p:cNvSpPr>
            <a:spLocks noGrp="1"/>
          </p:cNvSpPr>
          <p:nvPr>
            <p:ph type="ftr" sz="quarter" idx="11"/>
          </p:nvPr>
        </p:nvSpPr>
        <p:spPr/>
        <p:txBody>
          <a:bodyPr/>
          <a:lstStyle/>
          <a:p>
            <a:r>
              <a:rPr lang="en-CA" smtClean="0"/>
              <a:t>Masud Rahman, PhD Candidate, U of S</a:t>
            </a:r>
            <a:endParaRPr lang="en-CA"/>
          </a:p>
        </p:txBody>
      </p:sp>
      <p:sp>
        <p:nvSpPr>
          <p:cNvPr id="6" name="Slide Number Placeholder 5"/>
          <p:cNvSpPr>
            <a:spLocks noGrp="1"/>
          </p:cNvSpPr>
          <p:nvPr>
            <p:ph type="sldNum" sz="quarter" idx="12"/>
          </p:nvPr>
        </p:nvSpPr>
        <p:spPr/>
        <p:txBody>
          <a:bodyPr/>
          <a:lstStyle/>
          <a:p>
            <a:fld id="{BFA283ED-C086-41E3-891B-D80055A913CF}" type="slidenum">
              <a:rPr lang="en-CA" smtClean="0"/>
              <a:pPr/>
              <a:t>‹#›</a:t>
            </a:fld>
            <a:endParaRPr lang="en-C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5C17741-8516-4E78-92FC-1D4B3240FBAE}" type="datetime1">
              <a:rPr lang="en-CA" smtClean="0"/>
              <a:pPr/>
              <a:t>2019-09-19</a:t>
            </a:fld>
            <a:endParaRPr lang="en-CA"/>
          </a:p>
        </p:txBody>
      </p:sp>
      <p:sp>
        <p:nvSpPr>
          <p:cNvPr id="5" name="Footer Placeholder 4"/>
          <p:cNvSpPr>
            <a:spLocks noGrp="1"/>
          </p:cNvSpPr>
          <p:nvPr>
            <p:ph type="ftr" sz="quarter" idx="11"/>
          </p:nvPr>
        </p:nvSpPr>
        <p:spPr/>
        <p:txBody>
          <a:bodyPr/>
          <a:lstStyle/>
          <a:p>
            <a:r>
              <a:rPr lang="en-CA" smtClean="0"/>
              <a:t>Masud Rahman, PhD Candidate, U of S</a:t>
            </a:r>
            <a:endParaRPr lang="en-CA"/>
          </a:p>
        </p:txBody>
      </p:sp>
      <p:sp>
        <p:nvSpPr>
          <p:cNvPr id="6" name="Slide Number Placeholder 5"/>
          <p:cNvSpPr>
            <a:spLocks noGrp="1"/>
          </p:cNvSpPr>
          <p:nvPr>
            <p:ph type="sldNum" sz="quarter" idx="12"/>
          </p:nvPr>
        </p:nvSpPr>
        <p:spPr/>
        <p:txBody>
          <a:bodyPr/>
          <a:lstStyle/>
          <a:p>
            <a:fld id="{BFA283ED-C086-41E3-891B-D80055A913CF}" type="slidenum">
              <a:rPr lang="en-CA" smtClean="0"/>
              <a:pPr/>
              <a:t>‹#›</a:t>
            </a:fld>
            <a:endParaRPr lang="en-C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9D191E61-5A9A-438E-9F9B-A4421EF77787}" type="datetime1">
              <a:rPr lang="en-CA" smtClean="0"/>
              <a:pPr/>
              <a:t>2019-09-19</a:t>
            </a:fld>
            <a:endParaRPr lang="en-CA"/>
          </a:p>
        </p:txBody>
      </p:sp>
      <p:sp>
        <p:nvSpPr>
          <p:cNvPr id="9" name="Slide Number Placeholder 8"/>
          <p:cNvSpPr>
            <a:spLocks noGrp="1"/>
          </p:cNvSpPr>
          <p:nvPr>
            <p:ph type="sldNum" sz="quarter" idx="15"/>
          </p:nvPr>
        </p:nvSpPr>
        <p:spPr/>
        <p:txBody>
          <a:bodyPr rtlCol="0"/>
          <a:lstStyle/>
          <a:p>
            <a:fld id="{BFA283ED-C086-41E3-891B-D80055A913CF}" type="slidenum">
              <a:rPr lang="en-CA" smtClean="0"/>
              <a:pPr/>
              <a:t>‹#›</a:t>
            </a:fld>
            <a:endParaRPr lang="en-CA"/>
          </a:p>
        </p:txBody>
      </p:sp>
      <p:sp>
        <p:nvSpPr>
          <p:cNvPr id="10" name="Footer Placeholder 9"/>
          <p:cNvSpPr>
            <a:spLocks noGrp="1"/>
          </p:cNvSpPr>
          <p:nvPr>
            <p:ph type="ftr" sz="quarter" idx="16"/>
          </p:nvPr>
        </p:nvSpPr>
        <p:spPr/>
        <p:txBody>
          <a:bodyPr rtlCol="0"/>
          <a:lstStyle/>
          <a:p>
            <a:r>
              <a:rPr lang="en-CA" smtClean="0"/>
              <a:t>Masud Rahman, PhD Candidate, U of S</a:t>
            </a:r>
            <a:endParaRPr lang="en-C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6F1B16DE-ADC8-4621-A5A7-DCF5E5B8F528}" type="datetime1">
              <a:rPr lang="en-CA" smtClean="0"/>
              <a:pPr/>
              <a:t>2019-09-19</a:t>
            </a:fld>
            <a:endParaRPr lang="en-CA"/>
          </a:p>
        </p:txBody>
      </p:sp>
      <p:sp>
        <p:nvSpPr>
          <p:cNvPr id="5" name="Footer Placeholder 4"/>
          <p:cNvSpPr>
            <a:spLocks noGrp="1"/>
          </p:cNvSpPr>
          <p:nvPr>
            <p:ph type="ftr" sz="quarter" idx="11"/>
          </p:nvPr>
        </p:nvSpPr>
        <p:spPr bwMode="auto">
          <a:xfrm rot="5400000">
            <a:off x="7077456" y="4178808"/>
            <a:ext cx="3657600" cy="384048"/>
          </a:xfrm>
        </p:spPr>
        <p:txBody>
          <a:bodyPr/>
          <a:lstStyle/>
          <a:p>
            <a:r>
              <a:rPr lang="en-CA" smtClean="0"/>
              <a:t>Masud Rahman, PhD Candidate, U of S</a:t>
            </a:r>
            <a:endParaRPr lang="en-CA"/>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FA283ED-C086-41E3-891B-D80055A913CF}" type="slidenum">
              <a:rPr lang="en-CA" smtClean="0"/>
              <a:pPr/>
              <a:t>‹#›</a:t>
            </a:fld>
            <a:endParaRPr lang="en-CA"/>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3E2EAD22-6F74-4ACD-8EAD-D348D9227D2E}" type="datetime1">
              <a:rPr lang="en-CA" smtClean="0"/>
              <a:pPr/>
              <a:t>2019-09-19</a:t>
            </a:fld>
            <a:endParaRPr lang="en-CA"/>
          </a:p>
        </p:txBody>
      </p:sp>
      <p:sp>
        <p:nvSpPr>
          <p:cNvPr id="6" name="Footer Placeholder 5"/>
          <p:cNvSpPr>
            <a:spLocks noGrp="1"/>
          </p:cNvSpPr>
          <p:nvPr>
            <p:ph type="ftr" sz="quarter" idx="11"/>
          </p:nvPr>
        </p:nvSpPr>
        <p:spPr/>
        <p:txBody>
          <a:bodyPr/>
          <a:lstStyle/>
          <a:p>
            <a:r>
              <a:rPr lang="en-CA" smtClean="0"/>
              <a:t>Masud Rahman, PhD Candidate, U of S</a:t>
            </a:r>
            <a:endParaRPr lang="en-CA"/>
          </a:p>
        </p:txBody>
      </p:sp>
      <p:sp>
        <p:nvSpPr>
          <p:cNvPr id="7" name="Slide Number Placeholder 6"/>
          <p:cNvSpPr>
            <a:spLocks noGrp="1"/>
          </p:cNvSpPr>
          <p:nvPr>
            <p:ph type="sldNum" sz="quarter" idx="12"/>
          </p:nvPr>
        </p:nvSpPr>
        <p:spPr/>
        <p:txBody>
          <a:bodyPr/>
          <a:lstStyle/>
          <a:p>
            <a:fld id="{BFA283ED-C086-41E3-891B-D80055A913CF}" type="slidenum">
              <a:rPr lang="en-CA" smtClean="0"/>
              <a:pPr/>
              <a:t>‹#›</a:t>
            </a:fld>
            <a:endParaRPr lang="en-CA"/>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050BA544-3257-46BE-B80F-FD8F757A43EB}" type="datetime1">
              <a:rPr lang="en-CA" smtClean="0"/>
              <a:pPr/>
              <a:t>2019-09-19</a:t>
            </a:fld>
            <a:endParaRPr lang="en-CA"/>
          </a:p>
        </p:txBody>
      </p:sp>
      <p:sp>
        <p:nvSpPr>
          <p:cNvPr id="8" name="Footer Placeholder 7"/>
          <p:cNvSpPr>
            <a:spLocks noGrp="1"/>
          </p:cNvSpPr>
          <p:nvPr>
            <p:ph type="ftr" sz="quarter" idx="11"/>
          </p:nvPr>
        </p:nvSpPr>
        <p:spPr/>
        <p:txBody>
          <a:bodyPr/>
          <a:lstStyle/>
          <a:p>
            <a:r>
              <a:rPr lang="en-CA" smtClean="0"/>
              <a:t>Masud Rahman, PhD Candidate, U of S</a:t>
            </a:r>
            <a:endParaRPr lang="en-CA"/>
          </a:p>
        </p:txBody>
      </p:sp>
      <p:sp>
        <p:nvSpPr>
          <p:cNvPr id="9" name="Slide Number Placeholder 8"/>
          <p:cNvSpPr>
            <a:spLocks noGrp="1"/>
          </p:cNvSpPr>
          <p:nvPr>
            <p:ph type="sldNum" sz="quarter" idx="12"/>
          </p:nvPr>
        </p:nvSpPr>
        <p:spPr/>
        <p:txBody>
          <a:bodyPr/>
          <a:lstStyle/>
          <a:p>
            <a:fld id="{BFA283ED-C086-41E3-891B-D80055A913CF}" type="slidenum">
              <a:rPr lang="en-CA" smtClean="0"/>
              <a:pPr/>
              <a:t>‹#›</a:t>
            </a:fld>
            <a:endParaRPr lang="en-CA"/>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8E3E6434-CA0B-4D0B-8B9E-0DF2F13AD85A}" type="datetime1">
              <a:rPr lang="en-CA" smtClean="0"/>
              <a:pPr/>
              <a:t>2019-09-19</a:t>
            </a:fld>
            <a:endParaRPr lang="en-CA"/>
          </a:p>
        </p:txBody>
      </p:sp>
      <p:sp>
        <p:nvSpPr>
          <p:cNvPr id="7" name="Slide Number Placeholder 6"/>
          <p:cNvSpPr>
            <a:spLocks noGrp="1"/>
          </p:cNvSpPr>
          <p:nvPr>
            <p:ph type="sldNum" sz="quarter" idx="11"/>
          </p:nvPr>
        </p:nvSpPr>
        <p:spPr/>
        <p:txBody>
          <a:bodyPr rtlCol="0"/>
          <a:lstStyle/>
          <a:p>
            <a:fld id="{BFA283ED-C086-41E3-891B-D80055A913CF}" type="slidenum">
              <a:rPr lang="en-CA" smtClean="0"/>
              <a:pPr/>
              <a:t>‹#›</a:t>
            </a:fld>
            <a:endParaRPr lang="en-CA"/>
          </a:p>
        </p:txBody>
      </p:sp>
      <p:sp>
        <p:nvSpPr>
          <p:cNvPr id="8" name="Footer Placeholder 7"/>
          <p:cNvSpPr>
            <a:spLocks noGrp="1"/>
          </p:cNvSpPr>
          <p:nvPr>
            <p:ph type="ftr" sz="quarter" idx="12"/>
          </p:nvPr>
        </p:nvSpPr>
        <p:spPr/>
        <p:txBody>
          <a:bodyPr rtlCol="0"/>
          <a:lstStyle/>
          <a:p>
            <a:r>
              <a:rPr lang="en-CA" smtClean="0"/>
              <a:t>Masud Rahman, PhD Candidate, U of S</a:t>
            </a:r>
            <a:endParaRPr lang="en-C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6D36EB-9124-4274-AD9F-8B3F1AF304BA}" type="datetime1">
              <a:rPr lang="en-CA" smtClean="0"/>
              <a:pPr/>
              <a:t>2019-09-19</a:t>
            </a:fld>
            <a:endParaRPr lang="en-CA"/>
          </a:p>
        </p:txBody>
      </p:sp>
      <p:sp>
        <p:nvSpPr>
          <p:cNvPr id="3" name="Footer Placeholder 2"/>
          <p:cNvSpPr>
            <a:spLocks noGrp="1"/>
          </p:cNvSpPr>
          <p:nvPr>
            <p:ph type="ftr" sz="quarter" idx="11"/>
          </p:nvPr>
        </p:nvSpPr>
        <p:spPr/>
        <p:txBody>
          <a:bodyPr/>
          <a:lstStyle/>
          <a:p>
            <a:r>
              <a:rPr lang="en-CA" smtClean="0"/>
              <a:t>Masud Rahman, PhD Candidate, U of S</a:t>
            </a:r>
            <a:endParaRPr lang="en-CA"/>
          </a:p>
        </p:txBody>
      </p:sp>
      <p:sp>
        <p:nvSpPr>
          <p:cNvPr id="4" name="Slide Number Placeholder 3"/>
          <p:cNvSpPr>
            <a:spLocks noGrp="1"/>
          </p:cNvSpPr>
          <p:nvPr>
            <p:ph type="sldNum" sz="quarter" idx="12"/>
          </p:nvPr>
        </p:nvSpPr>
        <p:spPr/>
        <p:txBody>
          <a:bodyPr/>
          <a:lstStyle/>
          <a:p>
            <a:fld id="{BFA283ED-C086-41E3-891B-D80055A913CF}" type="slidenum">
              <a:rPr lang="en-CA" smtClean="0"/>
              <a:pPr/>
              <a:t>‹#›</a:t>
            </a:fld>
            <a:endParaRPr lang="en-C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31058A62-0466-464B-9CBE-DC888158AF27}" type="datetime1">
              <a:rPr lang="en-CA" smtClean="0"/>
              <a:pPr/>
              <a:t>2019-09-19</a:t>
            </a:fld>
            <a:endParaRPr lang="en-CA"/>
          </a:p>
        </p:txBody>
      </p:sp>
      <p:sp>
        <p:nvSpPr>
          <p:cNvPr id="22" name="Slide Number Placeholder 21"/>
          <p:cNvSpPr>
            <a:spLocks noGrp="1"/>
          </p:cNvSpPr>
          <p:nvPr>
            <p:ph type="sldNum" sz="quarter" idx="15"/>
          </p:nvPr>
        </p:nvSpPr>
        <p:spPr/>
        <p:txBody>
          <a:bodyPr rtlCol="0"/>
          <a:lstStyle/>
          <a:p>
            <a:fld id="{BFA283ED-C086-41E3-891B-D80055A913CF}" type="slidenum">
              <a:rPr lang="en-CA" smtClean="0"/>
              <a:pPr/>
              <a:t>‹#›</a:t>
            </a:fld>
            <a:endParaRPr lang="en-CA"/>
          </a:p>
        </p:txBody>
      </p:sp>
      <p:sp>
        <p:nvSpPr>
          <p:cNvPr id="23" name="Footer Placeholder 22"/>
          <p:cNvSpPr>
            <a:spLocks noGrp="1"/>
          </p:cNvSpPr>
          <p:nvPr>
            <p:ph type="ftr" sz="quarter" idx="16"/>
          </p:nvPr>
        </p:nvSpPr>
        <p:spPr/>
        <p:txBody>
          <a:bodyPr rtlCol="0"/>
          <a:lstStyle/>
          <a:p>
            <a:r>
              <a:rPr lang="en-CA" smtClean="0"/>
              <a:t>Masud Rahman, PhD Candidate, U of S</a:t>
            </a:r>
            <a:endParaRPr lang="en-CA"/>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F12DFA58-D9FA-4860-94BA-223A2CAF5206}" type="datetime1">
              <a:rPr lang="en-CA" smtClean="0"/>
              <a:pPr/>
              <a:t>2019-09-19</a:t>
            </a:fld>
            <a:endParaRPr lang="en-CA"/>
          </a:p>
        </p:txBody>
      </p:sp>
      <p:sp>
        <p:nvSpPr>
          <p:cNvPr id="18" name="Slide Number Placeholder 17"/>
          <p:cNvSpPr>
            <a:spLocks noGrp="1"/>
          </p:cNvSpPr>
          <p:nvPr>
            <p:ph type="sldNum" sz="quarter" idx="11"/>
          </p:nvPr>
        </p:nvSpPr>
        <p:spPr/>
        <p:txBody>
          <a:bodyPr rtlCol="0"/>
          <a:lstStyle/>
          <a:p>
            <a:fld id="{BFA283ED-C086-41E3-891B-D80055A913CF}" type="slidenum">
              <a:rPr lang="en-CA" smtClean="0"/>
              <a:pPr/>
              <a:t>‹#›</a:t>
            </a:fld>
            <a:endParaRPr lang="en-CA"/>
          </a:p>
        </p:txBody>
      </p:sp>
      <p:sp>
        <p:nvSpPr>
          <p:cNvPr id="21" name="Footer Placeholder 20"/>
          <p:cNvSpPr>
            <a:spLocks noGrp="1"/>
          </p:cNvSpPr>
          <p:nvPr>
            <p:ph type="ftr" sz="quarter" idx="12"/>
          </p:nvPr>
        </p:nvSpPr>
        <p:spPr/>
        <p:txBody>
          <a:bodyPr rtlCol="0"/>
          <a:lstStyle/>
          <a:p>
            <a:r>
              <a:rPr lang="en-CA" smtClean="0"/>
              <a:t>Masud Rahman, PhD Candidate, U of S</a:t>
            </a:r>
            <a:endParaRPr lang="en-C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ED653AEC-126C-438C-B157-B59E3C07A0D0}" type="datetime1">
              <a:rPr lang="en-CA" smtClean="0"/>
              <a:pPr/>
              <a:t>2019-09-19</a:t>
            </a:fld>
            <a:endParaRPr lang="en-CA"/>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r>
              <a:rPr lang="en-CA" smtClean="0"/>
              <a:t>Masud Rahman, PhD Candidate, U of S</a:t>
            </a:r>
            <a:endParaRPr lang="en-CA"/>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FA283ED-C086-41E3-891B-D80055A913CF}" type="slidenum">
              <a:rPr lang="en-CA" smtClean="0"/>
              <a:pPr/>
              <a:t>‹#›</a:t>
            </a:fld>
            <a:endParaRPr lang="en-CA"/>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9.png"/><Relationship Id="rId3"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slide" Target="slide4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53.xml"/><Relationship Id="rId5" Type="http://schemas.openxmlformats.org/officeDocument/2006/relationships/image" Target="../media/image25.png"/><Relationship Id="rId10" Type="http://schemas.openxmlformats.org/officeDocument/2006/relationships/slide" Target="slide13.xml"/><Relationship Id="rId4" Type="http://schemas.openxmlformats.org/officeDocument/2006/relationships/image" Target="../media/image24.png"/><Relationship Id="rId9" Type="http://schemas.openxmlformats.org/officeDocument/2006/relationships/slide" Target="slide3.xml"/></Relationships>
</file>

<file path=ppt/slides/_rels/slide1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2.png"/><Relationship Id="rId7" Type="http://schemas.openxmlformats.org/officeDocument/2006/relationships/slide" Target="slide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8.png"/><Relationship Id="rId5" Type="http://schemas.openxmlformats.org/officeDocument/2006/relationships/image" Target="../media/image13.png"/><Relationship Id="rId10" Type="http://schemas.openxmlformats.org/officeDocument/2006/relationships/slide" Target="slide72.xml"/><Relationship Id="rId4" Type="http://schemas.openxmlformats.org/officeDocument/2006/relationships/image" Target="../media/image27.png"/><Relationship Id="rId9" Type="http://schemas.openxmlformats.org/officeDocument/2006/relationships/slide" Target="slide53.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slide" Target="slide4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slide" Target="slide4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image" Target="../media/image12.png"/><Relationship Id="rId7" Type="http://schemas.openxmlformats.org/officeDocument/2006/relationships/slide" Target="slide1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27.png"/><Relationship Id="rId4" Type="http://schemas.openxmlformats.org/officeDocument/2006/relationships/image" Target="../media/image11.png"/><Relationship Id="rId9" Type="http://schemas.openxmlformats.org/officeDocument/2006/relationships/slide" Target="slide46.xml"/></Relationships>
</file>

<file path=ppt/slides/_rels/slide16.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 Target="slide3.xml"/><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slide" Target="slide46.xml"/><Relationship Id="rId11" Type="http://schemas.openxmlformats.org/officeDocument/2006/relationships/image" Target="../media/image35.png"/><Relationship Id="rId5" Type="http://schemas.openxmlformats.org/officeDocument/2006/relationships/slide" Target="slide53.xml"/><Relationship Id="rId10" Type="http://schemas.openxmlformats.org/officeDocument/2006/relationships/image" Target="../media/image34.png"/><Relationship Id="rId4" Type="http://schemas.openxmlformats.org/officeDocument/2006/relationships/slide" Target="slide13.xml"/><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png"/><Relationship Id="rId7" Type="http://schemas.openxmlformats.org/officeDocument/2006/relationships/slide" Target="slide4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notesSlide" Target="../notesSlides/notesSlide10.xml"/><Relationship Id="rId7" Type="http://schemas.openxmlformats.org/officeDocument/2006/relationships/slide" Target="slide3.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png"/><Relationship Id="rId5" Type="http://schemas.openxmlformats.org/officeDocument/2006/relationships/image" Target="../media/image40.wmf"/><Relationship Id="rId10" Type="http://schemas.openxmlformats.org/officeDocument/2006/relationships/slide" Target="slide46.xml"/><Relationship Id="rId4" Type="http://schemas.openxmlformats.org/officeDocument/2006/relationships/oleObject" Target="../embeddings/oleObject1.bin"/><Relationship Id="rId9" Type="http://schemas.openxmlformats.org/officeDocument/2006/relationships/slide" Target="slide53.xml"/></Relationships>
</file>

<file path=ppt/slides/_rels/slide21.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6.png"/><Relationship Id="rId7" Type="http://schemas.openxmlformats.org/officeDocument/2006/relationships/slide" Target="slide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slide" Target="slide46.xml"/><Relationship Id="rId4" Type="http://schemas.openxmlformats.org/officeDocument/2006/relationships/image" Target="../media/image42.png"/><Relationship Id="rId9" Type="http://schemas.openxmlformats.org/officeDocument/2006/relationships/slide" Target="slide5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8.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40.wmf"/><Relationship Id="rId13" Type="http://schemas.openxmlformats.org/officeDocument/2006/relationships/image" Target="../media/image41.png"/><Relationship Id="rId3" Type="http://schemas.openxmlformats.org/officeDocument/2006/relationships/notesSlide" Target="../notesSlides/notesSlide12.xml"/><Relationship Id="rId7" Type="http://schemas.openxmlformats.org/officeDocument/2006/relationships/oleObject" Target="../embeddings/oleObject2.bin"/><Relationship Id="rId12" Type="http://schemas.openxmlformats.org/officeDocument/2006/relationships/slide" Target="slide31.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5.png"/><Relationship Id="rId11" Type="http://schemas.openxmlformats.org/officeDocument/2006/relationships/slide" Target="slide53.xml"/><Relationship Id="rId5" Type="http://schemas.openxmlformats.org/officeDocument/2006/relationships/image" Target="../media/image48.png"/><Relationship Id="rId10" Type="http://schemas.openxmlformats.org/officeDocument/2006/relationships/slide" Target="slide13.xml"/><Relationship Id="rId4" Type="http://schemas.openxmlformats.org/officeDocument/2006/relationships/image" Target="../media/image47.png"/><Relationship Id="rId9" Type="http://schemas.openxmlformats.org/officeDocument/2006/relationships/slide" Target="slide3.xml"/></Relationships>
</file>

<file path=ppt/slides/_rels/slide2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49.png"/><Relationship Id="rId7" Type="http://schemas.openxmlformats.org/officeDocument/2006/relationships/slide" Target="slide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slide" Target="slide46.xml"/><Relationship Id="rId4" Type="http://schemas.openxmlformats.org/officeDocument/2006/relationships/image" Target="../media/image42.png"/><Relationship Id="rId9" Type="http://schemas.openxmlformats.org/officeDocument/2006/relationships/slide" Target="slide53.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4.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slide" Target="slide13.xml"/><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slide" Target="slide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4.jpe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slide" Target="slide46.xml"/><Relationship Id="rId10" Type="http://schemas.openxmlformats.org/officeDocument/2006/relationships/image" Target="../media/image58.png"/><Relationship Id="rId4" Type="http://schemas.openxmlformats.org/officeDocument/2006/relationships/image" Target="../media/image52.jpeg"/><Relationship Id="rId9" Type="http://schemas.openxmlformats.org/officeDocument/2006/relationships/image" Target="../media/image57.png"/><Relationship Id="rId14" Type="http://schemas.openxmlformats.org/officeDocument/2006/relationships/slide" Target="slide53.xml"/></Relationships>
</file>

<file path=ppt/slides/_rels/slide27.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s>
</file>

<file path=ppt/slides/_rels/slide28.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s>
</file>

<file path=ppt/slides/_rels/slide2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2.png"/><Relationship Id="rId7" Type="http://schemas.openxmlformats.org/officeDocument/2006/relationships/image" Target="../media/image28.png"/><Relationship Id="rId12" Type="http://schemas.openxmlformats.org/officeDocument/2006/relationships/slide" Target="slide46.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slide" Target="slide53.xml"/><Relationship Id="rId5" Type="http://schemas.openxmlformats.org/officeDocument/2006/relationships/image" Target="../media/image13.png"/><Relationship Id="rId10" Type="http://schemas.openxmlformats.org/officeDocument/2006/relationships/slide" Target="slide13.xml"/><Relationship Id="rId4" Type="http://schemas.openxmlformats.org/officeDocument/2006/relationships/image" Target="../media/image27.png"/><Relationship Id="rId9" Type="http://schemas.openxmlformats.org/officeDocument/2006/relationships/slide" Target="slide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s>
</file>

<file path=ppt/slides/_rels/slide34.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hyperlink" Target="https://github.com/masud-technope" TargetMode="External"/><Relationship Id="rId7" Type="http://schemas.openxmlformats.org/officeDocument/2006/relationships/slide" Target="slide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image" Target="../media/image5.png"/><Relationship Id="rId10" Type="http://schemas.openxmlformats.org/officeDocument/2006/relationships/slide" Target="slide46.xml"/><Relationship Id="rId4" Type="http://schemas.openxmlformats.org/officeDocument/2006/relationships/image" Target="../media/image63.jpeg"/><Relationship Id="rId9" Type="http://schemas.openxmlformats.org/officeDocument/2006/relationships/slide" Target="slide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53.xml"/><Relationship Id="rId3" Type="http://schemas.openxmlformats.org/officeDocument/2006/relationships/image" Target="../media/image36.png"/><Relationship Id="rId7" Type="http://schemas.openxmlformats.org/officeDocument/2006/relationships/slide" Target="slide18.xml"/><Relationship Id="rId12" Type="http://schemas.openxmlformats.org/officeDocument/2006/relationships/slide" Target="slide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slide" Target="slide3.xml"/><Relationship Id="rId5" Type="http://schemas.openxmlformats.org/officeDocument/2006/relationships/image" Target="../media/image64.png"/><Relationship Id="rId10" Type="http://schemas.openxmlformats.org/officeDocument/2006/relationships/slide" Target="slide48.xml"/><Relationship Id="rId4" Type="http://schemas.openxmlformats.org/officeDocument/2006/relationships/image" Target="../media/image38.png"/><Relationship Id="rId9" Type="http://schemas.openxmlformats.org/officeDocument/2006/relationships/slide" Target="slide44.xml"/><Relationship Id="rId14" Type="http://schemas.openxmlformats.org/officeDocument/2006/relationships/slide" Target="slide46.xml"/></Relationships>
</file>

<file path=ppt/slides/_rels/slide3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65.jpeg"/><Relationship Id="rId7" Type="http://schemas.openxmlformats.org/officeDocument/2006/relationships/slide" Target="slide44.xml"/><Relationship Id="rId12" Type="http://schemas.openxmlformats.org/officeDocument/2006/relationships/slide" Target="slide4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53.xml"/><Relationship Id="rId5" Type="http://schemas.openxmlformats.org/officeDocument/2006/relationships/slide" Target="slide18.xml"/><Relationship Id="rId10" Type="http://schemas.openxmlformats.org/officeDocument/2006/relationships/slide" Target="slide13.xml"/><Relationship Id="rId4" Type="http://schemas.openxmlformats.org/officeDocument/2006/relationships/image" Target="../media/image66.jpeg"/><Relationship Id="rId9" Type="http://schemas.openxmlformats.org/officeDocument/2006/relationships/slide" Target="slide3.xml"/></Relationships>
</file>

<file path=ppt/slides/_rels/slide3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slide" Target="slide72.xml"/><Relationship Id="rId18" Type="http://schemas.openxmlformats.org/officeDocument/2006/relationships/image" Target="../media/image75.png"/><Relationship Id="rId3" Type="http://schemas.openxmlformats.org/officeDocument/2006/relationships/image" Target="../media/image67.jpeg"/><Relationship Id="rId7" Type="http://schemas.openxmlformats.org/officeDocument/2006/relationships/image" Target="../media/image70.png"/><Relationship Id="rId12" Type="http://schemas.openxmlformats.org/officeDocument/2006/relationships/slide" Target="slide53.xml"/><Relationship Id="rId17" Type="http://schemas.openxmlformats.org/officeDocument/2006/relationships/image" Target="../media/image19.png"/><Relationship Id="rId2" Type="http://schemas.openxmlformats.org/officeDocument/2006/relationships/notesSlide" Target="../notesSlides/notesSlide20.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13.xml"/><Relationship Id="rId5" Type="http://schemas.openxmlformats.org/officeDocument/2006/relationships/image" Target="../media/image69.png"/><Relationship Id="rId15" Type="http://schemas.openxmlformats.org/officeDocument/2006/relationships/image" Target="../media/image73.png"/><Relationship Id="rId10" Type="http://schemas.openxmlformats.org/officeDocument/2006/relationships/slide" Target="slide3.xml"/><Relationship Id="rId19" Type="http://schemas.openxmlformats.org/officeDocument/2006/relationships/image" Target="../media/image76.png"/><Relationship Id="rId4" Type="http://schemas.openxmlformats.org/officeDocument/2006/relationships/image" Target="../media/image68.png"/><Relationship Id="rId9" Type="http://schemas.openxmlformats.org/officeDocument/2006/relationships/image" Target="../media/image71.png"/><Relationship Id="rId14" Type="http://schemas.openxmlformats.org/officeDocument/2006/relationships/image" Target="../media/image72.png"/></Relationships>
</file>

<file path=ppt/slides/_rels/slide39.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slide" Target="slide53.xml"/><Relationship Id="rId3" Type="http://schemas.openxmlformats.org/officeDocument/2006/relationships/notesSlide" Target="../notesSlides/notesSlide21.xml"/><Relationship Id="rId7" Type="http://schemas.openxmlformats.org/officeDocument/2006/relationships/slide" Target="slide18.xml"/><Relationship Id="rId12" Type="http://schemas.openxmlformats.org/officeDocument/2006/relationships/slide" Target="slide13.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1.png"/><Relationship Id="rId11" Type="http://schemas.openxmlformats.org/officeDocument/2006/relationships/slide" Target="slide3.xml"/><Relationship Id="rId5" Type="http://schemas.openxmlformats.org/officeDocument/2006/relationships/image" Target="../media/image40.wmf"/><Relationship Id="rId10" Type="http://schemas.openxmlformats.org/officeDocument/2006/relationships/slide" Target="slide48.xml"/><Relationship Id="rId4" Type="http://schemas.openxmlformats.org/officeDocument/2006/relationships/oleObject" Target="../embeddings/oleObject3.bin"/><Relationship Id="rId9" Type="http://schemas.openxmlformats.org/officeDocument/2006/relationships/slide" Target="slide44.xml"/><Relationship Id="rId14" Type="http://schemas.openxmlformats.org/officeDocument/2006/relationships/slide" Target="slide46.xml"/></Relationships>
</file>

<file path=ppt/slides/_rels/slide4.xml.rels><?xml version="1.0" encoding="UTF-8" standalone="yes"?>
<Relationships xmlns="http://schemas.openxmlformats.org/package/2006/relationships"><Relationship Id="rId8" Type="http://schemas.openxmlformats.org/officeDocument/2006/relationships/slide" Target="slide46.xml"/><Relationship Id="rId3" Type="http://schemas.openxmlformats.org/officeDocument/2006/relationships/image" Target="../media/image8.png"/><Relationship Id="rId7" Type="http://schemas.openxmlformats.org/officeDocument/2006/relationships/slide" Target="slide5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3.xml"/><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slide" Target="slide3.xml"/><Relationship Id="rId3" Type="http://schemas.openxmlformats.org/officeDocument/2006/relationships/image" Target="../media/image35.png"/><Relationship Id="rId7" Type="http://schemas.openxmlformats.org/officeDocument/2006/relationships/image" Target="../media/image18.png"/><Relationship Id="rId12" Type="http://schemas.openxmlformats.org/officeDocument/2006/relationships/slide" Target="slide48.xml"/><Relationship Id="rId2" Type="http://schemas.openxmlformats.org/officeDocument/2006/relationships/notesSlide" Target="../notesSlides/notesSlide22.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slide" Target="slide44.xml"/><Relationship Id="rId5" Type="http://schemas.openxmlformats.org/officeDocument/2006/relationships/image" Target="../media/image78.png"/><Relationship Id="rId15" Type="http://schemas.openxmlformats.org/officeDocument/2006/relationships/slide" Target="slide53.xml"/><Relationship Id="rId10" Type="http://schemas.openxmlformats.org/officeDocument/2006/relationships/slide" Target="slide16.xml"/><Relationship Id="rId4" Type="http://schemas.openxmlformats.org/officeDocument/2006/relationships/image" Target="../media/image77.png"/><Relationship Id="rId9" Type="http://schemas.openxmlformats.org/officeDocument/2006/relationships/slide" Target="slide18.xml"/><Relationship Id="rId14" Type="http://schemas.openxmlformats.org/officeDocument/2006/relationships/slide" Target="slide13.xml"/></Relationships>
</file>

<file path=ppt/slides/_rels/slide41.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80.png"/><Relationship Id="rId7" Type="http://schemas.openxmlformats.org/officeDocument/2006/relationships/slide" Target="slide44.xml"/><Relationship Id="rId12" Type="http://schemas.openxmlformats.org/officeDocument/2006/relationships/slide" Target="slide4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53.xml"/><Relationship Id="rId5" Type="http://schemas.openxmlformats.org/officeDocument/2006/relationships/slide" Target="slide18.xml"/><Relationship Id="rId10" Type="http://schemas.openxmlformats.org/officeDocument/2006/relationships/slide" Target="slide13.xml"/><Relationship Id="rId4" Type="http://schemas.openxmlformats.org/officeDocument/2006/relationships/image" Target="../media/image81.png"/><Relationship Id="rId9" Type="http://schemas.openxmlformats.org/officeDocument/2006/relationships/slide" Target="slide3.xml"/></Relationships>
</file>

<file path=ppt/slides/_rels/slide42.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82.png"/><Relationship Id="rId7" Type="http://schemas.openxmlformats.org/officeDocument/2006/relationships/slide" Target="slide44.xml"/><Relationship Id="rId12" Type="http://schemas.openxmlformats.org/officeDocument/2006/relationships/slide" Target="slide46.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53.xml"/><Relationship Id="rId5" Type="http://schemas.openxmlformats.org/officeDocument/2006/relationships/slide" Target="slide18.xml"/><Relationship Id="rId10" Type="http://schemas.openxmlformats.org/officeDocument/2006/relationships/slide" Target="slide13.xml"/><Relationship Id="rId4" Type="http://schemas.openxmlformats.org/officeDocument/2006/relationships/image" Target="../media/image83.png"/><Relationship Id="rId9" Type="http://schemas.openxmlformats.org/officeDocument/2006/relationships/slide" Target="slide3.xml"/></Relationships>
</file>

<file path=ppt/slides/_rels/slide43.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70.png"/><Relationship Id="rId7" Type="http://schemas.openxmlformats.org/officeDocument/2006/relationships/image" Target="../media/image11.png"/><Relationship Id="rId12"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slide" Target="slide46.xml"/><Relationship Id="rId5" Type="http://schemas.openxmlformats.org/officeDocument/2006/relationships/image" Target="../media/image27.png"/><Relationship Id="rId10" Type="http://schemas.openxmlformats.org/officeDocument/2006/relationships/slide" Target="slide53.xml"/><Relationship Id="rId4" Type="http://schemas.openxmlformats.org/officeDocument/2006/relationships/image" Target="../media/image18.png"/><Relationship Id="rId9" Type="http://schemas.openxmlformats.org/officeDocument/2006/relationships/slide" Target="slide13.xml"/></Relationships>
</file>

<file path=ppt/slides/_rels/slide44.xml.rels><?xml version="1.0" encoding="UTF-8" standalone="yes"?>
<Relationships xmlns="http://schemas.openxmlformats.org/package/2006/relationships"><Relationship Id="rId8" Type="http://schemas.openxmlformats.org/officeDocument/2006/relationships/slide" Target="slide3.xml"/><Relationship Id="rId13" Type="http://schemas.openxmlformats.org/officeDocument/2006/relationships/image" Target="../media/image85.png"/><Relationship Id="rId3" Type="http://schemas.openxmlformats.org/officeDocument/2006/relationships/image" Target="../media/image13.png"/><Relationship Id="rId7" Type="http://schemas.openxmlformats.org/officeDocument/2006/relationships/image" Target="../media/image84.png"/><Relationship Id="rId12" Type="http://schemas.openxmlformats.org/officeDocument/2006/relationships/image" Target="../media/image71.png"/><Relationship Id="rId2" Type="http://schemas.openxmlformats.org/officeDocument/2006/relationships/notesSlide" Target="../notesSlides/notesSlide25.xml"/><Relationship Id="rId16"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slide" Target="slide72.xml"/><Relationship Id="rId5" Type="http://schemas.openxmlformats.org/officeDocument/2006/relationships/image" Target="../media/image28.png"/><Relationship Id="rId15" Type="http://schemas.openxmlformats.org/officeDocument/2006/relationships/image" Target="../media/image11.png"/><Relationship Id="rId10" Type="http://schemas.openxmlformats.org/officeDocument/2006/relationships/slide" Target="slide53.xml"/><Relationship Id="rId4" Type="http://schemas.openxmlformats.org/officeDocument/2006/relationships/image" Target="../media/image19.png"/><Relationship Id="rId9" Type="http://schemas.openxmlformats.org/officeDocument/2006/relationships/slide" Target="slide13.xml"/><Relationship Id="rId14" Type="http://schemas.openxmlformats.org/officeDocument/2006/relationships/image" Target="../media/image18.png"/></Relationships>
</file>

<file path=ppt/slides/_rels/slide45.xml.rels><?xml version="1.0" encoding="UTF-8" standalone="yes"?>
<Relationships xmlns="http://schemas.openxmlformats.org/package/2006/relationships"><Relationship Id="rId8" Type="http://schemas.openxmlformats.org/officeDocument/2006/relationships/slide" Target="slide53.xml"/><Relationship Id="rId3" Type="http://schemas.openxmlformats.org/officeDocument/2006/relationships/hyperlink" Target="https://github.com/masud-technope/BugDoctor" TargetMode="External"/><Relationship Id="rId7" Type="http://schemas.openxmlformats.org/officeDocument/2006/relationships/slide" Target="slide1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slide" Target="slide3.xml"/><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7" Type="http://schemas.openxmlformats.org/officeDocument/2006/relationships/slide" Target="slide4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slide" Target="slide46.xml"/><Relationship Id="rId5" Type="http://schemas.openxmlformats.org/officeDocument/2006/relationships/image" Target="../media/image91.png"/><Relationship Id="rId10" Type="http://schemas.openxmlformats.org/officeDocument/2006/relationships/slide" Target="slide53.xml"/><Relationship Id="rId4" Type="http://schemas.openxmlformats.org/officeDocument/2006/relationships/image" Target="../media/image90.png"/><Relationship Id="rId9" Type="http://schemas.openxmlformats.org/officeDocument/2006/relationships/slide" Target="slide13.xml"/></Relationships>
</file>

<file path=ppt/slides/_rels/slide4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slide" Target="slide53.xml"/><Relationship Id="rId3" Type="http://schemas.openxmlformats.org/officeDocument/2006/relationships/notesSlide" Target="../notesSlides/notesSlide29.xml"/><Relationship Id="rId7" Type="http://schemas.openxmlformats.org/officeDocument/2006/relationships/image" Target="../media/image94.wmf"/><Relationship Id="rId12" Type="http://schemas.openxmlformats.org/officeDocument/2006/relationships/slide" Target="slide13.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5.bin"/><Relationship Id="rId11" Type="http://schemas.openxmlformats.org/officeDocument/2006/relationships/slide" Target="slide3.xml"/><Relationship Id="rId5" Type="http://schemas.openxmlformats.org/officeDocument/2006/relationships/image" Target="../media/image40.wmf"/><Relationship Id="rId15" Type="http://schemas.openxmlformats.org/officeDocument/2006/relationships/image" Target="../media/image97.png"/><Relationship Id="rId10" Type="http://schemas.openxmlformats.org/officeDocument/2006/relationships/image" Target="../media/image96.png"/><Relationship Id="rId4" Type="http://schemas.openxmlformats.org/officeDocument/2006/relationships/oleObject" Target="../embeddings/oleObject4.bin"/><Relationship Id="rId9" Type="http://schemas.openxmlformats.org/officeDocument/2006/relationships/image" Target="../media/image19.png"/><Relationship Id="rId14" Type="http://schemas.openxmlformats.org/officeDocument/2006/relationships/slide" Target="slide46.xml"/></Relationships>
</file>

<file path=ppt/slides/_rels/slide4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slide" Target="slide46.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1.jpeg"/><Relationship Id="rId13" Type="http://schemas.openxmlformats.org/officeDocument/2006/relationships/image" Target="../media/image106.jpeg"/><Relationship Id="rId18" Type="http://schemas.openxmlformats.org/officeDocument/2006/relationships/slide" Target="slide13.xml"/><Relationship Id="rId3" Type="http://schemas.openxmlformats.org/officeDocument/2006/relationships/image" Target="../media/image99.png"/><Relationship Id="rId7" Type="http://schemas.openxmlformats.org/officeDocument/2006/relationships/image" Target="../media/image84.png"/><Relationship Id="rId12" Type="http://schemas.openxmlformats.org/officeDocument/2006/relationships/image" Target="../media/image105.png"/><Relationship Id="rId17" Type="http://schemas.openxmlformats.org/officeDocument/2006/relationships/slide" Target="slide3.xml"/><Relationship Id="rId2" Type="http://schemas.openxmlformats.org/officeDocument/2006/relationships/notesSlide" Target="../notesSlides/notesSlide31.xml"/><Relationship Id="rId16" Type="http://schemas.openxmlformats.org/officeDocument/2006/relationships/image" Target="../media/image109.png"/><Relationship Id="rId20"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104.png"/><Relationship Id="rId5" Type="http://schemas.openxmlformats.org/officeDocument/2006/relationships/image" Target="../media/image19.png"/><Relationship Id="rId15" Type="http://schemas.openxmlformats.org/officeDocument/2006/relationships/image" Target="../media/image108.png"/><Relationship Id="rId10" Type="http://schemas.openxmlformats.org/officeDocument/2006/relationships/image" Target="../media/image103.png"/><Relationship Id="rId19" Type="http://schemas.openxmlformats.org/officeDocument/2006/relationships/slide" Target="slide53.xml"/><Relationship Id="rId4" Type="http://schemas.openxmlformats.org/officeDocument/2006/relationships/image" Target="../media/image13.png"/><Relationship Id="rId9" Type="http://schemas.openxmlformats.org/officeDocument/2006/relationships/image" Target="../media/image102.png"/><Relationship Id="rId14" Type="http://schemas.openxmlformats.org/officeDocument/2006/relationships/image" Target="../media/image107.jpeg"/></Relationships>
</file>

<file path=ppt/slides/_rels/slide51.xml.rels><?xml version="1.0" encoding="UTF-8" standalone="yes"?>
<Relationships xmlns="http://schemas.openxmlformats.org/package/2006/relationships"><Relationship Id="rId8" Type="http://schemas.openxmlformats.org/officeDocument/2006/relationships/image" Target="../media/image115.jpeg"/><Relationship Id="rId13" Type="http://schemas.openxmlformats.org/officeDocument/2006/relationships/image" Target="../media/image120.jpeg"/><Relationship Id="rId18" Type="http://schemas.openxmlformats.org/officeDocument/2006/relationships/image" Target="../media/image125.jpeg"/><Relationship Id="rId3" Type="http://schemas.openxmlformats.org/officeDocument/2006/relationships/image" Target="../media/image110.jpeg"/><Relationship Id="rId21" Type="http://schemas.openxmlformats.org/officeDocument/2006/relationships/slide" Target="slide53.xml"/><Relationship Id="rId7" Type="http://schemas.openxmlformats.org/officeDocument/2006/relationships/image" Target="../media/image114.jpeg"/><Relationship Id="rId12" Type="http://schemas.openxmlformats.org/officeDocument/2006/relationships/image" Target="../media/image119.png"/><Relationship Id="rId17" Type="http://schemas.openxmlformats.org/officeDocument/2006/relationships/image" Target="../media/image124.jpeg"/><Relationship Id="rId2" Type="http://schemas.openxmlformats.org/officeDocument/2006/relationships/notesSlide" Target="../notesSlides/notesSlide32.xml"/><Relationship Id="rId16" Type="http://schemas.openxmlformats.org/officeDocument/2006/relationships/image" Target="../media/image123.jpeg"/><Relationship Id="rId20" Type="http://schemas.openxmlformats.org/officeDocument/2006/relationships/slide" Target="slide13.xml"/><Relationship Id="rId1" Type="http://schemas.openxmlformats.org/officeDocument/2006/relationships/slideLayout" Target="../slideLayouts/slideLayout2.xml"/><Relationship Id="rId6" Type="http://schemas.openxmlformats.org/officeDocument/2006/relationships/image" Target="../media/image113.jpeg"/><Relationship Id="rId11" Type="http://schemas.openxmlformats.org/officeDocument/2006/relationships/image" Target="../media/image118.jpe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19" Type="http://schemas.openxmlformats.org/officeDocument/2006/relationships/slide" Target="slide3.xml"/><Relationship Id="rId4" Type="http://schemas.openxmlformats.org/officeDocument/2006/relationships/image" Target="../media/image111.jpeg"/><Relationship Id="rId9" Type="http://schemas.openxmlformats.org/officeDocument/2006/relationships/image" Target="../media/image116.jpeg"/><Relationship Id="rId14" Type="http://schemas.openxmlformats.org/officeDocument/2006/relationships/image" Target="../media/image121.jpeg"/><Relationship Id="rId22" Type="http://schemas.openxmlformats.org/officeDocument/2006/relationships/slide" Target="slide46.xml"/></Relationships>
</file>

<file path=ppt/slides/_rels/slide52.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slide" Target="slide3.xml"/><Relationship Id="rId3" Type="http://schemas.openxmlformats.org/officeDocument/2006/relationships/image" Target="../media/image126.png"/><Relationship Id="rId7" Type="http://schemas.openxmlformats.org/officeDocument/2006/relationships/image" Target="../media/image130.png"/><Relationship Id="rId12" Type="http://schemas.openxmlformats.org/officeDocument/2006/relationships/image" Target="../media/image135.jpeg"/><Relationship Id="rId2" Type="http://schemas.openxmlformats.org/officeDocument/2006/relationships/notesSlide" Target="../notesSlides/notesSlide33.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29.jpeg"/><Relationship Id="rId11" Type="http://schemas.openxmlformats.org/officeDocument/2006/relationships/image" Target="../media/image134.jpeg"/><Relationship Id="rId5" Type="http://schemas.openxmlformats.org/officeDocument/2006/relationships/image" Target="../media/image128.png"/><Relationship Id="rId15" Type="http://schemas.openxmlformats.org/officeDocument/2006/relationships/slide" Target="slide53.xml"/><Relationship Id="rId10" Type="http://schemas.openxmlformats.org/officeDocument/2006/relationships/image" Target="../media/image133.jpeg"/><Relationship Id="rId4" Type="http://schemas.openxmlformats.org/officeDocument/2006/relationships/image" Target="../media/image127.jpeg"/><Relationship Id="rId9" Type="http://schemas.openxmlformats.org/officeDocument/2006/relationships/image" Target="../media/image132.jpeg"/><Relationship Id="rId14" Type="http://schemas.openxmlformats.org/officeDocument/2006/relationships/slide" Target="slide13.xml"/></Relationships>
</file>

<file path=ppt/slides/_rels/slide5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hyperlink" Target="https://github.com/masud-technope" TargetMode="External"/><Relationship Id="rId7" Type="http://schemas.openxmlformats.org/officeDocument/2006/relationships/slide" Target="slide3.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gif"/><Relationship Id="rId5" Type="http://schemas.openxmlformats.org/officeDocument/2006/relationships/image" Target="../media/image5.png"/><Relationship Id="rId10" Type="http://schemas.openxmlformats.org/officeDocument/2006/relationships/slide" Target="slide46.xml"/><Relationship Id="rId4" Type="http://schemas.openxmlformats.org/officeDocument/2006/relationships/image" Target="../media/image63.jpeg"/><Relationship Id="rId9" Type="http://schemas.openxmlformats.org/officeDocument/2006/relationships/slide" Target="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slide" Target="slide18.xml"/><Relationship Id="rId7"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slide" Target="slide48.xml"/><Relationship Id="rId11" Type="http://schemas.openxmlformats.org/officeDocument/2006/relationships/slide" Target="slide46.xml"/><Relationship Id="rId5" Type="http://schemas.openxmlformats.org/officeDocument/2006/relationships/slide" Target="slide44.xml"/><Relationship Id="rId10" Type="http://schemas.openxmlformats.org/officeDocument/2006/relationships/slide" Target="slide53.xml"/><Relationship Id="rId4" Type="http://schemas.openxmlformats.org/officeDocument/2006/relationships/slide" Target="slide16.xml"/><Relationship Id="rId9" Type="http://schemas.openxmlformats.org/officeDocument/2006/relationships/slide" Target="slide13.xml"/></Relationships>
</file>

<file path=ppt/slides/_rels/slide5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slide" Target="slide3.xml"/><Relationship Id="rId3" Type="http://schemas.openxmlformats.org/officeDocument/2006/relationships/image" Target="../media/image80.png"/><Relationship Id="rId7" Type="http://schemas.openxmlformats.org/officeDocument/2006/relationships/image" Target="../media/image18.png"/><Relationship Id="rId12" Type="http://schemas.openxmlformats.org/officeDocument/2006/relationships/slide" Target="slide48.xml"/><Relationship Id="rId2" Type="http://schemas.openxmlformats.org/officeDocument/2006/relationships/notesSlide" Target="../notesSlides/notesSlide36.xml"/><Relationship Id="rId16" Type="http://schemas.openxmlformats.org/officeDocument/2006/relationships/slide" Target="slide4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slide" Target="slide44.xml"/><Relationship Id="rId5" Type="http://schemas.openxmlformats.org/officeDocument/2006/relationships/image" Target="../media/image70.png"/><Relationship Id="rId15" Type="http://schemas.openxmlformats.org/officeDocument/2006/relationships/slide" Target="slide53.xml"/><Relationship Id="rId10" Type="http://schemas.openxmlformats.org/officeDocument/2006/relationships/slide" Target="slide16.xml"/><Relationship Id="rId4" Type="http://schemas.openxmlformats.org/officeDocument/2006/relationships/image" Target="../media/image136.png"/><Relationship Id="rId9" Type="http://schemas.openxmlformats.org/officeDocument/2006/relationships/slide" Target="slide18.xml"/><Relationship Id="rId14" Type="http://schemas.openxmlformats.org/officeDocument/2006/relationships/slide" Target="slide13.xml"/></Relationships>
</file>

<file path=ppt/slides/_rels/slide57.xml.rels><?xml version="1.0" encoding="UTF-8" standalone="yes"?>
<Relationships xmlns="http://schemas.openxmlformats.org/package/2006/relationships"><Relationship Id="rId8" Type="http://schemas.openxmlformats.org/officeDocument/2006/relationships/slide" Target="slide48.xml"/><Relationship Id="rId3" Type="http://schemas.openxmlformats.org/officeDocument/2006/relationships/image" Target="../media/image138.png"/><Relationship Id="rId7" Type="http://schemas.openxmlformats.org/officeDocument/2006/relationships/slide" Target="slide44.xml"/><Relationship Id="rId12" Type="http://schemas.openxmlformats.org/officeDocument/2006/relationships/slide" Target="slide46.xml"/><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slide" Target="slide53.xml"/><Relationship Id="rId5" Type="http://schemas.openxmlformats.org/officeDocument/2006/relationships/slide" Target="slide18.xml"/><Relationship Id="rId10" Type="http://schemas.openxmlformats.org/officeDocument/2006/relationships/slide" Target="slide13.xml"/><Relationship Id="rId4" Type="http://schemas.openxmlformats.org/officeDocument/2006/relationships/image" Target="../media/image139.png"/><Relationship Id="rId9" Type="http://schemas.openxmlformats.org/officeDocument/2006/relationships/slide" Target="slide3.xml"/></Relationships>
</file>

<file path=ppt/slides/_rels/slide58.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slide" Target="slide1.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28.png"/><Relationship Id="rId4" Type="http://schemas.openxmlformats.org/officeDocument/2006/relationships/image" Target="../media/image142.png"/></Relationships>
</file>

<file path=ppt/slides/_rels/slide59.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slide" Target="slide21.xml"/><Relationship Id="rId18" Type="http://schemas.openxmlformats.org/officeDocument/2006/relationships/slide" Target="slide3.xml"/><Relationship Id="rId3" Type="http://schemas.openxmlformats.org/officeDocument/2006/relationships/image" Target="../media/image143.png"/><Relationship Id="rId21" Type="http://schemas.openxmlformats.org/officeDocument/2006/relationships/slide" Target="slide50.xml"/><Relationship Id="rId7" Type="http://schemas.openxmlformats.org/officeDocument/2006/relationships/image" Target="../media/image146.png"/><Relationship Id="rId12" Type="http://schemas.openxmlformats.org/officeDocument/2006/relationships/slide" Target="slide18.xml"/><Relationship Id="rId17" Type="http://schemas.openxmlformats.org/officeDocument/2006/relationships/slide" Target="slide51.xml"/><Relationship Id="rId2" Type="http://schemas.openxmlformats.org/officeDocument/2006/relationships/notesSlide" Target="../notesSlides/notesSlide37.xml"/><Relationship Id="rId16" Type="http://schemas.openxmlformats.org/officeDocument/2006/relationships/slide" Target="slide48.xml"/><Relationship Id="rId20" Type="http://schemas.openxmlformats.org/officeDocument/2006/relationships/slide" Target="slide53.xml"/><Relationship Id="rId1" Type="http://schemas.openxmlformats.org/officeDocument/2006/relationships/slideLayout" Target="../slideLayouts/slideLayout2.xml"/><Relationship Id="rId6" Type="http://schemas.openxmlformats.org/officeDocument/2006/relationships/image" Target="../media/image145.png"/><Relationship Id="rId11" Type="http://schemas.openxmlformats.org/officeDocument/2006/relationships/image" Target="../media/image150.jpeg"/><Relationship Id="rId5" Type="http://schemas.openxmlformats.org/officeDocument/2006/relationships/image" Target="../media/image57.png"/><Relationship Id="rId15" Type="http://schemas.openxmlformats.org/officeDocument/2006/relationships/slide" Target="slide29.xml"/><Relationship Id="rId10" Type="http://schemas.openxmlformats.org/officeDocument/2006/relationships/image" Target="../media/image149.png"/><Relationship Id="rId19" Type="http://schemas.openxmlformats.org/officeDocument/2006/relationships/slide" Target="slide13.xml"/><Relationship Id="rId4" Type="http://schemas.openxmlformats.org/officeDocument/2006/relationships/image" Target="../media/image144.png"/><Relationship Id="rId9" Type="http://schemas.openxmlformats.org/officeDocument/2006/relationships/image" Target="../media/image148.png"/><Relationship Id="rId14" Type="http://schemas.openxmlformats.org/officeDocument/2006/relationships/slide" Target="slide19.xml"/></Relationships>
</file>

<file path=ppt/slides/_rels/slide6.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1.png"/><Relationship Id="rId7" Type="http://schemas.openxmlformats.org/officeDocument/2006/relationships/slide" Target="slide3.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10" Type="http://schemas.openxmlformats.org/officeDocument/2006/relationships/slide" Target="slide46.xml"/><Relationship Id="rId4" Type="http://schemas.openxmlformats.org/officeDocument/2006/relationships/image" Target="../media/image13.png"/><Relationship Id="rId9" Type="http://schemas.openxmlformats.org/officeDocument/2006/relationships/slide" Target="slide53.xml"/></Relationships>
</file>

<file path=ppt/slides/_rels/slide60.xml.rels><?xml version="1.0" encoding="UTF-8" standalone="yes"?>
<Relationships xmlns="http://schemas.openxmlformats.org/package/2006/relationships"><Relationship Id="rId8" Type="http://schemas.openxmlformats.org/officeDocument/2006/relationships/slide" Target="slide18.xml"/><Relationship Id="rId13" Type="http://schemas.openxmlformats.org/officeDocument/2006/relationships/slide" Target="slide51.xml"/><Relationship Id="rId3" Type="http://schemas.openxmlformats.org/officeDocument/2006/relationships/image" Target="../media/image151.png"/><Relationship Id="rId7" Type="http://schemas.openxmlformats.org/officeDocument/2006/relationships/slide" Target="slide50.xml"/><Relationship Id="rId12" Type="http://schemas.openxmlformats.org/officeDocument/2006/relationships/slide" Target="slide48.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slide" Target="slide53.xml"/><Relationship Id="rId11" Type="http://schemas.openxmlformats.org/officeDocument/2006/relationships/slide" Target="slide29.xml"/><Relationship Id="rId5" Type="http://schemas.openxmlformats.org/officeDocument/2006/relationships/slide" Target="slide13.xml"/><Relationship Id="rId10" Type="http://schemas.openxmlformats.org/officeDocument/2006/relationships/slide" Target="slide19.xml"/><Relationship Id="rId4" Type="http://schemas.openxmlformats.org/officeDocument/2006/relationships/slide" Target="slide3.xml"/><Relationship Id="rId9" Type="http://schemas.openxmlformats.org/officeDocument/2006/relationships/slide" Target="slide21.xml"/></Relationships>
</file>

<file path=ppt/slides/_rels/slide61.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6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63.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55.png"/><Relationship Id="rId7" Type="http://schemas.openxmlformats.org/officeDocument/2006/relationships/slide" Target="slide29.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xml"/><Relationship Id="rId4" Type="http://schemas.openxmlformats.org/officeDocument/2006/relationships/slide" Target="slide14.xml"/><Relationship Id="rId9" Type="http://schemas.openxmlformats.org/officeDocument/2006/relationships/slide" Target="slide44.xml"/></Relationships>
</file>

<file path=ppt/slides/_rels/slide6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56.png"/><Relationship Id="rId3" Type="http://schemas.openxmlformats.org/officeDocument/2006/relationships/image" Target="../media/image19.png"/><Relationship Id="rId7" Type="http://schemas.openxmlformats.org/officeDocument/2006/relationships/image" Target="../media/image13.png"/><Relationship Id="rId12"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slide" Target="slide53.xml"/><Relationship Id="rId5" Type="http://schemas.openxmlformats.org/officeDocument/2006/relationships/image" Target="../media/image74.png"/><Relationship Id="rId15" Type="http://schemas.openxmlformats.org/officeDocument/2006/relationships/image" Target="../media/image157.png"/><Relationship Id="rId10" Type="http://schemas.openxmlformats.org/officeDocument/2006/relationships/slide" Target="slide13.xml"/><Relationship Id="rId4" Type="http://schemas.openxmlformats.org/officeDocument/2006/relationships/image" Target="../media/image70.png"/><Relationship Id="rId9" Type="http://schemas.openxmlformats.org/officeDocument/2006/relationships/slide" Target="slide3.xml"/><Relationship Id="rId14" Type="http://schemas.openxmlformats.org/officeDocument/2006/relationships/image" Target="../media/image76.png"/></Relationships>
</file>

<file path=ppt/slides/_rels/slide6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slide" Target="slide19.xml"/><Relationship Id="rId3" Type="http://schemas.openxmlformats.org/officeDocument/2006/relationships/notesSlide" Target="../notesSlides/notesSlide43.xml"/><Relationship Id="rId7" Type="http://schemas.openxmlformats.org/officeDocument/2006/relationships/slide" Target="slide1.xml"/><Relationship Id="rId12" Type="http://schemas.openxmlformats.org/officeDocument/2006/relationships/slide" Target="slide29.xml"/><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slide" Target="slide14.xml"/><Relationship Id="rId11" Type="http://schemas.openxmlformats.org/officeDocument/2006/relationships/slide" Target="slide18.xml"/><Relationship Id="rId5" Type="http://schemas.openxmlformats.org/officeDocument/2006/relationships/image" Target="../media/image48.png"/><Relationship Id="rId10" Type="http://schemas.openxmlformats.org/officeDocument/2006/relationships/image" Target="../media/image40.wmf"/><Relationship Id="rId4" Type="http://schemas.openxmlformats.org/officeDocument/2006/relationships/image" Target="../media/image47.png"/><Relationship Id="rId9" Type="http://schemas.openxmlformats.org/officeDocument/2006/relationships/oleObject" Target="../embeddings/oleObject6.bin"/><Relationship Id="rId14" Type="http://schemas.openxmlformats.org/officeDocument/2006/relationships/slide" Target="slide44.xml"/></Relationships>
</file>

<file path=ppt/slides/_rels/slide66.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159.jpeg"/><Relationship Id="rId7" Type="http://schemas.openxmlformats.org/officeDocument/2006/relationships/slide" Target="slide69.xml"/><Relationship Id="rId12" Type="http://schemas.openxmlformats.org/officeDocument/2006/relationships/image" Target="../media/image161.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slide" Target="slide13.xml"/><Relationship Id="rId11" Type="http://schemas.openxmlformats.org/officeDocument/2006/relationships/slide" Target="slide44.xml"/><Relationship Id="rId5" Type="http://schemas.openxmlformats.org/officeDocument/2006/relationships/slide" Target="slide3.xml"/><Relationship Id="rId10" Type="http://schemas.openxmlformats.org/officeDocument/2006/relationships/slide" Target="slide19.xml"/><Relationship Id="rId4" Type="http://schemas.openxmlformats.org/officeDocument/2006/relationships/image" Target="../media/image160.png"/><Relationship Id="rId9" Type="http://schemas.openxmlformats.org/officeDocument/2006/relationships/slide" Target="slide29.xml"/></Relationships>
</file>

<file path=ppt/slides/_rels/slide6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7.jpeg"/><Relationship Id="rId7" Type="http://schemas.openxmlformats.org/officeDocument/2006/relationships/image" Target="../media/image163.png"/><Relationship Id="rId12" Type="http://schemas.openxmlformats.org/officeDocument/2006/relationships/image" Target="../media/image14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slide" Target="slide69.xml"/><Relationship Id="rId5" Type="http://schemas.openxmlformats.org/officeDocument/2006/relationships/image" Target="../media/image162.jpeg"/><Relationship Id="rId10" Type="http://schemas.openxmlformats.org/officeDocument/2006/relationships/slide" Target="slide53.xml"/><Relationship Id="rId4" Type="http://schemas.openxmlformats.org/officeDocument/2006/relationships/image" Target="../media/image13.png"/><Relationship Id="rId9" Type="http://schemas.openxmlformats.org/officeDocument/2006/relationships/slide" Target="slide13.xml"/></Relationships>
</file>

<file path=ppt/slides/_rels/slide68.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55.png"/><Relationship Id="rId7" Type="http://schemas.openxmlformats.org/officeDocument/2006/relationships/image" Target="../media/image140.png"/><Relationship Id="rId12" Type="http://schemas.openxmlformats.org/officeDocument/2006/relationships/slide" Target="slide69.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65.png"/><Relationship Id="rId11" Type="http://schemas.openxmlformats.org/officeDocument/2006/relationships/slide" Target="slide53.xml"/><Relationship Id="rId5" Type="http://schemas.openxmlformats.org/officeDocument/2006/relationships/image" Target="../media/image161.png"/><Relationship Id="rId10" Type="http://schemas.openxmlformats.org/officeDocument/2006/relationships/slide" Target="slide13.xml"/><Relationship Id="rId4" Type="http://schemas.openxmlformats.org/officeDocument/2006/relationships/image" Target="../media/image164.png"/><Relationship Id="rId9" Type="http://schemas.openxmlformats.org/officeDocument/2006/relationships/slide" Target="slide3.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slide" Target="slide69.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13.xml"/><Relationship Id="rId4"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3.xml"/><Relationship Id="rId7"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 Id="rId9" Type="http://schemas.openxmlformats.org/officeDocument/2006/relationships/image" Target="../media/image12.png"/></Relationships>
</file>

<file path=ppt/slides/_rels/slide70.xml.rels><?xml version="1.0" encoding="UTF-8" standalone="yes"?>
<Relationships xmlns="http://schemas.openxmlformats.org/package/2006/relationships"><Relationship Id="rId8" Type="http://schemas.openxmlformats.org/officeDocument/2006/relationships/image" Target="../media/image168.jpeg"/><Relationship Id="rId3" Type="http://schemas.openxmlformats.org/officeDocument/2006/relationships/image" Target="../media/image167.png"/><Relationship Id="rId7" Type="http://schemas.openxmlformats.org/officeDocument/2006/relationships/slide" Target="slide1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slide" Target="slide44.xml"/><Relationship Id="rId5" Type="http://schemas.openxmlformats.org/officeDocument/2006/relationships/slide" Target="slide9.xml"/><Relationship Id="rId4" Type="http://schemas.openxmlformats.org/officeDocument/2006/relationships/image" Target="../media/image18.png"/><Relationship Id="rId9" Type="http://schemas.openxmlformats.org/officeDocument/2006/relationships/image" Target="../media/image42.png"/></Relationships>
</file>

<file path=ppt/slides/_rels/slide7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7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 Target="slide3.xml"/><Relationship Id="rId7" Type="http://schemas.openxmlformats.org/officeDocument/2006/relationships/image" Target="../media/image67.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slide" Target="slide53.xml"/><Relationship Id="rId4" Type="http://schemas.openxmlformats.org/officeDocument/2006/relationships/slide" Target="slide13.xml"/><Relationship Id="rId9" Type="http://schemas.openxmlformats.org/officeDocument/2006/relationships/image" Target="../media/image69.png"/></Relationships>
</file>

<file path=ppt/slides/_rels/slide73.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image" Target="../media/image151.png"/><Relationship Id="rId7" Type="http://schemas.openxmlformats.org/officeDocument/2006/relationships/slide" Target="slide3.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90.png"/><Relationship Id="rId4" Type="http://schemas.openxmlformats.org/officeDocument/2006/relationships/image" Target="../media/image13.png"/><Relationship Id="rId9" Type="http://schemas.openxmlformats.org/officeDocument/2006/relationships/slide" Target="slide53.xml"/></Relationships>
</file>

<file path=ppt/slides/_rels/slide7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 Target="slide3.xml"/><Relationship Id="rId7" Type="http://schemas.openxmlformats.org/officeDocument/2006/relationships/image" Target="../media/image17.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53.xml"/><Relationship Id="rId4" Type="http://schemas.openxmlformats.org/officeDocument/2006/relationships/slide" Target="slide13.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63688" y="1390622"/>
            <a:ext cx="7200800" cy="1246290"/>
          </a:xfrm>
        </p:spPr>
        <p:txBody>
          <a:bodyPr>
            <a:noAutofit/>
          </a:bodyPr>
          <a:lstStyle/>
          <a:p>
            <a:r>
              <a:rPr lang="en-CA" sz="2400" dirty="0" smtClean="0"/>
              <a:t>Supporting Source Code Search with </a:t>
            </a:r>
            <a:br>
              <a:rPr lang="en-CA" sz="2400" dirty="0" smtClean="0"/>
            </a:br>
            <a:r>
              <a:rPr lang="en-CA" sz="2400" dirty="0" smtClean="0"/>
              <a:t>Context-Aware and Semantics-Driven </a:t>
            </a:r>
            <a:br>
              <a:rPr lang="en-CA" sz="2400" dirty="0" smtClean="0"/>
            </a:br>
            <a:r>
              <a:rPr lang="en-CA" sz="2400" dirty="0" smtClean="0"/>
              <a:t>Query Reformulation</a:t>
            </a:r>
            <a:endParaRPr lang="en-CA" sz="2400" dirty="0"/>
          </a:p>
        </p:txBody>
      </p:sp>
      <p:sp>
        <p:nvSpPr>
          <p:cNvPr id="3" name="Subtitle 2"/>
          <p:cNvSpPr>
            <a:spLocks noGrp="1"/>
          </p:cNvSpPr>
          <p:nvPr>
            <p:ph type="subTitle" idx="1"/>
          </p:nvPr>
        </p:nvSpPr>
        <p:spPr>
          <a:xfrm>
            <a:off x="2339752" y="4941168"/>
            <a:ext cx="5760640" cy="1512168"/>
          </a:xfrm>
        </p:spPr>
        <p:txBody>
          <a:bodyPr>
            <a:normAutofit/>
          </a:bodyPr>
          <a:lstStyle/>
          <a:p>
            <a:r>
              <a:rPr lang="en-CA" sz="2000" u="sng" dirty="0" smtClean="0">
                <a:solidFill>
                  <a:srgbClr val="00B0F0"/>
                </a:solidFill>
              </a:rPr>
              <a:t>Masud Rahman</a:t>
            </a:r>
            <a:r>
              <a:rPr lang="en-CA" sz="2000" dirty="0" smtClean="0">
                <a:solidFill>
                  <a:srgbClr val="00B0F0"/>
                </a:solidFill>
              </a:rPr>
              <a:t>, </a:t>
            </a:r>
            <a:r>
              <a:rPr lang="en-CA" sz="1600" b="0" dirty="0" smtClean="0">
                <a:solidFill>
                  <a:srgbClr val="00B0F0"/>
                </a:solidFill>
              </a:rPr>
              <a:t>PhD Candidate</a:t>
            </a:r>
            <a:endParaRPr lang="en-CA" sz="1600" b="0" baseline="30000" dirty="0" smtClean="0">
              <a:solidFill>
                <a:srgbClr val="00B0F0"/>
              </a:solidFill>
            </a:endParaRPr>
          </a:p>
          <a:p>
            <a:r>
              <a:rPr lang="en-CA" b="0" dirty="0" smtClean="0"/>
              <a:t>Department of Computer Science</a:t>
            </a:r>
          </a:p>
          <a:p>
            <a:r>
              <a:rPr lang="en-CA" b="0" dirty="0" smtClean="0"/>
              <a:t>University of Saskatchewan, Canada</a:t>
            </a:r>
          </a:p>
          <a:p>
            <a:r>
              <a:rPr lang="en-CA" b="0" dirty="0" smtClean="0"/>
              <a:t>Advisor: </a:t>
            </a:r>
            <a:r>
              <a:rPr lang="en-CA" dirty="0" smtClean="0"/>
              <a:t>Dr. Chanchal  Roy </a:t>
            </a:r>
          </a:p>
          <a:p>
            <a:endParaRPr lang="en-CA" b="0" dirty="0" smtClean="0"/>
          </a:p>
          <a:p>
            <a:endParaRPr lang="en-CA" b="0" dirty="0"/>
          </a:p>
        </p:txBody>
      </p:sp>
      <p:pic>
        <p:nvPicPr>
          <p:cNvPr id="5" name="Picture 4" descr="uofs.gif"/>
          <p:cNvPicPr>
            <a:picLocks noChangeAspect="1"/>
          </p:cNvPicPr>
          <p:nvPr/>
        </p:nvPicPr>
        <p:blipFill>
          <a:blip r:embed="rId3" cstate="print"/>
          <a:stretch>
            <a:fillRect/>
          </a:stretch>
        </p:blipFill>
        <p:spPr>
          <a:xfrm>
            <a:off x="6660232" y="260648"/>
            <a:ext cx="2268252" cy="504056"/>
          </a:xfrm>
          <a:prstGeom prst="rect">
            <a:avLst/>
          </a:prstGeom>
        </p:spPr>
      </p:pic>
      <p:pic>
        <p:nvPicPr>
          <p:cNvPr id="6" name="Picture 5" descr="prof2017-2.png"/>
          <p:cNvPicPr>
            <a:picLocks noChangeAspect="1"/>
          </p:cNvPicPr>
          <p:nvPr/>
        </p:nvPicPr>
        <p:blipFill>
          <a:blip r:embed="rId4" cstate="print"/>
          <a:srcRect l="8905" r="2048" b="7169"/>
          <a:stretch>
            <a:fillRect/>
          </a:stretch>
        </p:blipFill>
        <p:spPr>
          <a:xfrm>
            <a:off x="2967986" y="2921835"/>
            <a:ext cx="1224136" cy="15121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68700" y="4407887"/>
            <a:ext cx="393700" cy="393700"/>
          </a:xfrm>
          <a:prstGeom prst="rect">
            <a:avLst/>
          </a:prstGeom>
        </p:spPr>
      </p:pic>
      <p:sp>
        <p:nvSpPr>
          <p:cNvPr id="8" name="TextBox 7"/>
          <p:cNvSpPr txBox="1"/>
          <p:nvPr/>
        </p:nvSpPr>
        <p:spPr>
          <a:xfrm>
            <a:off x="3898900" y="4404682"/>
            <a:ext cx="1739900" cy="400110"/>
          </a:xfrm>
          <a:prstGeom prst="rect">
            <a:avLst/>
          </a:prstGeom>
          <a:noFill/>
        </p:spPr>
        <p:txBody>
          <a:bodyPr wrap="square" rtlCol="0">
            <a:spAutoFit/>
          </a:bodyPr>
          <a:lstStyle/>
          <a:p>
            <a:r>
              <a:rPr lang="en-CA" sz="2000" dirty="0" smtClean="0">
                <a:solidFill>
                  <a:schemeClr val="bg1">
                    <a:lumMod val="50000"/>
                  </a:schemeClr>
                </a:solidFill>
              </a:rPr>
              <a:t>@masud2336</a:t>
            </a:r>
            <a:endParaRPr lang="en-CA" sz="2000" dirty="0">
              <a:solidFill>
                <a:schemeClr val="bg1">
                  <a:lumMod val="50000"/>
                </a:schemeClr>
              </a:solidFill>
            </a:endParaRPr>
          </a:p>
        </p:txBody>
      </p:sp>
      <p:pic>
        <p:nvPicPr>
          <p:cNvPr id="9" name="Picture 1" descr="C:\MyWorks\Thesis Works\MyCV\Masud-JobTalk\img\myURL.png"/>
          <p:cNvPicPr>
            <a:picLocks noChangeAspect="1" noChangeArrowheads="1"/>
          </p:cNvPicPr>
          <p:nvPr/>
        </p:nvPicPr>
        <p:blipFill>
          <a:blip r:embed="rId6" cstate="print"/>
          <a:srcRect/>
          <a:stretch>
            <a:fillRect/>
          </a:stretch>
        </p:blipFill>
        <p:spPr bwMode="auto">
          <a:xfrm>
            <a:off x="4355976" y="2852936"/>
            <a:ext cx="1524000" cy="1524000"/>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rot="19387956">
            <a:off x="6351424" y="5797720"/>
            <a:ext cx="3479426" cy="432048"/>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PhD Defence</a:t>
            </a:r>
            <a:endParaRPr lang="en-US" dirty="0"/>
          </a:p>
        </p:txBody>
      </p:sp>
      <p:pic>
        <p:nvPicPr>
          <p:cNvPr id="83969" name="Picture 1" descr="F:\MyWorks\Thesis Works\PhDSeminar\img\srlab-logo.png"/>
          <p:cNvPicPr>
            <a:picLocks noChangeAspect="1" noChangeArrowheads="1"/>
          </p:cNvPicPr>
          <p:nvPr/>
        </p:nvPicPr>
        <p:blipFill>
          <a:blip r:embed="rId7" cstate="print"/>
          <a:stretch>
            <a:fillRect/>
          </a:stretch>
        </p:blipFill>
        <p:spPr bwMode="auto">
          <a:xfrm>
            <a:off x="5724128" y="116632"/>
            <a:ext cx="794238" cy="739343"/>
          </a:xfrm>
          <a:prstGeom prst="rect">
            <a:avLst/>
          </a:prstGeom>
          <a:noFill/>
        </p:spPr>
      </p:pic>
    </p:spTree>
    <p:extLst>
      <p:ext uri="{BB962C8B-B14F-4D97-AF65-F5344CB8AC3E}">
        <p14:creationId xmlns:p14="http://schemas.microsoft.com/office/powerpoint/2010/main" val="39014039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lstStyle/>
          <a:p>
            <a:r>
              <a:rPr lang="en-US" b="1" dirty="0" smtClean="0"/>
              <a:t>Search Query Reformulation for </a:t>
            </a:r>
            <a:br>
              <a:rPr lang="en-US" b="1" dirty="0" smtClean="0"/>
            </a:br>
            <a:r>
              <a:rPr lang="en-US" b="1" dirty="0" smtClean="0"/>
              <a:t>Concept Location</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10</a:t>
            </a:fld>
            <a:endParaRPr lang="en-CA"/>
          </a:p>
        </p:txBody>
      </p:sp>
      <p:sp>
        <p:nvSpPr>
          <p:cNvPr id="5" name="Footer Placeholder 4"/>
          <p:cNvSpPr>
            <a:spLocks noGrp="1"/>
          </p:cNvSpPr>
          <p:nvPr>
            <p:ph type="ftr" sz="quarter" idx="16"/>
          </p:nvPr>
        </p:nvSpPr>
        <p:spPr/>
        <p:txBody>
          <a:bodyPr/>
          <a:lstStyle/>
          <a:p>
            <a:r>
              <a:rPr lang="en-CA" dirty="0" smtClean="0"/>
              <a:t>Masud Rahman, PhD Candidate, U of S</a:t>
            </a:r>
            <a:endParaRPr lang="en-CA" dirty="0"/>
          </a:p>
        </p:txBody>
      </p:sp>
      <p:pic>
        <p:nvPicPr>
          <p:cNvPr id="6" name="Picture 4" descr="F:\MyWorks\Thesis Works\PhDSeminar\img\Bug-31637.png"/>
          <p:cNvPicPr>
            <a:picLocks noChangeAspect="1" noChangeArrowheads="1"/>
          </p:cNvPicPr>
          <p:nvPr/>
        </p:nvPicPr>
        <p:blipFill>
          <a:blip r:embed="rId2" cstate="print"/>
          <a:stretch>
            <a:fillRect/>
          </a:stretch>
        </p:blipFill>
        <p:spPr bwMode="auto">
          <a:xfrm>
            <a:off x="1691680" y="1556792"/>
            <a:ext cx="6264696" cy="2880320"/>
          </a:xfrm>
          <a:prstGeom prst="rect">
            <a:avLst/>
          </a:prstGeom>
          <a:noFill/>
        </p:spPr>
      </p:pic>
      <p:pic>
        <p:nvPicPr>
          <p:cNvPr id="7" name="Picture 6" descr="C:\My MSc\ThesisWorks\Crowdsource_Knowledge_Base\M4CPBugs\project\ESEC-FSE-2018\ROSE2018\search-2.png"/>
          <p:cNvPicPr>
            <a:picLocks noChangeAspect="1" noChangeArrowheads="1"/>
          </p:cNvPicPr>
          <p:nvPr/>
        </p:nvPicPr>
        <p:blipFill>
          <a:blip r:embed="rId3" cstate="print"/>
          <a:srcRect/>
          <a:stretch>
            <a:fillRect/>
          </a:stretch>
        </p:blipFill>
        <p:spPr bwMode="auto">
          <a:xfrm>
            <a:off x="3340132" y="2204864"/>
            <a:ext cx="2383996" cy="2376264"/>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2180" y="2636912"/>
            <a:ext cx="1008112" cy="1008112"/>
          </a:xfrm>
          <a:prstGeom prst="rect">
            <a:avLst/>
          </a:prstGeom>
        </p:spPr>
      </p:pic>
      <p:sp>
        <p:nvSpPr>
          <p:cNvPr id="9" name="Oval 8"/>
          <p:cNvSpPr/>
          <p:nvPr/>
        </p:nvSpPr>
        <p:spPr>
          <a:xfrm>
            <a:off x="7452320" y="1196752"/>
            <a:ext cx="1008112" cy="936104"/>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14</a:t>
            </a:r>
            <a:endParaRPr lang="en-US" sz="3200" b="1" dirty="0"/>
          </a:p>
        </p:txBody>
      </p:sp>
      <p:sp>
        <p:nvSpPr>
          <p:cNvPr id="10" name="Curved Right Arrow 9"/>
          <p:cNvSpPr/>
          <p:nvPr/>
        </p:nvSpPr>
        <p:spPr>
          <a:xfrm>
            <a:off x="323528" y="2780928"/>
            <a:ext cx="1368152" cy="31683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1619672" y="5229200"/>
            <a:ext cx="6264696" cy="720080"/>
          </a:xfrm>
          <a:prstGeom prst="roundRect">
            <a:avLst/>
          </a:prstGeom>
          <a:solidFill>
            <a:srgbClr val="FFFF00"/>
          </a:soli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CA" b="1" dirty="0" smtClean="0">
                <a:latin typeface="Courier New" pitchFamily="49" charset="0"/>
                <a:cs typeface="Courier New" pitchFamily="49" charset="0"/>
              </a:rPr>
              <a:t>element IResource Level Tree Provider</a:t>
            </a:r>
            <a:endParaRPr lang="en-US" b="1" dirty="0">
              <a:latin typeface="Courier New" pitchFamily="49" charset="0"/>
              <a:cs typeface="Courier New" pitchFamily="49" charset="0"/>
            </a:endParaRPr>
          </a:p>
        </p:txBody>
      </p:sp>
      <p:pic>
        <p:nvPicPr>
          <p:cNvPr id="12" name="Picture 11" descr="C:\My MSc\ThesisWorks\Crowdsource_Knowledge_Base\M4CPBugs\project\ESEC-FSE-2018\ROSE2018\search-2.png"/>
          <p:cNvPicPr>
            <a:picLocks noChangeAspect="1" noChangeArrowheads="1"/>
          </p:cNvPicPr>
          <p:nvPr/>
        </p:nvPicPr>
        <p:blipFill>
          <a:blip r:embed="rId3" cstate="print"/>
          <a:srcRect/>
          <a:stretch>
            <a:fillRect/>
          </a:stretch>
        </p:blipFill>
        <p:spPr bwMode="auto">
          <a:xfrm>
            <a:off x="3707904" y="4797152"/>
            <a:ext cx="2016224" cy="2016224"/>
          </a:xfrm>
          <a:prstGeom prst="rect">
            <a:avLst/>
          </a:prstGeom>
          <a:noFill/>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5157192"/>
            <a:ext cx="864096" cy="864096"/>
          </a:xfrm>
          <a:prstGeom prst="rect">
            <a:avLst/>
          </a:prstGeom>
        </p:spPr>
      </p:pic>
      <p:sp>
        <p:nvSpPr>
          <p:cNvPr id="14" name="Oval 13"/>
          <p:cNvSpPr/>
          <p:nvPr/>
        </p:nvSpPr>
        <p:spPr>
          <a:xfrm>
            <a:off x="6948264" y="4797152"/>
            <a:ext cx="1008112" cy="100811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1</a:t>
            </a:r>
            <a:endParaRPr lang="en-US" sz="4000" b="1" dirty="0"/>
          </a:p>
        </p:txBody>
      </p:sp>
      <p:sp>
        <p:nvSpPr>
          <p:cNvPr id="15" name="TextBox 14"/>
          <p:cNvSpPr txBox="1"/>
          <p:nvPr/>
        </p:nvSpPr>
        <p:spPr>
          <a:xfrm>
            <a:off x="395536" y="3933056"/>
            <a:ext cx="1031051" cy="584775"/>
          </a:xfrm>
          <a:prstGeom prst="rect">
            <a:avLst/>
          </a:prstGeom>
          <a:noFill/>
        </p:spPr>
        <p:txBody>
          <a:bodyPr wrap="none" rtlCol="0">
            <a:spAutoFit/>
          </a:bodyPr>
          <a:lstStyle/>
          <a:p>
            <a:r>
              <a:rPr lang="en-US" sz="1600" dirty="0" smtClean="0"/>
              <a:t>Keyword</a:t>
            </a:r>
          </a:p>
          <a:p>
            <a:r>
              <a:rPr lang="en-US" sz="1600" dirty="0" smtClean="0"/>
              <a:t>selection</a:t>
            </a:r>
            <a:endParaRPr lang="en-US" sz="1600" dirty="0"/>
          </a:p>
        </p:txBody>
      </p:sp>
      <p:sp>
        <p:nvSpPr>
          <p:cNvPr id="17" name="TextBox 16"/>
          <p:cNvSpPr txBox="1"/>
          <p:nvPr/>
        </p:nvSpPr>
        <p:spPr>
          <a:xfrm>
            <a:off x="395536" y="2267580"/>
            <a:ext cx="127310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t>56 Words</a:t>
            </a:r>
            <a:endParaRPr lang="en-US" b="1" dirty="0"/>
          </a:p>
        </p:txBody>
      </p:sp>
      <p:sp>
        <p:nvSpPr>
          <p:cNvPr id="18" name="Oval 17"/>
          <p:cNvSpPr/>
          <p:nvPr/>
        </p:nvSpPr>
        <p:spPr>
          <a:xfrm rot="19447181">
            <a:off x="-231772" y="4285712"/>
            <a:ext cx="3774896"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Problem-II</a:t>
            </a:r>
            <a:endParaRPr lang="en-US"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dissolv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dissolve">
                                      <p:cBhvr>
                                        <p:cTn id="33" dur="500"/>
                                        <p:tgtEl>
                                          <p:spTgt spid="11"/>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dissolv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dissolv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dissolve">
                                      <p:cBhvr>
                                        <p:cTn id="5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P spid="15" grpId="0"/>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64" y="476672"/>
            <a:ext cx="8305800" cy="846900"/>
          </a:xfrm>
        </p:spPr>
        <p:txBody>
          <a:bodyPr>
            <a:noAutofit/>
          </a:bodyPr>
          <a:lstStyle/>
          <a:p>
            <a:r>
              <a:rPr lang="en-US" sz="2800" b="1" dirty="0" smtClean="0"/>
              <a:t>Relevant Code Search on the Web </a:t>
            </a:r>
            <a:endParaRPr lang="en-US" sz="2800" b="1" dirty="0"/>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2" descr="F:\MyWorks\Thesis Works\Crowdsource_Knowledge_Base\CodeSearchBDA\project\ICSME2018-slides\img\github2.png"/>
          <p:cNvPicPr>
            <a:picLocks noChangeAspect="1" noChangeArrowheads="1"/>
          </p:cNvPicPr>
          <p:nvPr/>
        </p:nvPicPr>
        <p:blipFill>
          <a:blip r:embed="rId3" cstate="print"/>
          <a:srcRect/>
          <a:stretch>
            <a:fillRect/>
          </a:stretch>
        </p:blipFill>
        <p:spPr bwMode="auto">
          <a:xfrm>
            <a:off x="457200" y="2133600"/>
            <a:ext cx="6096000" cy="4495800"/>
          </a:xfrm>
          <a:prstGeom prst="rect">
            <a:avLst/>
          </a:prstGeom>
          <a:ln>
            <a:noFill/>
          </a:ln>
          <a:effectLst>
            <a:outerShdw blurRad="190500" algn="tl" rotWithShape="0">
              <a:srgbClr val="000000">
                <a:alpha val="70000"/>
              </a:srgbClr>
            </a:outerShdw>
          </a:effectLst>
        </p:spPr>
      </p:pic>
      <p:sp>
        <p:nvSpPr>
          <p:cNvPr id="8" name="Rounded Rectangle 7"/>
          <p:cNvSpPr/>
          <p:nvPr/>
        </p:nvSpPr>
        <p:spPr>
          <a:xfrm>
            <a:off x="467544" y="1484784"/>
            <a:ext cx="6321552"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CA" dirty="0" smtClean="0"/>
              <a:t>Convert image to gray scale without losing transparency</a:t>
            </a:r>
            <a:endParaRPr lang="en-US" dirty="0" smtClean="0"/>
          </a:p>
        </p:txBody>
      </p:sp>
      <p:pic>
        <p:nvPicPr>
          <p:cNvPr id="120834" name="Picture 2" descr="C:\MyWorks\Thesis Works\MyCV\Masud-JobTalk\img\IR.png"/>
          <p:cNvPicPr>
            <a:picLocks noChangeAspect="1" noChangeArrowheads="1"/>
          </p:cNvPicPr>
          <p:nvPr/>
        </p:nvPicPr>
        <p:blipFill>
          <a:blip r:embed="rId4" cstate="print"/>
          <a:srcRect/>
          <a:stretch>
            <a:fillRect/>
          </a:stretch>
        </p:blipFill>
        <p:spPr bwMode="auto">
          <a:xfrm>
            <a:off x="6804248" y="1412776"/>
            <a:ext cx="685800" cy="685800"/>
          </a:xfrm>
          <a:prstGeom prst="rect">
            <a:avLst/>
          </a:prstGeom>
          <a:noFill/>
        </p:spPr>
      </p:pic>
      <p:pic>
        <p:nvPicPr>
          <p:cNvPr id="10" name="Picture 3" descr="F:\MyWorks\Thesis Works\Crowdsource_Knowledge_Base\CodeSearchBDA\project\ICSME2018-slides\img\code-example.png"/>
          <p:cNvPicPr>
            <a:picLocks noChangeAspect="1" noChangeArrowheads="1"/>
          </p:cNvPicPr>
          <p:nvPr/>
        </p:nvPicPr>
        <p:blipFill>
          <a:blip r:embed="rId5" cstate="print"/>
          <a:stretch>
            <a:fillRect/>
          </a:stretch>
        </p:blipFill>
        <p:spPr bwMode="auto">
          <a:xfrm>
            <a:off x="467544" y="2132856"/>
            <a:ext cx="7772400" cy="3342132"/>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sp>
        <p:nvSpPr>
          <p:cNvPr id="11" name="Rounded Rectangle 10"/>
          <p:cNvSpPr/>
          <p:nvPr/>
        </p:nvSpPr>
        <p:spPr>
          <a:xfrm>
            <a:off x="457200" y="5542788"/>
            <a:ext cx="7620000" cy="762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b="1" dirty="0" smtClean="0"/>
              <a:t>BufferedImage</a:t>
            </a:r>
            <a:r>
              <a:rPr lang="en-US" dirty="0" smtClean="0"/>
              <a:t> Grayscale ImageEdit </a:t>
            </a:r>
            <a:r>
              <a:rPr lang="en-US" b="1" dirty="0" smtClean="0"/>
              <a:t>ColorConvertOp</a:t>
            </a:r>
            <a:r>
              <a:rPr lang="en-US" dirty="0" smtClean="0"/>
              <a:t> File Transparency </a:t>
            </a:r>
            <a:r>
              <a:rPr lang="en-US" b="1" dirty="0" smtClean="0"/>
              <a:t>ColorSpace</a:t>
            </a:r>
            <a:r>
              <a:rPr lang="en-US" dirty="0" smtClean="0"/>
              <a:t> BufferedImageOp Graphics ImageEffects</a:t>
            </a:r>
            <a:endParaRPr lang="en-US" dirty="0"/>
          </a:p>
        </p:txBody>
      </p:sp>
      <p:pic>
        <p:nvPicPr>
          <p:cNvPr id="14" name="Picture 3" descr="F:\MyWorks\Thesis Works\Guest-Lectures\Feb06\img\bob.jpg"/>
          <p:cNvPicPr>
            <a:picLocks noChangeAspect="1" noChangeArrowheads="1"/>
          </p:cNvPicPr>
          <p:nvPr/>
        </p:nvPicPr>
        <p:blipFill>
          <a:blip r:embed="rId6" cstate="print"/>
          <a:stretch>
            <a:fillRect/>
          </a:stretch>
        </p:blipFill>
        <p:spPr bwMode="auto">
          <a:xfrm>
            <a:off x="7524328" y="1052736"/>
            <a:ext cx="990600" cy="990600"/>
          </a:xfrm>
          <a:prstGeom prst="rect">
            <a:avLst/>
          </a:prstGeom>
          <a:noFill/>
        </p:spPr>
      </p:pic>
      <p:sp>
        <p:nvSpPr>
          <p:cNvPr id="7" name="Rectangle 6"/>
          <p:cNvSpPr/>
          <p:nvPr/>
        </p:nvSpPr>
        <p:spPr>
          <a:xfrm>
            <a:off x="509016" y="2743200"/>
            <a:ext cx="170383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p:cNvSpPr/>
          <p:nvPr/>
        </p:nvSpPr>
        <p:spPr>
          <a:xfrm>
            <a:off x="555498" y="3608070"/>
            <a:ext cx="180670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p:cNvSpPr/>
          <p:nvPr/>
        </p:nvSpPr>
        <p:spPr>
          <a:xfrm>
            <a:off x="1447800" y="3886200"/>
            <a:ext cx="142570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9" name="Straight Arrow Connector 28"/>
          <p:cNvCxnSpPr/>
          <p:nvPr/>
        </p:nvCxnSpPr>
        <p:spPr>
          <a:xfrm>
            <a:off x="4038600" y="2057400"/>
            <a:ext cx="0" cy="34629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990600" y="3048000"/>
            <a:ext cx="228600" cy="268605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20"/>
          <p:cNvSpPr>
            <a:spLocks noGrp="1"/>
          </p:cNvSpPr>
          <p:nvPr>
            <p:ph type="sldNum" sz="quarter" idx="15"/>
          </p:nvPr>
        </p:nvSpPr>
        <p:spPr/>
        <p:txBody>
          <a:bodyPr/>
          <a:lstStyle/>
          <a:p>
            <a:fld id="{BFA283ED-C086-41E3-891B-D80055A913CF}" type="slidenum">
              <a:rPr lang="en-CA" smtClean="0"/>
              <a:pPr/>
              <a:t>11</a:t>
            </a:fld>
            <a:endParaRPr lang="en-CA"/>
          </a:p>
        </p:txBody>
      </p:sp>
      <p:pic>
        <p:nvPicPr>
          <p:cNvPr id="33" name="Picture 4" descr="F:\MyWorks\Thesis Works\PhDSeminar\img\soft-feature-tr.png"/>
          <p:cNvPicPr>
            <a:picLocks noChangeAspect="1" noChangeArrowheads="1"/>
          </p:cNvPicPr>
          <p:nvPr/>
        </p:nvPicPr>
        <p:blipFill>
          <a:blip r:embed="rId7" cstate="print"/>
          <a:srcRect/>
          <a:stretch>
            <a:fillRect/>
          </a:stretch>
        </p:blipFill>
        <p:spPr bwMode="auto">
          <a:xfrm>
            <a:off x="8244408" y="1340768"/>
            <a:ext cx="432048" cy="441821"/>
          </a:xfrm>
          <a:prstGeom prst="rect">
            <a:avLst/>
          </a:prstGeom>
          <a:noFill/>
        </p:spPr>
      </p:pic>
      <p:pic>
        <p:nvPicPr>
          <p:cNvPr id="164865" name="Picture 1" descr="F:\MyWorks\Thesis Works\PhDThesis\PhDSeminar\img\github.png"/>
          <p:cNvPicPr>
            <a:picLocks noChangeAspect="1" noChangeArrowheads="1"/>
          </p:cNvPicPr>
          <p:nvPr/>
        </p:nvPicPr>
        <p:blipFill>
          <a:blip r:embed="rId8" cstate="print"/>
          <a:srcRect/>
          <a:stretch>
            <a:fillRect/>
          </a:stretch>
        </p:blipFill>
        <p:spPr bwMode="auto">
          <a:xfrm>
            <a:off x="251520" y="1988840"/>
            <a:ext cx="648072" cy="648072"/>
          </a:xfrm>
          <a:prstGeom prst="rect">
            <a:avLst/>
          </a:prstGeom>
          <a:noFill/>
        </p:spPr>
      </p:pic>
      <p:sp>
        <p:nvSpPr>
          <p:cNvPr id="41" name="Oval 40">
            <a:hlinkClick r:id="rId9"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9" name="Oval 48">
            <a:hlinkClick r:id="rId10"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0" name="Oval 49">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1" name="Oval 50">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cxnSp>
        <p:nvCxnSpPr>
          <p:cNvPr id="34" name="Straight Arrow Connector 33"/>
          <p:cNvCxnSpPr/>
          <p:nvPr/>
        </p:nvCxnSpPr>
        <p:spPr>
          <a:xfrm>
            <a:off x="1763688" y="4077072"/>
            <a:ext cx="792088" cy="194421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267744" y="3789040"/>
            <a:ext cx="3024336" cy="194421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rot="19447181">
            <a:off x="-246848" y="4239150"/>
            <a:ext cx="3933785"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Problem-III</a:t>
            </a:r>
            <a:endParaRPr lang="en-US" b="1" dirty="0">
              <a:solidFill>
                <a:srgbClr val="FF0000"/>
              </a:solidFill>
            </a:endParaRPr>
          </a:p>
        </p:txBody>
      </p:sp>
      <p:sp>
        <p:nvSpPr>
          <p:cNvPr id="45" name="Curved Right Arrow 44"/>
          <p:cNvSpPr/>
          <p:nvPr/>
        </p:nvSpPr>
        <p:spPr>
          <a:xfrm>
            <a:off x="107504" y="1700808"/>
            <a:ext cx="360040" cy="1368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77993" y="5337389"/>
            <a:ext cx="1153674" cy="1153674"/>
          </a:xfrm>
          <a:prstGeom prst="rect">
            <a:avLst/>
          </a:prstGeom>
        </p:spPr>
      </p:pic>
    </p:spTree>
    <p:extLst>
      <p:ext uri="{BB962C8B-B14F-4D97-AF65-F5344CB8AC3E}">
        <p14:creationId xmlns:p14="http://schemas.microsoft.com/office/powerpoint/2010/main" val="417711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0834"/>
                                        </p:tgtEl>
                                        <p:attrNameLst>
                                          <p:attrName>style.visibility</p:attrName>
                                        </p:attrNameLst>
                                      </p:cBhvr>
                                      <p:to>
                                        <p:strVal val="visible"/>
                                      </p:to>
                                    </p:set>
                                    <p:animEffect transition="in" filter="dissolve">
                                      <p:cBhvr>
                                        <p:cTn id="20" dur="500"/>
                                        <p:tgtEl>
                                          <p:spTgt spid="1208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64865"/>
                                        </p:tgtEl>
                                        <p:attrNameLst>
                                          <p:attrName>style.visibility</p:attrName>
                                        </p:attrNameLst>
                                      </p:cBhvr>
                                      <p:to>
                                        <p:strVal val="visible"/>
                                      </p:to>
                                    </p:set>
                                    <p:animEffect transition="in" filter="dissolve">
                                      <p:cBhvr>
                                        <p:cTn id="25" dur="500"/>
                                        <p:tgtEl>
                                          <p:spTgt spid="164865"/>
                                        </p:tgtEl>
                                      </p:cBhvr>
                                    </p:animEffect>
                                  </p:childTnLst>
                                </p:cTn>
                              </p:par>
                              <p:par>
                                <p:cTn id="26" presetID="9"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xit" presetSubtype="0" fill="hold" nodeType="clickEffect">
                                  <p:stCondLst>
                                    <p:cond delay="0"/>
                                  </p:stCondLst>
                                  <p:childTnLst>
                                    <p:animEffect transition="out" filter="dissolv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xit" presetSubtype="0" fill="hold" nodeType="withEffect">
                                  <p:stCondLst>
                                    <p:cond delay="0"/>
                                  </p:stCondLst>
                                  <p:childTnLst>
                                    <p:animEffect transition="out" filter="dissolve">
                                      <p:cBhvr>
                                        <p:cTn id="38" dur="500"/>
                                        <p:tgtEl>
                                          <p:spTgt spid="164865"/>
                                        </p:tgtEl>
                                      </p:cBhvr>
                                    </p:animEffect>
                                    <p:set>
                                      <p:cBhvr>
                                        <p:cTn id="39" dur="1" fill="hold">
                                          <p:stCondLst>
                                            <p:cond delay="499"/>
                                          </p:stCondLst>
                                        </p:cTn>
                                        <p:tgtEl>
                                          <p:spTgt spid="16486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dissolve">
                                      <p:cBhvr>
                                        <p:cTn id="44" dur="500"/>
                                        <p:tgtEl>
                                          <p:spTgt spid="4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ssolve">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dissolve">
                                      <p:cBhvr>
                                        <p:cTn id="54" dur="500"/>
                                        <p:tgtEl>
                                          <p:spTgt spid="27"/>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dissolve">
                                      <p:cBhvr>
                                        <p:cTn id="57" dur="500"/>
                                        <p:tgtEl>
                                          <p:spTgt spid="7"/>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par>
                                <p:cTn id="61" presetID="9" presetClass="entr" presetSubtype="0" fill="hold"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dissolve">
                                      <p:cBhvr>
                                        <p:cTn id="63" dur="500"/>
                                        <p:tgtEl>
                                          <p:spTgt spid="9"/>
                                        </p:tgtEl>
                                      </p:cBhvr>
                                    </p:animEffect>
                                  </p:childTnLst>
                                </p:cTn>
                              </p:par>
                              <p:par>
                                <p:cTn id="64" presetID="9"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dissolve">
                                      <p:cBhvr>
                                        <p:cTn id="66" dur="500"/>
                                        <p:tgtEl>
                                          <p:spTgt spid="34"/>
                                        </p:tgtEl>
                                      </p:cBhvr>
                                    </p:animEffect>
                                  </p:childTnLst>
                                </p:cTn>
                              </p:par>
                              <p:par>
                                <p:cTn id="67" presetID="9" presetClass="entr" presetSubtype="0" fill="hold"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dissolv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dissolve">
                                      <p:cBhvr>
                                        <p:cTn id="74" dur="500"/>
                                        <p:tgtEl>
                                          <p:spTgt spid="26"/>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nodeType="click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dissolve">
                                      <p:cBhvr>
                                        <p:cTn id="79" dur="500"/>
                                        <p:tgtEl>
                                          <p:spTgt spid="29"/>
                                        </p:tgtEl>
                                      </p:cBhvr>
                                    </p:animEffect>
                                  </p:childTnLst>
                                </p:cTn>
                              </p:par>
                              <p:par>
                                <p:cTn id="80" presetID="9" presetClass="exit" presetSubtype="0" fill="hold" nodeType="withEffect">
                                  <p:stCondLst>
                                    <p:cond delay="0"/>
                                  </p:stCondLst>
                                  <p:childTnLst>
                                    <p:animEffect transition="out" filter="dissolve">
                                      <p:cBhvr>
                                        <p:cTn id="81" dur="500"/>
                                        <p:tgtEl>
                                          <p:spTgt spid="6"/>
                                        </p:tgtEl>
                                      </p:cBhvr>
                                    </p:animEffect>
                                    <p:set>
                                      <p:cBhvr>
                                        <p:cTn id="82" dur="1" fill="hold">
                                          <p:stCondLst>
                                            <p:cond delay="499"/>
                                          </p:stCondLst>
                                        </p:cTn>
                                        <p:tgtEl>
                                          <p:spTgt spid="6"/>
                                        </p:tgtEl>
                                        <p:attrNameLst>
                                          <p:attrName>style.visibility</p:attrName>
                                        </p:attrNameLst>
                                      </p:cBhvr>
                                      <p:to>
                                        <p:strVal val="hidden"/>
                                      </p:to>
                                    </p:set>
                                  </p:childTnLst>
                                </p:cTn>
                              </p:par>
                              <p:par>
                                <p:cTn id="83" presetID="9" presetClass="exit" presetSubtype="0" fill="hold" nodeType="withEffect">
                                  <p:stCondLst>
                                    <p:cond delay="0"/>
                                  </p:stCondLst>
                                  <p:childTnLst>
                                    <p:animEffect transition="out" filter="dissolve">
                                      <p:cBhvr>
                                        <p:cTn id="84" dur="500"/>
                                        <p:tgtEl>
                                          <p:spTgt spid="10"/>
                                        </p:tgtEl>
                                      </p:cBhvr>
                                    </p:animEffect>
                                    <p:set>
                                      <p:cBhvr>
                                        <p:cTn id="85" dur="1" fill="hold">
                                          <p:stCondLst>
                                            <p:cond delay="499"/>
                                          </p:stCondLst>
                                        </p:cTn>
                                        <p:tgtEl>
                                          <p:spTgt spid="10"/>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500"/>
                                        <p:tgtEl>
                                          <p:spTgt spid="27"/>
                                        </p:tgtEl>
                                      </p:cBhvr>
                                    </p:animEffect>
                                    <p:set>
                                      <p:cBhvr>
                                        <p:cTn id="88" dur="1" fill="hold">
                                          <p:stCondLst>
                                            <p:cond delay="499"/>
                                          </p:stCondLst>
                                        </p:cTn>
                                        <p:tgtEl>
                                          <p:spTgt spid="27"/>
                                        </p:tgtEl>
                                        <p:attrNameLst>
                                          <p:attrName>style.visibility</p:attrName>
                                        </p:attrNameLst>
                                      </p:cBhvr>
                                      <p:to>
                                        <p:strVal val="hidden"/>
                                      </p:to>
                                    </p:set>
                                  </p:childTnLst>
                                </p:cTn>
                              </p:par>
                              <p:par>
                                <p:cTn id="89" presetID="9" presetClass="exit" presetSubtype="0" fill="hold" grpId="1" nodeType="withEffect">
                                  <p:stCondLst>
                                    <p:cond delay="0"/>
                                  </p:stCondLst>
                                  <p:childTnLst>
                                    <p:animEffect transition="out" filter="dissolve">
                                      <p:cBhvr>
                                        <p:cTn id="90" dur="500"/>
                                        <p:tgtEl>
                                          <p:spTgt spid="7"/>
                                        </p:tgtEl>
                                      </p:cBhvr>
                                    </p:animEffect>
                                    <p:set>
                                      <p:cBhvr>
                                        <p:cTn id="91" dur="1" fill="hold">
                                          <p:stCondLst>
                                            <p:cond delay="499"/>
                                          </p:stCondLst>
                                        </p:cTn>
                                        <p:tgtEl>
                                          <p:spTgt spid="7"/>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28"/>
                                        </p:tgtEl>
                                      </p:cBhvr>
                                    </p:animEffect>
                                    <p:set>
                                      <p:cBhvr>
                                        <p:cTn id="94" dur="1" fill="hold">
                                          <p:stCondLst>
                                            <p:cond delay="499"/>
                                          </p:stCondLst>
                                        </p:cTn>
                                        <p:tgtEl>
                                          <p:spTgt spid="28"/>
                                        </p:tgtEl>
                                        <p:attrNameLst>
                                          <p:attrName>style.visibility</p:attrName>
                                        </p:attrNameLst>
                                      </p:cBhvr>
                                      <p:to>
                                        <p:strVal val="hidden"/>
                                      </p:to>
                                    </p:set>
                                  </p:childTnLst>
                                </p:cTn>
                              </p:par>
                              <p:par>
                                <p:cTn id="95" presetID="9" presetClass="exit" presetSubtype="0" fill="hold" nodeType="withEffect">
                                  <p:stCondLst>
                                    <p:cond delay="0"/>
                                  </p:stCondLst>
                                  <p:childTnLst>
                                    <p:animEffect transition="out" filter="dissolve">
                                      <p:cBhvr>
                                        <p:cTn id="96" dur="500"/>
                                        <p:tgtEl>
                                          <p:spTgt spid="9"/>
                                        </p:tgtEl>
                                      </p:cBhvr>
                                    </p:animEffect>
                                    <p:set>
                                      <p:cBhvr>
                                        <p:cTn id="97" dur="1" fill="hold">
                                          <p:stCondLst>
                                            <p:cond delay="499"/>
                                          </p:stCondLst>
                                        </p:cTn>
                                        <p:tgtEl>
                                          <p:spTgt spid="9"/>
                                        </p:tgtEl>
                                        <p:attrNameLst>
                                          <p:attrName>style.visibility</p:attrName>
                                        </p:attrNameLst>
                                      </p:cBhvr>
                                      <p:to>
                                        <p:strVal val="hidden"/>
                                      </p:to>
                                    </p:set>
                                  </p:childTnLst>
                                </p:cTn>
                              </p:par>
                              <p:par>
                                <p:cTn id="98" presetID="9" presetClass="exit" presetSubtype="0" fill="hold" nodeType="withEffect">
                                  <p:stCondLst>
                                    <p:cond delay="0"/>
                                  </p:stCondLst>
                                  <p:childTnLst>
                                    <p:animEffect transition="out" filter="dissolve">
                                      <p:cBhvr>
                                        <p:cTn id="99" dur="500"/>
                                        <p:tgtEl>
                                          <p:spTgt spid="34"/>
                                        </p:tgtEl>
                                      </p:cBhvr>
                                    </p:animEffect>
                                    <p:set>
                                      <p:cBhvr>
                                        <p:cTn id="100" dur="1" fill="hold">
                                          <p:stCondLst>
                                            <p:cond delay="499"/>
                                          </p:stCondLst>
                                        </p:cTn>
                                        <p:tgtEl>
                                          <p:spTgt spid="34"/>
                                        </p:tgtEl>
                                        <p:attrNameLst>
                                          <p:attrName>style.visibility</p:attrName>
                                        </p:attrNameLst>
                                      </p:cBhvr>
                                      <p:to>
                                        <p:strVal val="hidden"/>
                                      </p:to>
                                    </p:set>
                                  </p:childTnLst>
                                </p:cTn>
                              </p:par>
                              <p:par>
                                <p:cTn id="101" presetID="9" presetClass="exit" presetSubtype="0" fill="hold" nodeType="withEffect">
                                  <p:stCondLst>
                                    <p:cond delay="0"/>
                                  </p:stCondLst>
                                  <p:childTnLst>
                                    <p:animEffect transition="out" filter="dissolve">
                                      <p:cBhvr>
                                        <p:cTn id="102" dur="500"/>
                                        <p:tgtEl>
                                          <p:spTgt spid="43"/>
                                        </p:tgtEl>
                                      </p:cBhvr>
                                    </p:animEffect>
                                    <p:set>
                                      <p:cBhvr>
                                        <p:cTn id="103" dur="1" fill="hold">
                                          <p:stCondLst>
                                            <p:cond delay="499"/>
                                          </p:stCondLst>
                                        </p:cTn>
                                        <p:tgtEl>
                                          <p:spTgt spid="43"/>
                                        </p:tgtEl>
                                        <p:attrNameLst>
                                          <p:attrName>style.visibility</p:attrName>
                                        </p:attrNameLst>
                                      </p:cBhvr>
                                      <p:to>
                                        <p:strVal val="hidden"/>
                                      </p:to>
                                    </p:set>
                                  </p:childTnLst>
                                </p:cTn>
                              </p:par>
                              <p:par>
                                <p:cTn id="104" presetID="9" presetClass="exit" presetSubtype="0" fill="hold" grpId="1" nodeType="withEffect">
                                  <p:stCondLst>
                                    <p:cond delay="0"/>
                                  </p:stCondLst>
                                  <p:childTnLst>
                                    <p:animEffect transition="out" filter="dissolve">
                                      <p:cBhvr>
                                        <p:cTn id="105" dur="500"/>
                                        <p:tgtEl>
                                          <p:spTgt spid="45"/>
                                        </p:tgtEl>
                                      </p:cBhvr>
                                    </p:animEffect>
                                    <p:set>
                                      <p:cBhvr>
                                        <p:cTn id="106" dur="1" fill="hold">
                                          <p:stCondLst>
                                            <p:cond delay="499"/>
                                          </p:stCondLst>
                                        </p:cTn>
                                        <p:tgtEl>
                                          <p:spTgt spid="45"/>
                                        </p:tgtEl>
                                        <p:attrNameLst>
                                          <p:attrName>style.visibility</p:attrName>
                                        </p:attrNameLst>
                                      </p:cBhvr>
                                      <p:to>
                                        <p:strVal val="hidden"/>
                                      </p:to>
                                    </p:set>
                                  </p:childTnLst>
                                </p:cTn>
                              </p:par>
                              <p:par>
                                <p:cTn id="107" presetID="9" presetClass="exit" presetSubtype="0" fill="hold" nodeType="withEffect">
                                  <p:stCondLst>
                                    <p:cond delay="0"/>
                                  </p:stCondLst>
                                  <p:childTnLst>
                                    <p:animEffect transition="out" filter="dissolve">
                                      <p:cBhvr>
                                        <p:cTn id="108" dur="500"/>
                                        <p:tgtEl>
                                          <p:spTgt spid="26"/>
                                        </p:tgtEl>
                                      </p:cBhvr>
                                    </p:animEffect>
                                    <p:set>
                                      <p:cBhvr>
                                        <p:cTn id="109" dur="1" fill="hold">
                                          <p:stCondLst>
                                            <p:cond delay="499"/>
                                          </p:stCondLst>
                                        </p:cTn>
                                        <p:tgtEl>
                                          <p:spTgt spid="26"/>
                                        </p:tgtEl>
                                        <p:attrNameLst>
                                          <p:attrName>style.visibility</p:attrName>
                                        </p:attrNameLst>
                                      </p:cBhvr>
                                      <p:to>
                                        <p:strVal val="hidden"/>
                                      </p:to>
                                    </p:set>
                                  </p:childTnLst>
                                </p:cTn>
                              </p:par>
                            </p:childTnLst>
                          </p:cTn>
                        </p:par>
                      </p:childTnLst>
                    </p:cTn>
                  </p:par>
                  <p:par>
                    <p:cTn id="110" fill="hold">
                      <p:stCondLst>
                        <p:cond delay="indefinite"/>
                      </p:stCondLst>
                      <p:childTnLst>
                        <p:par>
                          <p:cTn id="111" fill="hold">
                            <p:stCondLst>
                              <p:cond delay="0"/>
                            </p:stCondLst>
                            <p:childTnLst>
                              <p:par>
                                <p:cTn id="112" presetID="9" presetClass="entr" presetSubtype="0" fill="hold" grpId="0" nodeType="clickEffect">
                                  <p:stCondLst>
                                    <p:cond delay="0"/>
                                  </p:stCondLst>
                                  <p:childTnLst>
                                    <p:set>
                                      <p:cBhvr>
                                        <p:cTn id="113" dur="1" fill="hold">
                                          <p:stCondLst>
                                            <p:cond delay="0"/>
                                          </p:stCondLst>
                                        </p:cTn>
                                        <p:tgtEl>
                                          <p:spTgt spid="44"/>
                                        </p:tgtEl>
                                        <p:attrNameLst>
                                          <p:attrName>style.visibility</p:attrName>
                                        </p:attrNameLst>
                                      </p:cBhvr>
                                      <p:to>
                                        <p:strVal val="visible"/>
                                      </p:to>
                                    </p:set>
                                    <p:animEffect transition="in" filter="dissolve">
                                      <p:cBhvr>
                                        <p:cTn id="11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7" grpId="0" animBg="1"/>
      <p:bldP spid="7" grpId="1" animBg="1"/>
      <p:bldP spid="27" grpId="0" animBg="1"/>
      <p:bldP spid="27" grpId="1" animBg="1"/>
      <p:bldP spid="28" grpId="0" animBg="1"/>
      <p:bldP spid="28" grpId="1" animBg="1"/>
      <p:bldP spid="44" grpId="0" animBg="1"/>
      <p:bldP spid="45" grpId="0" animBg="1"/>
      <p:bldP spid="4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 1: Summary</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12</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539552" y="1916832"/>
            <a:ext cx="2592288" cy="576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(1)</a:t>
            </a:r>
            <a:r>
              <a:rPr lang="en-US" dirty="0" smtClean="0"/>
              <a:t> Bug Localization</a:t>
            </a:r>
            <a:endParaRPr lang="en-US" dirty="0"/>
          </a:p>
        </p:txBody>
      </p:sp>
      <p:sp>
        <p:nvSpPr>
          <p:cNvPr id="7" name="Rounded Rectangle 6"/>
          <p:cNvSpPr/>
          <p:nvPr/>
        </p:nvSpPr>
        <p:spPr>
          <a:xfrm>
            <a:off x="5508104" y="1916832"/>
            <a:ext cx="2592288"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(2)</a:t>
            </a:r>
            <a:r>
              <a:rPr lang="en-US" dirty="0" smtClean="0"/>
              <a:t> Concept Location</a:t>
            </a:r>
            <a:endParaRPr lang="en-US" dirty="0"/>
          </a:p>
        </p:txBody>
      </p:sp>
      <p:sp>
        <p:nvSpPr>
          <p:cNvPr id="8" name="Rounded Rectangle 7"/>
          <p:cNvSpPr/>
          <p:nvPr/>
        </p:nvSpPr>
        <p:spPr>
          <a:xfrm>
            <a:off x="2483768" y="5085184"/>
            <a:ext cx="3672408" cy="57606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(3)</a:t>
            </a:r>
            <a:r>
              <a:rPr lang="en-US" dirty="0" smtClean="0"/>
              <a:t> Code Search on the Web</a:t>
            </a:r>
            <a:endParaRPr lang="en-US" dirty="0"/>
          </a:p>
        </p:txBody>
      </p:sp>
      <p:pic>
        <p:nvPicPr>
          <p:cNvPr id="9" name="Picture 4" descr="F:\MyWorks\Thesis Works\PhDSeminar\img\soft-feature-tr.png"/>
          <p:cNvPicPr>
            <a:picLocks noChangeAspect="1" noChangeArrowheads="1"/>
          </p:cNvPicPr>
          <p:nvPr/>
        </p:nvPicPr>
        <p:blipFill>
          <a:blip r:embed="rId2" cstate="print"/>
          <a:srcRect/>
          <a:stretch>
            <a:fillRect/>
          </a:stretch>
        </p:blipFill>
        <p:spPr bwMode="auto">
          <a:xfrm>
            <a:off x="6444208" y="2492895"/>
            <a:ext cx="864096" cy="883641"/>
          </a:xfrm>
          <a:prstGeom prst="rect">
            <a:avLst/>
          </a:prstGeom>
          <a:noFill/>
        </p:spPr>
      </p:pic>
      <p:pic>
        <p:nvPicPr>
          <p:cNvPr id="10" name="Picture 2" descr="F:\MyWorks\Thesis Works\PhDSeminar\img\software-bug.png"/>
          <p:cNvPicPr>
            <a:picLocks noChangeAspect="1" noChangeArrowheads="1"/>
          </p:cNvPicPr>
          <p:nvPr/>
        </p:nvPicPr>
        <p:blipFill>
          <a:blip r:embed="rId3" cstate="print"/>
          <a:srcRect/>
          <a:stretch>
            <a:fillRect/>
          </a:stretch>
        </p:blipFill>
        <p:spPr bwMode="auto">
          <a:xfrm>
            <a:off x="1259632" y="2492896"/>
            <a:ext cx="1008112" cy="1008112"/>
          </a:xfrm>
          <a:prstGeom prst="rect">
            <a:avLst/>
          </a:prstGeom>
          <a:noFill/>
        </p:spPr>
      </p:pic>
      <p:pic>
        <p:nvPicPr>
          <p:cNvPr id="11" name="Picture 2" descr="F:\MyWorks\Thesis Works\PhDComprehensive\Depth-paper\query-reform\repos.png"/>
          <p:cNvPicPr>
            <a:picLocks noChangeAspect="1" noChangeArrowheads="1"/>
          </p:cNvPicPr>
          <p:nvPr/>
        </p:nvPicPr>
        <p:blipFill>
          <a:blip r:embed="rId4" cstate="print"/>
          <a:srcRect/>
          <a:stretch>
            <a:fillRect/>
          </a:stretch>
        </p:blipFill>
        <p:spPr bwMode="auto">
          <a:xfrm>
            <a:off x="3779912" y="5733256"/>
            <a:ext cx="1008112" cy="992065"/>
          </a:xfrm>
          <a:prstGeom prst="rect">
            <a:avLst/>
          </a:prstGeom>
          <a:noFill/>
        </p:spPr>
      </p:pic>
      <p:sp>
        <p:nvSpPr>
          <p:cNvPr id="14" name="Left-Right Arrow 13"/>
          <p:cNvSpPr/>
          <p:nvPr/>
        </p:nvSpPr>
        <p:spPr>
          <a:xfrm rot="2211736">
            <a:off x="2270094" y="3148389"/>
            <a:ext cx="1561146" cy="288032"/>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Left-Right Arrow 14"/>
          <p:cNvSpPr/>
          <p:nvPr/>
        </p:nvSpPr>
        <p:spPr>
          <a:xfrm rot="19035728">
            <a:off x="4691547" y="3029026"/>
            <a:ext cx="1480492" cy="288032"/>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Up-Down Arrow 15"/>
          <p:cNvSpPr/>
          <p:nvPr/>
        </p:nvSpPr>
        <p:spPr>
          <a:xfrm>
            <a:off x="4139952" y="4149080"/>
            <a:ext cx="288032" cy="1008112"/>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3" name="Picture 3" descr="F:\MyWorks\Thesis Works\Guest-Lectures\Feb06\img\bob.jpg"/>
          <p:cNvPicPr>
            <a:picLocks noChangeAspect="1" noChangeArrowheads="1"/>
          </p:cNvPicPr>
          <p:nvPr/>
        </p:nvPicPr>
        <p:blipFill>
          <a:blip r:embed="rId5" cstate="print"/>
          <a:stretch>
            <a:fillRect/>
          </a:stretch>
        </p:blipFill>
        <p:spPr bwMode="auto">
          <a:xfrm>
            <a:off x="3635896" y="2852936"/>
            <a:ext cx="1320552" cy="1320552"/>
          </a:xfrm>
          <a:prstGeom prst="rect">
            <a:avLst/>
          </a:prstGeom>
          <a:noFill/>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9992" y="3284984"/>
            <a:ext cx="936104" cy="936104"/>
          </a:xfrm>
          <a:prstGeom prst="rect">
            <a:avLst/>
          </a:prstGeom>
        </p:spPr>
      </p:pic>
      <p:sp>
        <p:nvSpPr>
          <p:cNvPr id="17" name="Oval 16">
            <a:hlinkClick r:id="rId7"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8" name="Oval 17">
            <a:hlinkClick r:id="rId8"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9" name="Oval 18">
            <a:hlinkClick r:id="rId9"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0" name="Oval 19">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92080" y="3188196"/>
            <a:ext cx="1104900" cy="1104900"/>
          </a:xfrm>
          <a:prstGeom prst="rect">
            <a:avLst/>
          </a:prstGeom>
        </p:spPr>
      </p:pic>
      <p:sp>
        <p:nvSpPr>
          <p:cNvPr id="21" name="Rectangle 20"/>
          <p:cNvSpPr/>
          <p:nvPr/>
        </p:nvSpPr>
        <p:spPr>
          <a:xfrm>
            <a:off x="4191000" y="4188085"/>
            <a:ext cx="2922789" cy="707886"/>
          </a:xfrm>
          <a:prstGeom prst="rect">
            <a:avLst/>
          </a:prstGeom>
          <a:noFill/>
        </p:spPr>
        <p:txBody>
          <a:bodyPr wrap="square" lIns="91440" tIns="45720" rIns="91440" bIns="45720">
            <a:spAutoFit/>
          </a:bodyPr>
          <a:lstStyle/>
          <a:p>
            <a:pPr algn="ctr"/>
            <a:r>
              <a:rPr lang="en-US" sz="40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73%-</a:t>
            </a:r>
            <a:r>
              <a:rPr lang="en-US" sz="40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88%</a:t>
            </a:r>
            <a:endParaRPr lang="en-US" sz="4000" b="1" cap="none" spc="0" dirty="0">
              <a:ln w="12700">
                <a:solidFill>
                  <a:srgbClr val="FF0000"/>
                </a:solidFill>
                <a:prstDash val="solid"/>
              </a:ln>
              <a:solidFill>
                <a:srgbClr val="FF0000"/>
              </a:solidFill>
              <a:effectLst>
                <a:outerShdw blurRad="41275" dist="20320" dir="1800000" algn="tl" rotWithShape="0">
                  <a:srgbClr val="000000">
                    <a:alpha val="40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par>
                                <p:cTn id="24" presetID="9"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dissolv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dissolve">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dissolve">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1331640" y="2708920"/>
            <a:ext cx="6172200" cy="108012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2800" b="1" dirty="0" smtClean="0"/>
              <a:t>Part 2:</a:t>
            </a:r>
            <a:r>
              <a:rPr lang="en-CA" sz="2800" dirty="0" smtClean="0"/>
              <a:t> </a:t>
            </a:r>
            <a:r>
              <a:rPr lang="en-CA" sz="2800" b="1" dirty="0" smtClean="0"/>
              <a:t>PhD Thesis </a:t>
            </a:r>
            <a:endParaRPr lang="en-CA" sz="2800" b="1" dirty="0"/>
          </a:p>
        </p:txBody>
      </p:sp>
      <p:sp>
        <p:nvSpPr>
          <p:cNvPr id="11" name="Slide Number Placeholder 10"/>
          <p:cNvSpPr>
            <a:spLocks noGrp="1"/>
          </p:cNvSpPr>
          <p:nvPr>
            <p:ph type="sldNum" sz="quarter" idx="15"/>
          </p:nvPr>
        </p:nvSpPr>
        <p:spPr/>
        <p:txBody>
          <a:bodyPr/>
          <a:lstStyle/>
          <a:p>
            <a:fld id="{BFA283ED-C086-41E3-891B-D80055A913CF}" type="slidenum">
              <a:rPr lang="en-CA" smtClean="0"/>
              <a:pPr/>
              <a:t>13</a:t>
            </a:fld>
            <a:endParaRPr lang="en-CA"/>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23928" y="3920120"/>
            <a:ext cx="1312540" cy="1312540"/>
          </a:xfrm>
          <a:prstGeom prst="rect">
            <a:avLst/>
          </a:prstGeom>
        </p:spPr>
      </p:pic>
      <p:sp>
        <p:nvSpPr>
          <p:cNvPr id="15" name="Oval 14">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6" name="Oval 15">
            <a:hlinkClick r:id="rId5"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7" name="Oval 16">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8" name="Oval 17">
            <a:hlinkClick r:id="rId7"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60648"/>
            <a:ext cx="7467600" cy="1143000"/>
          </a:xfrm>
        </p:spPr>
        <p:txBody>
          <a:bodyPr/>
          <a:lstStyle/>
          <a:p>
            <a:r>
              <a:rPr lang="en-CA" b="1" dirty="0"/>
              <a:t>Systematic Literature </a:t>
            </a:r>
            <a:r>
              <a:rPr lang="en-CA" b="1" dirty="0" smtClean="0"/>
              <a:t>Review</a:t>
            </a:r>
            <a:endParaRPr lang="en-CA" dirty="0"/>
          </a:p>
        </p:txBody>
      </p:sp>
      <p:sp>
        <p:nvSpPr>
          <p:cNvPr id="5" name="Footer Placeholder 4"/>
          <p:cNvSpPr>
            <a:spLocks noGrp="1"/>
          </p:cNvSpPr>
          <p:nvPr>
            <p:ph type="ftr" sz="quarter" idx="16"/>
          </p:nvPr>
        </p:nvSpPr>
        <p:spPr/>
        <p:txBody>
          <a:bodyPr/>
          <a:lstStyle/>
          <a:p>
            <a:r>
              <a:rPr lang="en-CA" smtClean="0"/>
              <a:t>Masud Rahman, PhD Candidate, U of S</a:t>
            </a:r>
            <a:endParaRPr lang="en-CA" dirty="0"/>
          </a:p>
        </p:txBody>
      </p:sp>
      <p:sp>
        <p:nvSpPr>
          <p:cNvPr id="6" name="Rounded Rectangle 5"/>
          <p:cNvSpPr/>
          <p:nvPr/>
        </p:nvSpPr>
        <p:spPr>
          <a:xfrm>
            <a:off x="539552" y="1700808"/>
            <a:ext cx="1656184" cy="36004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CA" sz="1400" dirty="0" smtClean="0"/>
              <a:t>ACM DL</a:t>
            </a:r>
            <a:endParaRPr lang="en-CA" sz="1400" dirty="0"/>
          </a:p>
        </p:txBody>
      </p:sp>
      <p:sp>
        <p:nvSpPr>
          <p:cNvPr id="12" name="Rounded Rectangle 11"/>
          <p:cNvSpPr/>
          <p:nvPr/>
        </p:nvSpPr>
        <p:spPr>
          <a:xfrm>
            <a:off x="539552" y="2132856"/>
            <a:ext cx="1656184" cy="3600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1400" dirty="0" smtClean="0"/>
              <a:t>CrossRef</a:t>
            </a:r>
            <a:endParaRPr lang="en-CA" sz="1400" dirty="0"/>
          </a:p>
        </p:txBody>
      </p:sp>
      <p:sp>
        <p:nvSpPr>
          <p:cNvPr id="13" name="Rounded Rectangle 12"/>
          <p:cNvSpPr/>
          <p:nvPr/>
        </p:nvSpPr>
        <p:spPr>
          <a:xfrm>
            <a:off x="539552" y="2564904"/>
            <a:ext cx="1656184" cy="36004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sz="1400" dirty="0" smtClean="0"/>
              <a:t>DBLP</a:t>
            </a:r>
            <a:endParaRPr lang="en-CA" sz="1400" dirty="0"/>
          </a:p>
        </p:txBody>
      </p:sp>
      <p:sp>
        <p:nvSpPr>
          <p:cNvPr id="14" name="Rounded Rectangle 13"/>
          <p:cNvSpPr/>
          <p:nvPr/>
        </p:nvSpPr>
        <p:spPr>
          <a:xfrm>
            <a:off x="539552" y="2996952"/>
            <a:ext cx="1656184" cy="36004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CA" sz="1400" dirty="0" smtClean="0"/>
              <a:t>Mendeley</a:t>
            </a:r>
            <a:endParaRPr lang="en-CA" sz="1400" dirty="0"/>
          </a:p>
        </p:txBody>
      </p:sp>
      <p:sp>
        <p:nvSpPr>
          <p:cNvPr id="15" name="Rounded Rectangle 14"/>
          <p:cNvSpPr/>
          <p:nvPr/>
        </p:nvSpPr>
        <p:spPr>
          <a:xfrm>
            <a:off x="539552" y="3429000"/>
            <a:ext cx="1656184" cy="3600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CA" sz="1400" dirty="0" smtClean="0"/>
              <a:t>Google Scholar</a:t>
            </a:r>
            <a:endParaRPr lang="en-CA" sz="1400" dirty="0"/>
          </a:p>
        </p:txBody>
      </p:sp>
      <p:sp>
        <p:nvSpPr>
          <p:cNvPr id="16" name="Rounded Rectangle 15"/>
          <p:cNvSpPr/>
          <p:nvPr/>
        </p:nvSpPr>
        <p:spPr>
          <a:xfrm>
            <a:off x="539552" y="3861048"/>
            <a:ext cx="1656184" cy="36004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CA" sz="1400" dirty="0" smtClean="0"/>
              <a:t>IEEE </a:t>
            </a:r>
            <a:r>
              <a:rPr lang="en-CA" sz="1400" dirty="0"/>
              <a:t>X</a:t>
            </a:r>
            <a:r>
              <a:rPr lang="en-CA" sz="1400" dirty="0" smtClean="0"/>
              <a:t>plore</a:t>
            </a:r>
            <a:endParaRPr lang="en-CA" sz="1400" dirty="0"/>
          </a:p>
        </p:txBody>
      </p:sp>
      <p:sp>
        <p:nvSpPr>
          <p:cNvPr id="17" name="Rounded Rectangle 16"/>
          <p:cNvSpPr/>
          <p:nvPr/>
        </p:nvSpPr>
        <p:spPr>
          <a:xfrm>
            <a:off x="539552" y="4293096"/>
            <a:ext cx="1656184" cy="36004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CA" sz="1400" dirty="0" smtClean="0"/>
              <a:t>ProQuest</a:t>
            </a:r>
            <a:endParaRPr lang="en-CA" sz="1400" dirty="0"/>
          </a:p>
        </p:txBody>
      </p:sp>
      <p:sp>
        <p:nvSpPr>
          <p:cNvPr id="18" name="Rounded Rectangle 17"/>
          <p:cNvSpPr/>
          <p:nvPr/>
        </p:nvSpPr>
        <p:spPr>
          <a:xfrm>
            <a:off x="539552" y="4725144"/>
            <a:ext cx="1656184" cy="360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CA" sz="1400" dirty="0" smtClean="0"/>
              <a:t>ScienceDirect</a:t>
            </a:r>
            <a:endParaRPr lang="en-CA" sz="1400" dirty="0"/>
          </a:p>
        </p:txBody>
      </p:sp>
      <p:sp>
        <p:nvSpPr>
          <p:cNvPr id="19" name="Rounded Rectangle 18"/>
          <p:cNvSpPr/>
          <p:nvPr/>
        </p:nvSpPr>
        <p:spPr>
          <a:xfrm>
            <a:off x="539552" y="5157192"/>
            <a:ext cx="1656184" cy="360040"/>
          </a:xfrm>
          <a:prstGeom prst="roundRect">
            <a:avLst/>
          </a:prstGeom>
          <a:solidFill>
            <a:schemeClr val="tx2">
              <a:lumMod val="60000"/>
              <a:lumOff val="4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smtClean="0"/>
              <a:t>SpringerLink</a:t>
            </a:r>
            <a:endParaRPr lang="en-CA" sz="1400" dirty="0"/>
          </a:p>
        </p:txBody>
      </p:sp>
      <p:sp>
        <p:nvSpPr>
          <p:cNvPr id="20" name="Rounded Rectangle 19"/>
          <p:cNvSpPr/>
          <p:nvPr/>
        </p:nvSpPr>
        <p:spPr>
          <a:xfrm>
            <a:off x="539552" y="5589240"/>
            <a:ext cx="1656184"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smtClean="0"/>
              <a:t>Web of Science</a:t>
            </a:r>
            <a:endParaRPr lang="en-CA" sz="1400" dirty="0"/>
          </a:p>
        </p:txBody>
      </p:sp>
      <p:sp>
        <p:nvSpPr>
          <p:cNvPr id="21" name="Rounded Rectangle 20"/>
          <p:cNvSpPr/>
          <p:nvPr/>
        </p:nvSpPr>
        <p:spPr>
          <a:xfrm>
            <a:off x="539552" y="6021288"/>
            <a:ext cx="1656184" cy="3600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CA" sz="1400" dirty="0" smtClean="0"/>
              <a:t>Wiley Online Lib</a:t>
            </a:r>
            <a:endParaRPr lang="en-CA" sz="1400" dirty="0"/>
          </a:p>
        </p:txBody>
      </p:sp>
      <p:sp>
        <p:nvSpPr>
          <p:cNvPr id="23" name="Rounded Rectangle 22"/>
          <p:cNvSpPr/>
          <p:nvPr/>
        </p:nvSpPr>
        <p:spPr>
          <a:xfrm>
            <a:off x="2940596" y="3645024"/>
            <a:ext cx="936104" cy="57606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CA" b="1" dirty="0" smtClean="0"/>
              <a:t>2871</a:t>
            </a:r>
            <a:endParaRPr lang="en-CA" b="1" dirty="0"/>
          </a:p>
        </p:txBody>
      </p:sp>
      <p:cxnSp>
        <p:nvCxnSpPr>
          <p:cNvPr id="40" name="Straight Arrow Connector 39"/>
          <p:cNvCxnSpPr>
            <a:stCxn id="17" idx="3"/>
            <a:endCxn id="23" idx="1"/>
          </p:cNvCxnSpPr>
          <p:nvPr/>
        </p:nvCxnSpPr>
        <p:spPr>
          <a:xfrm flipV="1">
            <a:off x="2195736" y="3933056"/>
            <a:ext cx="744860" cy="540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8" idx="3"/>
            <a:endCxn id="23" idx="1"/>
          </p:cNvCxnSpPr>
          <p:nvPr/>
        </p:nvCxnSpPr>
        <p:spPr>
          <a:xfrm flipV="1">
            <a:off x="2195736" y="3933056"/>
            <a:ext cx="744860" cy="972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9" idx="3"/>
            <a:endCxn id="23" idx="1"/>
          </p:cNvCxnSpPr>
          <p:nvPr/>
        </p:nvCxnSpPr>
        <p:spPr>
          <a:xfrm flipV="1">
            <a:off x="2195736" y="3933056"/>
            <a:ext cx="744860" cy="1404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20" idx="3"/>
            <a:endCxn id="23" idx="1"/>
          </p:cNvCxnSpPr>
          <p:nvPr/>
        </p:nvCxnSpPr>
        <p:spPr>
          <a:xfrm flipV="1">
            <a:off x="2195736" y="3933056"/>
            <a:ext cx="744860" cy="1836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1" idx="3"/>
            <a:endCxn id="23" idx="1"/>
          </p:cNvCxnSpPr>
          <p:nvPr/>
        </p:nvCxnSpPr>
        <p:spPr>
          <a:xfrm flipV="1">
            <a:off x="2195736" y="3933056"/>
            <a:ext cx="744860" cy="22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6" idx="3"/>
            <a:endCxn id="23" idx="1"/>
          </p:cNvCxnSpPr>
          <p:nvPr/>
        </p:nvCxnSpPr>
        <p:spPr>
          <a:xfrm>
            <a:off x="2195736" y="1880828"/>
            <a:ext cx="744860" cy="2052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2" idx="3"/>
            <a:endCxn id="23" idx="1"/>
          </p:cNvCxnSpPr>
          <p:nvPr/>
        </p:nvCxnSpPr>
        <p:spPr>
          <a:xfrm>
            <a:off x="2195736" y="2312876"/>
            <a:ext cx="744860" cy="1620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13" idx="3"/>
            <a:endCxn id="23" idx="1"/>
          </p:cNvCxnSpPr>
          <p:nvPr/>
        </p:nvCxnSpPr>
        <p:spPr>
          <a:xfrm>
            <a:off x="2195736" y="2744924"/>
            <a:ext cx="744860" cy="1188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14" idx="3"/>
            <a:endCxn id="23" idx="1"/>
          </p:cNvCxnSpPr>
          <p:nvPr/>
        </p:nvCxnSpPr>
        <p:spPr>
          <a:xfrm>
            <a:off x="2195736" y="3176972"/>
            <a:ext cx="744860" cy="75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15" idx="3"/>
            <a:endCxn id="23" idx="1"/>
          </p:cNvCxnSpPr>
          <p:nvPr/>
        </p:nvCxnSpPr>
        <p:spPr>
          <a:xfrm>
            <a:off x="2195736" y="3609020"/>
            <a:ext cx="744860" cy="3240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6" idx="3"/>
            <a:endCxn id="23" idx="1"/>
          </p:cNvCxnSpPr>
          <p:nvPr/>
        </p:nvCxnSpPr>
        <p:spPr>
          <a:xfrm flipV="1">
            <a:off x="2195736" y="3933056"/>
            <a:ext cx="744860" cy="10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Rounded Rectangle 71"/>
          <p:cNvSpPr/>
          <p:nvPr/>
        </p:nvSpPr>
        <p:spPr>
          <a:xfrm>
            <a:off x="5197709" y="3645024"/>
            <a:ext cx="936104" cy="5760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CA" b="1" dirty="0" smtClean="0"/>
              <a:t>2317</a:t>
            </a:r>
            <a:endParaRPr lang="en-CA" b="1" dirty="0"/>
          </a:p>
        </p:txBody>
      </p:sp>
      <p:sp>
        <p:nvSpPr>
          <p:cNvPr id="73" name="Rounded Rectangle 72"/>
          <p:cNvSpPr/>
          <p:nvPr/>
        </p:nvSpPr>
        <p:spPr>
          <a:xfrm>
            <a:off x="7256035" y="3624188"/>
            <a:ext cx="1032892" cy="5969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b="1" dirty="0" smtClean="0"/>
              <a:t>562</a:t>
            </a:r>
            <a:endParaRPr lang="en-CA" b="1" dirty="0"/>
          </a:p>
        </p:txBody>
      </p:sp>
      <p:cxnSp>
        <p:nvCxnSpPr>
          <p:cNvPr id="75" name="Straight Arrow Connector 74"/>
          <p:cNvCxnSpPr>
            <a:stCxn id="23" idx="3"/>
            <a:endCxn id="72" idx="1"/>
          </p:cNvCxnSpPr>
          <p:nvPr/>
        </p:nvCxnSpPr>
        <p:spPr>
          <a:xfrm>
            <a:off x="3876700" y="3933056"/>
            <a:ext cx="132100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a:endCxn id="73" idx="1"/>
          </p:cNvCxnSpPr>
          <p:nvPr/>
        </p:nvCxnSpPr>
        <p:spPr>
          <a:xfrm flipV="1">
            <a:off x="6133813" y="3922638"/>
            <a:ext cx="1122222" cy="10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014831" y="2996952"/>
            <a:ext cx="837089" cy="584775"/>
          </a:xfrm>
          <a:prstGeom prst="rect">
            <a:avLst/>
          </a:prstGeom>
          <a:noFill/>
        </p:spPr>
        <p:txBody>
          <a:bodyPr wrap="none" rtlCol="0">
            <a:spAutoFit/>
          </a:bodyPr>
          <a:lstStyle/>
          <a:p>
            <a:r>
              <a:rPr lang="en-CA" sz="1600" dirty="0" smtClean="0"/>
              <a:t>Initial </a:t>
            </a:r>
          </a:p>
          <a:p>
            <a:r>
              <a:rPr lang="en-CA" sz="1600" dirty="0" smtClean="0"/>
              <a:t>results</a:t>
            </a:r>
            <a:endParaRPr lang="en-CA" sz="1600" dirty="0"/>
          </a:p>
        </p:txBody>
      </p:sp>
      <p:sp>
        <p:nvSpPr>
          <p:cNvPr id="79" name="TextBox 78"/>
          <p:cNvSpPr txBox="1"/>
          <p:nvPr/>
        </p:nvSpPr>
        <p:spPr>
          <a:xfrm>
            <a:off x="4014243" y="3356992"/>
            <a:ext cx="1040671" cy="584775"/>
          </a:xfrm>
          <a:prstGeom prst="rect">
            <a:avLst/>
          </a:prstGeom>
          <a:noFill/>
        </p:spPr>
        <p:txBody>
          <a:bodyPr wrap="none" rtlCol="0">
            <a:spAutoFit/>
          </a:bodyPr>
          <a:lstStyle/>
          <a:p>
            <a:pPr algn="ctr"/>
            <a:r>
              <a:rPr lang="en-CA" sz="1600" dirty="0" smtClean="0"/>
              <a:t>Impurity</a:t>
            </a:r>
          </a:p>
          <a:p>
            <a:pPr algn="ctr"/>
            <a:r>
              <a:rPr lang="en-CA" sz="1600" dirty="0" smtClean="0"/>
              <a:t>removal</a:t>
            </a:r>
          </a:p>
        </p:txBody>
      </p:sp>
      <p:sp>
        <p:nvSpPr>
          <p:cNvPr id="80" name="TextBox 79"/>
          <p:cNvSpPr txBox="1"/>
          <p:nvPr/>
        </p:nvSpPr>
        <p:spPr>
          <a:xfrm>
            <a:off x="6156176" y="3356992"/>
            <a:ext cx="1005403" cy="584775"/>
          </a:xfrm>
          <a:prstGeom prst="rect">
            <a:avLst/>
          </a:prstGeom>
          <a:noFill/>
        </p:spPr>
        <p:txBody>
          <a:bodyPr wrap="none" rtlCol="0">
            <a:spAutoFit/>
          </a:bodyPr>
          <a:lstStyle/>
          <a:p>
            <a:pPr algn="ctr"/>
            <a:r>
              <a:rPr lang="en-CA" sz="1600" dirty="0" smtClean="0"/>
              <a:t>Filter by</a:t>
            </a:r>
          </a:p>
          <a:p>
            <a:pPr algn="ctr"/>
            <a:r>
              <a:rPr lang="en-CA" sz="1600" dirty="0" smtClean="0"/>
              <a:t>Title</a:t>
            </a:r>
          </a:p>
        </p:txBody>
      </p:sp>
      <p:sp>
        <p:nvSpPr>
          <p:cNvPr id="81" name="Rounded Rectangle 80"/>
          <p:cNvSpPr/>
          <p:nvPr/>
        </p:nvSpPr>
        <p:spPr>
          <a:xfrm>
            <a:off x="7283524" y="4948944"/>
            <a:ext cx="1032892" cy="5969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CA" b="1" dirty="0" smtClean="0"/>
              <a:t>195</a:t>
            </a:r>
            <a:endParaRPr lang="en-CA" b="1" dirty="0"/>
          </a:p>
        </p:txBody>
      </p:sp>
      <p:sp>
        <p:nvSpPr>
          <p:cNvPr id="82" name="TextBox 81"/>
          <p:cNvSpPr txBox="1"/>
          <p:nvPr/>
        </p:nvSpPr>
        <p:spPr>
          <a:xfrm>
            <a:off x="6734949" y="4293096"/>
            <a:ext cx="1005403" cy="584775"/>
          </a:xfrm>
          <a:prstGeom prst="rect">
            <a:avLst/>
          </a:prstGeom>
          <a:noFill/>
        </p:spPr>
        <p:txBody>
          <a:bodyPr wrap="none" rtlCol="0">
            <a:spAutoFit/>
          </a:bodyPr>
          <a:lstStyle/>
          <a:p>
            <a:pPr algn="ctr"/>
            <a:r>
              <a:rPr lang="en-CA" sz="1600" dirty="0" smtClean="0"/>
              <a:t>Filter by</a:t>
            </a:r>
          </a:p>
          <a:p>
            <a:pPr algn="ctr"/>
            <a:r>
              <a:rPr lang="en-CA" sz="1600" dirty="0" smtClean="0"/>
              <a:t>Abstract</a:t>
            </a:r>
          </a:p>
        </p:txBody>
      </p:sp>
      <p:sp>
        <p:nvSpPr>
          <p:cNvPr id="83" name="Rounded Rectangle 82"/>
          <p:cNvSpPr/>
          <p:nvPr/>
        </p:nvSpPr>
        <p:spPr>
          <a:xfrm>
            <a:off x="5148064" y="4948944"/>
            <a:ext cx="1032892" cy="5969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CA" b="1" dirty="0" smtClean="0"/>
              <a:t>93</a:t>
            </a:r>
            <a:endParaRPr lang="en-CA" b="1" dirty="0"/>
          </a:p>
        </p:txBody>
      </p:sp>
      <p:sp>
        <p:nvSpPr>
          <p:cNvPr id="84" name="TextBox 83"/>
          <p:cNvSpPr txBox="1"/>
          <p:nvPr/>
        </p:nvSpPr>
        <p:spPr>
          <a:xfrm>
            <a:off x="6156176" y="5262299"/>
            <a:ext cx="1207382" cy="830997"/>
          </a:xfrm>
          <a:prstGeom prst="rect">
            <a:avLst/>
          </a:prstGeom>
          <a:noFill/>
        </p:spPr>
        <p:txBody>
          <a:bodyPr wrap="none" rtlCol="0">
            <a:spAutoFit/>
          </a:bodyPr>
          <a:lstStyle/>
          <a:p>
            <a:pPr algn="ctr"/>
            <a:r>
              <a:rPr lang="en-CA" sz="1600" dirty="0" smtClean="0"/>
              <a:t>Merging &amp;</a:t>
            </a:r>
          </a:p>
          <a:p>
            <a:pPr algn="ctr"/>
            <a:r>
              <a:rPr lang="en-CA" sz="1600" dirty="0" smtClean="0"/>
              <a:t>Duplicate</a:t>
            </a:r>
          </a:p>
          <a:p>
            <a:pPr algn="ctr"/>
            <a:r>
              <a:rPr lang="en-CA" sz="1600" dirty="0" smtClean="0"/>
              <a:t>removal</a:t>
            </a:r>
          </a:p>
        </p:txBody>
      </p:sp>
      <p:sp>
        <p:nvSpPr>
          <p:cNvPr id="86" name="Oval 85"/>
          <p:cNvSpPr/>
          <p:nvPr/>
        </p:nvSpPr>
        <p:spPr>
          <a:xfrm>
            <a:off x="2827804" y="4725144"/>
            <a:ext cx="1127348" cy="1072344"/>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3600" b="1" dirty="0" smtClean="0"/>
              <a:t>56</a:t>
            </a:r>
            <a:endParaRPr lang="en-CA" sz="3600" b="1" dirty="0"/>
          </a:p>
        </p:txBody>
      </p:sp>
      <p:cxnSp>
        <p:nvCxnSpPr>
          <p:cNvPr id="88" name="Straight Arrow Connector 87"/>
          <p:cNvCxnSpPr>
            <a:stCxn id="73" idx="2"/>
          </p:cNvCxnSpPr>
          <p:nvPr/>
        </p:nvCxnSpPr>
        <p:spPr>
          <a:xfrm>
            <a:off x="7772481" y="4221088"/>
            <a:ext cx="0" cy="7200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6156176" y="5247394"/>
            <a:ext cx="109728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3959344" y="5247394"/>
            <a:ext cx="118872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2879449" y="5835296"/>
            <a:ext cx="1136850" cy="646331"/>
          </a:xfrm>
          <a:prstGeom prst="rect">
            <a:avLst/>
          </a:prstGeom>
          <a:noFill/>
        </p:spPr>
        <p:txBody>
          <a:bodyPr wrap="none" rtlCol="0">
            <a:spAutoFit/>
          </a:bodyPr>
          <a:lstStyle/>
          <a:p>
            <a:r>
              <a:rPr lang="en-CA" dirty="0" smtClean="0"/>
              <a:t>Primary </a:t>
            </a:r>
          </a:p>
          <a:p>
            <a:r>
              <a:rPr lang="en-CA" dirty="0" smtClean="0"/>
              <a:t>studies</a:t>
            </a:r>
            <a:endParaRPr lang="en-CA" dirty="0"/>
          </a:p>
        </p:txBody>
      </p:sp>
      <p:sp>
        <p:nvSpPr>
          <p:cNvPr id="52" name="TextBox 51"/>
          <p:cNvSpPr txBox="1"/>
          <p:nvPr/>
        </p:nvSpPr>
        <p:spPr>
          <a:xfrm>
            <a:off x="4067944" y="5229200"/>
            <a:ext cx="1099981" cy="584775"/>
          </a:xfrm>
          <a:prstGeom prst="rect">
            <a:avLst/>
          </a:prstGeom>
          <a:noFill/>
        </p:spPr>
        <p:txBody>
          <a:bodyPr wrap="none" rtlCol="0">
            <a:spAutoFit/>
          </a:bodyPr>
          <a:lstStyle/>
          <a:p>
            <a:pPr algn="ctr"/>
            <a:r>
              <a:rPr lang="en-US" sz="1600" dirty="0" smtClean="0"/>
              <a:t>Filter by</a:t>
            </a:r>
          </a:p>
          <a:p>
            <a:pPr algn="ctr"/>
            <a:r>
              <a:rPr lang="en-US" sz="1600" dirty="0" smtClean="0"/>
              <a:t>Full texts</a:t>
            </a:r>
            <a:endParaRPr lang="en-US" sz="1600" dirty="0"/>
          </a:p>
        </p:txBody>
      </p:sp>
      <p:sp>
        <p:nvSpPr>
          <p:cNvPr id="7" name="Rounded Rectangle 6"/>
          <p:cNvSpPr/>
          <p:nvPr/>
        </p:nvSpPr>
        <p:spPr>
          <a:xfrm>
            <a:off x="2267744" y="1484784"/>
            <a:ext cx="6192688" cy="14401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r>
              <a:rPr lang="en-CA" sz="1400" dirty="0"/>
              <a:t>Query reformulation, query expansion, query reduction, query formulation, query refinement, automated query expansion, AQE, query suggestion, query recommendation, term selection, query replacement, query difficulty, query quality, keyword selection, keyword extraction, search term identification, search query, search term, and search keyword.</a:t>
            </a:r>
          </a:p>
        </p:txBody>
      </p:sp>
      <p:sp>
        <p:nvSpPr>
          <p:cNvPr id="53" name="Slide Number Placeholder 52"/>
          <p:cNvSpPr>
            <a:spLocks noGrp="1"/>
          </p:cNvSpPr>
          <p:nvPr>
            <p:ph type="sldNum" sz="quarter" idx="15"/>
          </p:nvPr>
        </p:nvSpPr>
        <p:spPr/>
        <p:txBody>
          <a:bodyPr/>
          <a:lstStyle/>
          <a:p>
            <a:fld id="{BFA283ED-C086-41E3-891B-D80055A913CF}" type="slidenum">
              <a:rPr lang="en-CA" smtClean="0"/>
              <a:pPr/>
              <a:t>14</a:t>
            </a:fld>
            <a:endParaRPr lang="en-CA"/>
          </a:p>
        </p:txBody>
      </p:sp>
      <p:pic>
        <p:nvPicPr>
          <p:cNvPr id="113665" name="Picture 1" descr="F:\MyWorks\Thesis Works\PhDSeminar\img\brick-area.jpeg"/>
          <p:cNvPicPr>
            <a:picLocks noChangeAspect="1" noChangeArrowheads="1"/>
          </p:cNvPicPr>
          <p:nvPr/>
        </p:nvPicPr>
        <p:blipFill>
          <a:blip r:embed="rId3" cstate="print"/>
          <a:srcRect/>
          <a:stretch>
            <a:fillRect/>
          </a:stretch>
        </p:blipFill>
        <p:spPr bwMode="auto">
          <a:xfrm>
            <a:off x="2483768" y="2924944"/>
            <a:ext cx="5733151" cy="3744416"/>
          </a:xfrm>
          <a:prstGeom prst="rect">
            <a:avLst/>
          </a:prstGeom>
          <a:noFill/>
          <a:ln>
            <a:solidFill>
              <a:srgbClr val="00B0F0"/>
            </a:solidFill>
          </a:ln>
        </p:spPr>
      </p:pic>
      <p:sp>
        <p:nvSpPr>
          <p:cNvPr id="3" name="TextBox 2"/>
          <p:cNvSpPr txBox="1"/>
          <p:nvPr/>
        </p:nvSpPr>
        <p:spPr>
          <a:xfrm rot="1617030">
            <a:off x="2775073" y="5442601"/>
            <a:ext cx="3592650" cy="461665"/>
          </a:xfrm>
          <a:prstGeom prst="rect">
            <a:avLst/>
          </a:prstGeom>
          <a:solidFill>
            <a:srgbClr val="FFFF00"/>
          </a:solidFill>
          <a:ln>
            <a:solidFill>
              <a:srgbClr val="00B0F0"/>
            </a:solidFill>
          </a:ln>
        </p:spPr>
        <p:txBody>
          <a:bodyPr wrap="none" rtlCol="0">
            <a:spAutoFit/>
          </a:bodyPr>
          <a:lstStyle/>
          <a:p>
            <a:r>
              <a:rPr lang="en-CA" sz="2400" b="1" dirty="0" smtClean="0"/>
              <a:t>Area of Improvement</a:t>
            </a:r>
            <a:endParaRPr lang="en-CA" sz="2400" b="1" dirty="0"/>
          </a:p>
        </p:txBody>
      </p:sp>
      <p:sp>
        <p:nvSpPr>
          <p:cNvPr id="54" name="Oval 53">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5" name="Oval 54">
            <a:hlinkClick r:id="rId5"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6" name="Oval 55">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66" name="Oval 65">
            <a:hlinkClick r:id="rId7"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36826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3665"/>
                                        </p:tgtEl>
                                        <p:attrNameLst>
                                          <p:attrName>style.visibility</p:attrName>
                                        </p:attrNameLst>
                                      </p:cBhvr>
                                      <p:to>
                                        <p:strVal val="visible"/>
                                      </p:to>
                                    </p:set>
                                    <p:animEffect transition="in" filter="dissolve">
                                      <p:cBhvr>
                                        <p:cTn id="7" dur="500"/>
                                        <p:tgtEl>
                                          <p:spTgt spid="11366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PhD Thesis Overview</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15</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755576" y="3501008"/>
            <a:ext cx="3024336" cy="576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(2)</a:t>
            </a:r>
            <a:r>
              <a:rPr lang="en-US" dirty="0" smtClean="0"/>
              <a:t> Bug Localization</a:t>
            </a:r>
            <a:endParaRPr lang="en-US" dirty="0"/>
          </a:p>
        </p:txBody>
      </p:sp>
      <p:sp>
        <p:nvSpPr>
          <p:cNvPr id="7" name="Rounded Rectangle 6"/>
          <p:cNvSpPr/>
          <p:nvPr/>
        </p:nvSpPr>
        <p:spPr>
          <a:xfrm>
            <a:off x="827584" y="2060848"/>
            <a:ext cx="3024336"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(1)</a:t>
            </a:r>
            <a:r>
              <a:rPr lang="en-US" dirty="0" smtClean="0"/>
              <a:t> Concept Location</a:t>
            </a:r>
            <a:endParaRPr lang="en-US" dirty="0"/>
          </a:p>
        </p:txBody>
      </p:sp>
      <p:sp>
        <p:nvSpPr>
          <p:cNvPr id="8" name="Rounded Rectangle 7"/>
          <p:cNvSpPr/>
          <p:nvPr/>
        </p:nvSpPr>
        <p:spPr>
          <a:xfrm>
            <a:off x="683568" y="5013176"/>
            <a:ext cx="3096344" cy="64807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(3)</a:t>
            </a:r>
            <a:r>
              <a:rPr lang="en-US" dirty="0" smtClean="0"/>
              <a:t> Internet-scale Code </a:t>
            </a:r>
          </a:p>
          <a:p>
            <a:pPr algn="ctr"/>
            <a:r>
              <a:rPr lang="en-US" dirty="0" smtClean="0"/>
              <a:t>Search</a:t>
            </a:r>
            <a:endParaRPr lang="en-US" dirty="0"/>
          </a:p>
        </p:txBody>
      </p:sp>
      <p:pic>
        <p:nvPicPr>
          <p:cNvPr id="13" name="Picture 2" descr="F:\MyWorks\Thesis Works\PhDSeminar\img\software-bug.png"/>
          <p:cNvPicPr>
            <a:picLocks noChangeAspect="1" noChangeArrowheads="1"/>
          </p:cNvPicPr>
          <p:nvPr/>
        </p:nvPicPr>
        <p:blipFill>
          <a:blip r:embed="rId3" cstate="print"/>
          <a:srcRect/>
          <a:stretch>
            <a:fillRect/>
          </a:stretch>
        </p:blipFill>
        <p:spPr bwMode="auto">
          <a:xfrm>
            <a:off x="323528" y="3429000"/>
            <a:ext cx="720080" cy="720080"/>
          </a:xfrm>
          <a:prstGeom prst="rect">
            <a:avLst/>
          </a:prstGeom>
          <a:noFill/>
        </p:spPr>
      </p:pic>
      <p:pic>
        <p:nvPicPr>
          <p:cNvPr id="14" name="Picture 4" descr="F:\MyWorks\Thesis Works\PhDSeminar\img\soft-feature-tr.png"/>
          <p:cNvPicPr>
            <a:picLocks noChangeAspect="1" noChangeArrowheads="1"/>
          </p:cNvPicPr>
          <p:nvPr/>
        </p:nvPicPr>
        <p:blipFill>
          <a:blip r:embed="rId4" cstate="print"/>
          <a:srcRect/>
          <a:stretch>
            <a:fillRect/>
          </a:stretch>
        </p:blipFill>
        <p:spPr bwMode="auto">
          <a:xfrm>
            <a:off x="409870" y="1988840"/>
            <a:ext cx="633737" cy="648072"/>
          </a:xfrm>
          <a:prstGeom prst="rect">
            <a:avLst/>
          </a:prstGeom>
          <a:noFill/>
        </p:spPr>
      </p:pic>
      <p:pic>
        <p:nvPicPr>
          <p:cNvPr id="15" name="Picture 2" descr="F:\MyWorks\Thesis Works\PhDComprehensive\Depth-paper\query-reform\repos.png"/>
          <p:cNvPicPr>
            <a:picLocks noChangeAspect="1" noChangeArrowheads="1"/>
          </p:cNvPicPr>
          <p:nvPr/>
        </p:nvPicPr>
        <p:blipFill>
          <a:blip r:embed="rId5" cstate="print"/>
          <a:srcRect/>
          <a:stretch>
            <a:fillRect/>
          </a:stretch>
        </p:blipFill>
        <p:spPr bwMode="auto">
          <a:xfrm>
            <a:off x="251520" y="5029223"/>
            <a:ext cx="715421" cy="704033"/>
          </a:xfrm>
          <a:prstGeom prst="rect">
            <a:avLst/>
          </a:prstGeom>
          <a:noFill/>
        </p:spPr>
      </p:pic>
      <p:sp>
        <p:nvSpPr>
          <p:cNvPr id="16" name="Rounded Rectangle 15"/>
          <p:cNvSpPr/>
          <p:nvPr/>
        </p:nvSpPr>
        <p:spPr>
          <a:xfrm>
            <a:off x="5076056" y="1700808"/>
            <a:ext cx="2592288"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a:t>
            </a:r>
            <a:r>
              <a:rPr lang="en-US" b="1" baseline="-25000" dirty="0" smtClean="0"/>
              <a:t>1</a:t>
            </a:r>
            <a:r>
              <a:rPr lang="en-US" b="1" dirty="0" smtClean="0"/>
              <a:t> (STRICT)</a:t>
            </a:r>
            <a:endParaRPr lang="en-US" dirty="0"/>
          </a:p>
        </p:txBody>
      </p:sp>
      <p:sp>
        <p:nvSpPr>
          <p:cNvPr id="17" name="Rounded Rectangle 16"/>
          <p:cNvSpPr/>
          <p:nvPr/>
        </p:nvSpPr>
        <p:spPr>
          <a:xfrm>
            <a:off x="5076056" y="2348880"/>
            <a:ext cx="2592288"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a:t>
            </a:r>
            <a:r>
              <a:rPr lang="en-US" b="1" baseline="-25000" dirty="0" smtClean="0"/>
              <a:t>2</a:t>
            </a:r>
            <a:r>
              <a:rPr lang="en-US" b="1" dirty="0" smtClean="0"/>
              <a:t> (ACER) </a:t>
            </a:r>
            <a:endParaRPr lang="en-US" dirty="0"/>
          </a:p>
        </p:txBody>
      </p:sp>
      <p:sp>
        <p:nvSpPr>
          <p:cNvPr id="18" name="Rounded Rectangle 17"/>
          <p:cNvSpPr/>
          <p:nvPr/>
        </p:nvSpPr>
        <p:spPr>
          <a:xfrm>
            <a:off x="5076056" y="3212976"/>
            <a:ext cx="2592288"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S</a:t>
            </a:r>
            <a:r>
              <a:rPr lang="en-US" b="1" baseline="-25000" dirty="0" smtClean="0"/>
              <a:t>3</a:t>
            </a:r>
            <a:r>
              <a:rPr lang="en-US" b="1" dirty="0" smtClean="0"/>
              <a:t> (BLIZZARD)</a:t>
            </a:r>
            <a:endParaRPr lang="en-US" dirty="0"/>
          </a:p>
        </p:txBody>
      </p:sp>
      <p:sp>
        <p:nvSpPr>
          <p:cNvPr id="19" name="Rounded Rectangle 18"/>
          <p:cNvSpPr/>
          <p:nvPr/>
        </p:nvSpPr>
        <p:spPr>
          <a:xfrm>
            <a:off x="5076056" y="3861048"/>
            <a:ext cx="2592288"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S</a:t>
            </a:r>
            <a:r>
              <a:rPr lang="en-US" b="1" baseline="-25000" dirty="0" smtClean="0"/>
              <a:t>4</a:t>
            </a:r>
            <a:r>
              <a:rPr lang="en-US" b="1" dirty="0" smtClean="0"/>
              <a:t> (BLADER)</a:t>
            </a:r>
            <a:endParaRPr lang="en-US" dirty="0"/>
          </a:p>
        </p:txBody>
      </p:sp>
      <p:sp>
        <p:nvSpPr>
          <p:cNvPr id="20" name="Rounded Rectangle 19"/>
          <p:cNvSpPr/>
          <p:nvPr/>
        </p:nvSpPr>
        <p:spPr>
          <a:xfrm>
            <a:off x="5076056" y="5301208"/>
            <a:ext cx="2592288" cy="5040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S</a:t>
            </a:r>
            <a:r>
              <a:rPr lang="en-US" b="1" baseline="-25000" dirty="0" smtClean="0"/>
              <a:t>6</a:t>
            </a:r>
            <a:r>
              <a:rPr lang="en-US" b="1" dirty="0" smtClean="0"/>
              <a:t> (NLP2API)</a:t>
            </a:r>
            <a:endParaRPr lang="en-US" dirty="0"/>
          </a:p>
        </p:txBody>
      </p:sp>
      <p:sp>
        <p:nvSpPr>
          <p:cNvPr id="21" name="Rounded Rectangle 20"/>
          <p:cNvSpPr/>
          <p:nvPr/>
        </p:nvSpPr>
        <p:spPr>
          <a:xfrm>
            <a:off x="5076056" y="4653136"/>
            <a:ext cx="2592288" cy="5040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S</a:t>
            </a:r>
            <a:r>
              <a:rPr lang="en-US" b="1" baseline="-25000" dirty="0" smtClean="0"/>
              <a:t>5</a:t>
            </a:r>
            <a:r>
              <a:rPr lang="en-US" b="1" dirty="0" smtClean="0"/>
              <a:t> (RACK)</a:t>
            </a:r>
            <a:endParaRPr lang="en-US" dirty="0"/>
          </a:p>
        </p:txBody>
      </p:sp>
      <p:cxnSp>
        <p:nvCxnSpPr>
          <p:cNvPr id="23" name="Straight Arrow Connector 22"/>
          <p:cNvCxnSpPr>
            <a:stCxn id="7" idx="3"/>
            <a:endCxn id="16" idx="1"/>
          </p:cNvCxnSpPr>
          <p:nvPr/>
        </p:nvCxnSpPr>
        <p:spPr>
          <a:xfrm flipV="1">
            <a:off x="3851920" y="1952836"/>
            <a:ext cx="1224136" cy="3960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7" idx="3"/>
            <a:endCxn id="17" idx="1"/>
          </p:cNvCxnSpPr>
          <p:nvPr/>
        </p:nvCxnSpPr>
        <p:spPr>
          <a:xfrm>
            <a:off x="3851920" y="2348880"/>
            <a:ext cx="1224136" cy="25202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3"/>
            <a:endCxn id="18" idx="1"/>
          </p:cNvCxnSpPr>
          <p:nvPr/>
        </p:nvCxnSpPr>
        <p:spPr>
          <a:xfrm flipV="1">
            <a:off x="3779912" y="3465004"/>
            <a:ext cx="1296144" cy="32403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6" idx="3"/>
            <a:endCxn id="19" idx="1"/>
          </p:cNvCxnSpPr>
          <p:nvPr/>
        </p:nvCxnSpPr>
        <p:spPr>
          <a:xfrm>
            <a:off x="3779912" y="3789040"/>
            <a:ext cx="1296144" cy="32403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8" idx="3"/>
            <a:endCxn id="21" idx="1"/>
          </p:cNvCxnSpPr>
          <p:nvPr/>
        </p:nvCxnSpPr>
        <p:spPr>
          <a:xfrm flipV="1">
            <a:off x="3779912" y="4905164"/>
            <a:ext cx="1296144" cy="43204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8" idx="3"/>
            <a:endCxn id="20" idx="1"/>
          </p:cNvCxnSpPr>
          <p:nvPr/>
        </p:nvCxnSpPr>
        <p:spPr>
          <a:xfrm>
            <a:off x="3779912" y="5337212"/>
            <a:ext cx="1296144" cy="2160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8" name="Oval 27">
            <a:hlinkClick r:id="rId6"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0" name="Oval 29">
            <a:hlinkClick r:id="rId7"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2" name="Oval 31">
            <a:hlinkClick r:id="rId8"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4" name="Oval 33">
            <a:hlinkClick r:id="rId9"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par>
                                <p:cTn id="17" presetID="9"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par>
                                <p:cTn id="20" presetID="9"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par>
                                <p:cTn id="28" presetID="9"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dissolve">
                                      <p:cBhvr>
                                        <p:cTn id="36" dur="500"/>
                                        <p:tgtEl>
                                          <p:spTgt spid="19"/>
                                        </p:tgtEl>
                                      </p:cBhvr>
                                    </p:animEffect>
                                  </p:childTnLst>
                                </p:cTn>
                              </p:par>
                              <p:par>
                                <p:cTn id="37" presetID="9"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par>
                                <p:cTn id="40" presetID="9"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dissolv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dissolve">
                                      <p:cBhvr>
                                        <p:cTn id="47" dur="500"/>
                                        <p:tgtEl>
                                          <p:spTgt spid="8"/>
                                        </p:tgtEl>
                                      </p:cBhvr>
                                    </p:animEffect>
                                  </p:childTnLst>
                                </p:cTn>
                              </p:par>
                              <p:par>
                                <p:cTn id="48" presetID="9"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dissolve">
                                      <p:cBhvr>
                                        <p:cTn id="53" dur="500"/>
                                        <p:tgtEl>
                                          <p:spTgt spid="20"/>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dissolve">
                                      <p:cBhvr>
                                        <p:cTn id="56" dur="500"/>
                                        <p:tgtEl>
                                          <p:spTgt spid="21"/>
                                        </p:tgtEl>
                                      </p:cBhvr>
                                    </p:animEffect>
                                  </p:childTnLst>
                                </p:cTn>
                              </p:par>
                              <p:par>
                                <p:cTn id="57" presetID="9" presetClass="entr" presetSubtype="0" fill="hold" nodeType="with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dissolve">
                                      <p:cBhvr>
                                        <p:cTn id="59" dur="500"/>
                                        <p:tgtEl>
                                          <p:spTgt spid="31"/>
                                        </p:tgtEl>
                                      </p:cBhvr>
                                    </p:animEffect>
                                  </p:childTnLst>
                                </p:cTn>
                              </p:par>
                              <p:par>
                                <p:cTn id="60" presetID="9" presetClass="entr" presetSubtype="0" fill="hold"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dissolv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25"/>
                                        </p:tgtEl>
                                      </p:cBhvr>
                                    </p:animEffect>
                                    <p:set>
                                      <p:cBhvr>
                                        <p:cTn id="67" dur="1" fill="hold">
                                          <p:stCondLst>
                                            <p:cond delay="499"/>
                                          </p:stCondLst>
                                        </p:cTn>
                                        <p:tgtEl>
                                          <p:spTgt spid="25"/>
                                        </p:tgtEl>
                                        <p:attrNameLst>
                                          <p:attrName>style.visibility</p:attrName>
                                        </p:attrNameLst>
                                      </p:cBhvr>
                                      <p:to>
                                        <p:strVal val="hidden"/>
                                      </p:to>
                                    </p:set>
                                  </p:childTnLst>
                                </p:cTn>
                              </p:par>
                              <p:par>
                                <p:cTn id="68" presetID="9" presetClass="exit" presetSubtype="0" fill="hold" grpId="1" nodeType="withEffect">
                                  <p:stCondLst>
                                    <p:cond delay="0"/>
                                  </p:stCondLst>
                                  <p:childTnLst>
                                    <p:animEffect transition="out" filter="dissolve">
                                      <p:cBhvr>
                                        <p:cTn id="69" dur="500"/>
                                        <p:tgtEl>
                                          <p:spTgt spid="17"/>
                                        </p:tgtEl>
                                      </p:cBhvr>
                                    </p:animEffect>
                                    <p:set>
                                      <p:cBhvr>
                                        <p:cTn id="70" dur="1" fill="hold">
                                          <p:stCondLst>
                                            <p:cond delay="499"/>
                                          </p:stCondLst>
                                        </p:cTn>
                                        <p:tgtEl>
                                          <p:spTgt spid="1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20"/>
                                        </p:tgtEl>
                                      </p:cBhvr>
                                    </p:animEffect>
                                    <p:set>
                                      <p:cBhvr>
                                        <p:cTn id="76" dur="1" fill="hold">
                                          <p:stCondLst>
                                            <p:cond delay="499"/>
                                          </p:stCondLst>
                                        </p:cTn>
                                        <p:tgtEl>
                                          <p:spTgt spid="20"/>
                                        </p:tgtEl>
                                        <p:attrNameLst>
                                          <p:attrName>style.visibility</p:attrName>
                                        </p:attrNameLst>
                                      </p:cBhvr>
                                      <p:to>
                                        <p:strVal val="hidden"/>
                                      </p:to>
                                    </p:set>
                                  </p:childTnLst>
                                </p:cTn>
                              </p:par>
                              <p:par>
                                <p:cTn id="77" presetID="9" presetClass="exit" presetSubtype="0" fill="hold" grpId="1" nodeType="withEffect">
                                  <p:stCondLst>
                                    <p:cond delay="0"/>
                                  </p:stCondLst>
                                  <p:childTnLst>
                                    <p:animEffect transition="out" filter="dissolve">
                                      <p:cBhvr>
                                        <p:cTn id="78" dur="500"/>
                                        <p:tgtEl>
                                          <p:spTgt spid="16"/>
                                        </p:tgtEl>
                                      </p:cBhvr>
                                    </p:animEffect>
                                    <p:set>
                                      <p:cBhvr>
                                        <p:cTn id="79" dur="1" fill="hold">
                                          <p:stCondLst>
                                            <p:cond delay="499"/>
                                          </p:stCondLst>
                                        </p:cTn>
                                        <p:tgtEl>
                                          <p:spTgt spid="16"/>
                                        </p:tgtEl>
                                        <p:attrNameLst>
                                          <p:attrName>style.visibility</p:attrName>
                                        </p:attrNameLst>
                                      </p:cBhvr>
                                      <p:to>
                                        <p:strVal val="hidden"/>
                                      </p:to>
                                    </p:set>
                                  </p:childTnLst>
                                </p:cTn>
                              </p:par>
                              <p:par>
                                <p:cTn id="80" presetID="9" presetClass="exit" presetSubtype="0" fill="hold" nodeType="withEffect">
                                  <p:stCondLst>
                                    <p:cond delay="0"/>
                                  </p:stCondLst>
                                  <p:childTnLst>
                                    <p:animEffect transition="out" filter="dissolve">
                                      <p:cBhvr>
                                        <p:cTn id="81" dur="500"/>
                                        <p:tgtEl>
                                          <p:spTgt spid="23"/>
                                        </p:tgtEl>
                                      </p:cBhvr>
                                    </p:animEffect>
                                    <p:set>
                                      <p:cBhvr>
                                        <p:cTn id="82" dur="1" fill="hold">
                                          <p:stCondLst>
                                            <p:cond delay="499"/>
                                          </p:stCondLst>
                                        </p:cTn>
                                        <p:tgtEl>
                                          <p:spTgt spid="23"/>
                                        </p:tgtEl>
                                        <p:attrNameLst>
                                          <p:attrName>style.visibility</p:attrName>
                                        </p:attrNameLst>
                                      </p:cBhvr>
                                      <p:to>
                                        <p:strVal val="hidden"/>
                                      </p:to>
                                    </p:set>
                                  </p:childTnLst>
                                </p:cTn>
                              </p:par>
                              <p:par>
                                <p:cTn id="83" presetID="9" presetClass="exit" presetSubtype="0" fill="hold" nodeType="withEffect">
                                  <p:stCondLst>
                                    <p:cond delay="0"/>
                                  </p:stCondLst>
                                  <p:childTnLst>
                                    <p:animEffect transition="out" filter="dissolve">
                                      <p:cBhvr>
                                        <p:cTn id="84" dur="500"/>
                                        <p:tgtEl>
                                          <p:spTgt spid="29"/>
                                        </p:tgtEl>
                                      </p:cBhvr>
                                    </p:animEffect>
                                    <p:set>
                                      <p:cBhvr>
                                        <p:cTn id="85" dur="1" fill="hold">
                                          <p:stCondLst>
                                            <p:cond delay="499"/>
                                          </p:stCondLst>
                                        </p:cTn>
                                        <p:tgtEl>
                                          <p:spTgt spid="29"/>
                                        </p:tgtEl>
                                        <p:attrNameLst>
                                          <p:attrName>style.visibility</p:attrName>
                                        </p:attrNameLst>
                                      </p:cBhvr>
                                      <p:to>
                                        <p:strVal val="hidden"/>
                                      </p:to>
                                    </p:set>
                                  </p:childTnLst>
                                </p:cTn>
                              </p:par>
                              <p:par>
                                <p:cTn id="86" presetID="9" presetClass="exit" presetSubtype="0" fill="hold" grpId="1" nodeType="withEffect">
                                  <p:stCondLst>
                                    <p:cond delay="0"/>
                                  </p:stCondLst>
                                  <p:childTnLst>
                                    <p:animEffect transition="out" filter="dissolve">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par>
                                <p:cTn id="89" presetID="9" presetClass="exit" presetSubtype="0" fill="hold" nodeType="withEffect">
                                  <p:stCondLst>
                                    <p:cond delay="0"/>
                                  </p:stCondLst>
                                  <p:childTnLst>
                                    <p:animEffect transition="out" filter="dissolve">
                                      <p:cBhvr>
                                        <p:cTn id="90" dur="500"/>
                                        <p:tgtEl>
                                          <p:spTgt spid="31"/>
                                        </p:tgtEl>
                                      </p:cBhvr>
                                    </p:animEffect>
                                    <p:set>
                                      <p:cBhvr>
                                        <p:cTn id="91" dur="1" fill="hold">
                                          <p:stCondLst>
                                            <p:cond delay="499"/>
                                          </p:stCondLst>
                                        </p:cTn>
                                        <p:tgtEl>
                                          <p:spTgt spid="31"/>
                                        </p:tgtEl>
                                        <p:attrNameLst>
                                          <p:attrName>style.visibility</p:attrName>
                                        </p:attrNameLst>
                                      </p:cBhvr>
                                      <p:to>
                                        <p:strVal val="hidden"/>
                                      </p:to>
                                    </p:set>
                                  </p:childTnLst>
                                </p:cTn>
                              </p:par>
                              <p:par>
                                <p:cTn id="92" presetID="9" presetClass="exit" presetSubtype="0" fill="hold" grpId="1" nodeType="withEffect">
                                  <p:stCondLst>
                                    <p:cond delay="0"/>
                                  </p:stCondLst>
                                  <p:childTnLst>
                                    <p:animEffect transition="out" filter="dissolve">
                                      <p:cBhvr>
                                        <p:cTn id="93" dur="500"/>
                                        <p:tgtEl>
                                          <p:spTgt spid="21"/>
                                        </p:tgtEl>
                                      </p:cBhvr>
                                    </p:animEffect>
                                    <p:set>
                                      <p:cBhvr>
                                        <p:cTn id="94"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6" grpId="0" animBg="1"/>
      <p:bldP spid="16" grpId="1" animBg="1"/>
      <p:bldP spid="17" grpId="0" animBg="1"/>
      <p:bldP spid="17" grpId="1" animBg="1"/>
      <p:bldP spid="18" grpId="0" animBg="1"/>
      <p:bldP spid="19" grpId="0" animBg="1"/>
      <p:bldP spid="19" grpId="1" animBg="1"/>
      <p:bldP spid="20" grpId="0" animBg="1"/>
      <p:bldP spid="20" grpId="1" animBg="1"/>
      <p:bldP spid="21" grpId="0" animBg="1"/>
      <p:bldP spid="21"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16</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16" name="Rounded Rectangle 15"/>
          <p:cNvSpPr/>
          <p:nvPr/>
        </p:nvSpPr>
        <p:spPr>
          <a:xfrm>
            <a:off x="3059832" y="2319920"/>
            <a:ext cx="3207329" cy="67703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b="1" dirty="0" smtClean="0"/>
              <a:t>BLIZZARD</a:t>
            </a:r>
            <a:endParaRPr lang="en-US" sz="4000" dirty="0"/>
          </a:p>
        </p:txBody>
      </p:sp>
      <p:sp>
        <p:nvSpPr>
          <p:cNvPr id="17" name="Rounded Rectangle 16"/>
          <p:cNvSpPr/>
          <p:nvPr/>
        </p:nvSpPr>
        <p:spPr>
          <a:xfrm>
            <a:off x="899528" y="3140968"/>
            <a:ext cx="7128856" cy="137461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smtClean="0"/>
              <a:t>Search Query Reformulation for Bug Localization using Report Quality Dynamics &amp; Graph-based Term Weighting</a:t>
            </a:r>
            <a:endParaRPr lang="en-US" sz="2400" dirty="0"/>
          </a:p>
        </p:txBody>
      </p:sp>
      <p:sp>
        <p:nvSpPr>
          <p:cNvPr id="18" name="TextBox 17"/>
          <p:cNvSpPr txBox="1"/>
          <p:nvPr/>
        </p:nvSpPr>
        <p:spPr>
          <a:xfrm>
            <a:off x="6012160" y="5805264"/>
            <a:ext cx="2157963" cy="369332"/>
          </a:xfrm>
          <a:prstGeom prst="rect">
            <a:avLst/>
          </a:prstGeom>
          <a:noFill/>
        </p:spPr>
        <p:txBody>
          <a:bodyPr wrap="none" rtlCol="0">
            <a:spAutoFit/>
          </a:bodyPr>
          <a:lstStyle/>
          <a:p>
            <a:r>
              <a:rPr lang="en-CA" dirty="0" smtClean="0"/>
              <a:t>[</a:t>
            </a:r>
            <a:r>
              <a:rPr lang="en-CA" b="1" dirty="0" smtClean="0"/>
              <a:t>ESEC/FSE</a:t>
            </a:r>
            <a:r>
              <a:rPr lang="en-CA" dirty="0" smtClean="0"/>
              <a:t> 2018]</a:t>
            </a:r>
            <a:endParaRPr lang="en-CA" dirty="0"/>
          </a:p>
        </p:txBody>
      </p:sp>
      <p:pic>
        <p:nvPicPr>
          <p:cNvPr id="19" name="Picture 2" descr="F:\MyWorks\Thesis Works\PhDSeminar\img\software-bug.png"/>
          <p:cNvPicPr>
            <a:picLocks noChangeAspect="1" noChangeArrowheads="1"/>
          </p:cNvPicPr>
          <p:nvPr/>
        </p:nvPicPr>
        <p:blipFill>
          <a:blip r:embed="rId2" cstate="print"/>
          <a:srcRect/>
          <a:stretch>
            <a:fillRect/>
          </a:stretch>
        </p:blipFill>
        <p:spPr bwMode="auto">
          <a:xfrm>
            <a:off x="2555776" y="2298396"/>
            <a:ext cx="720080" cy="720080"/>
          </a:xfrm>
          <a:prstGeom prst="rect">
            <a:avLst/>
          </a:prstGeom>
          <a:noFill/>
        </p:spPr>
      </p:pic>
      <p:sp>
        <p:nvSpPr>
          <p:cNvPr id="32" name="Oval 31">
            <a:hlinkClick r:id="rId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3" name="Oval 32">
            <a:hlinkClick r:id="rId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4" name="Oval 33">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5" name="Oval 34">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23248694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smtClean="0"/>
              <a:t>Bug Report Quality: A Closer Look</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17</a:t>
            </a:fld>
            <a:endParaRPr lang="en-US"/>
          </a:p>
        </p:txBody>
      </p:sp>
      <p:sp>
        <p:nvSpPr>
          <p:cNvPr id="5" name="Footer Placeholder 4"/>
          <p:cNvSpPr>
            <a:spLocks noGrp="1"/>
          </p:cNvSpPr>
          <p:nvPr>
            <p:ph type="ftr" sz="quarter" idx="16"/>
          </p:nvPr>
        </p:nvSpPr>
        <p:spPr/>
        <p:txBody>
          <a:bodyPr/>
          <a:lstStyle/>
          <a:p>
            <a:r>
              <a:rPr lang="en-CA" dirty="0" smtClean="0"/>
              <a:t>Masud Rahman, PhD Candidate, U of S</a:t>
            </a:r>
            <a:endParaRPr lang="en-US" dirty="0"/>
          </a:p>
        </p:txBody>
      </p:sp>
      <p:sp>
        <p:nvSpPr>
          <p:cNvPr id="34" name="Oval 33">
            <a:hlinkClick r:id="rId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5" name="Oval 34">
            <a:hlinkClick r:id="rId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6" name="Oval 35">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7" name="Oval 36">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275457" name="Picture 1" descr="F:\MyWorks\Thesis Works\PhDThesis\thesis-defence\img\research-icon-v2.png"/>
          <p:cNvPicPr>
            <a:picLocks noChangeAspect="1" noChangeArrowheads="1"/>
          </p:cNvPicPr>
          <p:nvPr/>
        </p:nvPicPr>
        <p:blipFill>
          <a:blip r:embed="rId7" cstate="print"/>
          <a:srcRect/>
          <a:stretch>
            <a:fillRect/>
          </a:stretch>
        </p:blipFill>
        <p:spPr bwMode="auto">
          <a:xfrm>
            <a:off x="1547664" y="1740024"/>
            <a:ext cx="2038350" cy="1905000"/>
          </a:xfrm>
          <a:prstGeom prst="rect">
            <a:avLst/>
          </a:prstGeom>
          <a:noFill/>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47864" y="2460104"/>
            <a:ext cx="716162" cy="727352"/>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0050" y="2820144"/>
            <a:ext cx="716162" cy="727352"/>
          </a:xfrm>
          <a:prstGeom prst="rect">
            <a:avLst/>
          </a:prstGeom>
        </p:spPr>
      </p:pic>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31978" y="2892152"/>
            <a:ext cx="716162" cy="727352"/>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79912" y="2028056"/>
            <a:ext cx="716162" cy="727352"/>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83968" y="2244080"/>
            <a:ext cx="716162" cy="727352"/>
          </a:xfrm>
          <a:prstGeom prst="rect">
            <a:avLst/>
          </a:prstGeom>
        </p:spPr>
      </p:pic>
      <p:sp>
        <p:nvSpPr>
          <p:cNvPr id="39" name="Rectangle 38"/>
          <p:cNvSpPr/>
          <p:nvPr/>
        </p:nvSpPr>
        <p:spPr>
          <a:xfrm>
            <a:off x="5004048" y="2316088"/>
            <a:ext cx="2420856" cy="1015663"/>
          </a:xfrm>
          <a:prstGeom prst="rect">
            <a:avLst/>
          </a:prstGeom>
          <a:noFill/>
        </p:spPr>
        <p:txBody>
          <a:bodyPr wrap="none" lIns="91440" tIns="45720" rIns="91440" bIns="45720">
            <a:spAutoFit/>
          </a:bodyPr>
          <a:lstStyle/>
          <a:p>
            <a:pPr algn="ctr"/>
            <a:r>
              <a:rPr lang="en-US" sz="6000" b="1" cap="none" spc="0" dirty="0" smtClean="0">
                <a:ln w="0">
                  <a:noFill/>
                </a:ln>
                <a:solidFill>
                  <a:sysClr val="windowText" lastClr="000000"/>
                </a:solidFill>
                <a:effectLst>
                  <a:outerShdw blurRad="38100" dist="25400" dir="5400000" algn="ctr" rotWithShape="0">
                    <a:srgbClr val="6E747A">
                      <a:alpha val="43000"/>
                    </a:srgbClr>
                  </a:outerShdw>
                </a:effectLst>
              </a:rPr>
              <a:t>5000+</a:t>
            </a:r>
            <a:endParaRPr lang="en-US" sz="6000" b="1" cap="none" spc="0" dirty="0">
              <a:ln w="0">
                <a:noFill/>
              </a:ln>
              <a:solidFill>
                <a:sysClr val="windowText" lastClr="000000"/>
              </a:solidFill>
              <a:effectLst>
                <a:outerShdw blurRad="38100" dist="25400" dir="5400000" algn="ctr" rotWithShape="0">
                  <a:srgbClr val="6E747A">
                    <a:alpha val="43000"/>
                  </a:srgbClr>
                </a:outerShdw>
              </a:effectLst>
            </a:endParaRPr>
          </a:p>
        </p:txBody>
      </p:sp>
      <p:sp>
        <p:nvSpPr>
          <p:cNvPr id="40" name="Rounded Rectangle 39"/>
          <p:cNvSpPr/>
          <p:nvPr/>
        </p:nvSpPr>
        <p:spPr>
          <a:xfrm>
            <a:off x="683568" y="4725144"/>
            <a:ext cx="1656184"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Noisy</a:t>
            </a:r>
            <a:endParaRPr lang="en-US" sz="3200" b="1" dirty="0"/>
          </a:p>
        </p:txBody>
      </p:sp>
      <p:sp>
        <p:nvSpPr>
          <p:cNvPr id="41" name="Rounded Rectangle 40"/>
          <p:cNvSpPr/>
          <p:nvPr/>
        </p:nvSpPr>
        <p:spPr>
          <a:xfrm>
            <a:off x="3131840" y="4725144"/>
            <a:ext cx="1656184"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Poor</a:t>
            </a:r>
            <a:endParaRPr lang="en-US" sz="3200" b="1" dirty="0"/>
          </a:p>
        </p:txBody>
      </p:sp>
      <p:sp>
        <p:nvSpPr>
          <p:cNvPr id="42" name="Rounded Rectangle 41"/>
          <p:cNvSpPr/>
          <p:nvPr/>
        </p:nvSpPr>
        <p:spPr>
          <a:xfrm>
            <a:off x="5652120" y="4725144"/>
            <a:ext cx="1656184" cy="7200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b="1" dirty="0" smtClean="0"/>
              <a:t>Rich</a:t>
            </a:r>
            <a:endParaRPr lang="en-US" sz="3200" b="1" dirty="0"/>
          </a:p>
        </p:txBody>
      </p:sp>
      <p:pic>
        <p:nvPicPr>
          <p:cNvPr id="43" name="Picture 9" descr="C:\My MSc\ThesisWorks\Crowdsource_Knowledge_Base\M4CPBugs\project\ESEC-FSE-2018\ROSE2018\noisy-icon.png"/>
          <p:cNvPicPr>
            <a:picLocks noChangeAspect="1" noChangeArrowheads="1"/>
          </p:cNvPicPr>
          <p:nvPr/>
        </p:nvPicPr>
        <p:blipFill>
          <a:blip r:embed="rId9" cstate="print"/>
          <a:srcRect/>
          <a:stretch>
            <a:fillRect/>
          </a:stretch>
        </p:blipFill>
        <p:spPr bwMode="auto">
          <a:xfrm>
            <a:off x="971600" y="5445224"/>
            <a:ext cx="1008112" cy="1008112"/>
          </a:xfrm>
          <a:prstGeom prst="rect">
            <a:avLst/>
          </a:prstGeom>
          <a:noFill/>
        </p:spPr>
      </p:pic>
      <p:cxnSp>
        <p:nvCxnSpPr>
          <p:cNvPr id="45" name="Straight Arrow Connector 44"/>
          <p:cNvCxnSpPr>
            <a:stCxn id="32" idx="2"/>
          </p:cNvCxnSpPr>
          <p:nvPr/>
        </p:nvCxnSpPr>
        <p:spPr>
          <a:xfrm flipH="1">
            <a:off x="2339752" y="3619504"/>
            <a:ext cx="1650307" cy="11056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2" idx="2"/>
          </p:cNvCxnSpPr>
          <p:nvPr/>
        </p:nvCxnSpPr>
        <p:spPr>
          <a:xfrm>
            <a:off x="3990058" y="3619504"/>
            <a:ext cx="0" cy="11056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2" idx="2"/>
          </p:cNvCxnSpPr>
          <p:nvPr/>
        </p:nvCxnSpPr>
        <p:spPr>
          <a:xfrm>
            <a:off x="3990059" y="3619504"/>
            <a:ext cx="1662061" cy="11056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0" name="Picture 11" descr="C:\My MSc\ThesisWorks\Crowdsource_Knowledge_Base\M4CPBugs\project\ESEC-FSE-2018\ROSE2018\poor-icon.png"/>
          <p:cNvPicPr>
            <a:picLocks noChangeAspect="1" noChangeArrowheads="1"/>
          </p:cNvPicPr>
          <p:nvPr/>
        </p:nvPicPr>
        <p:blipFill>
          <a:blip r:embed="rId10" cstate="print"/>
          <a:srcRect/>
          <a:stretch>
            <a:fillRect/>
          </a:stretch>
        </p:blipFill>
        <p:spPr bwMode="auto">
          <a:xfrm>
            <a:off x="3203848" y="5373216"/>
            <a:ext cx="1152128" cy="1152128"/>
          </a:xfrm>
          <a:prstGeom prst="rect">
            <a:avLst/>
          </a:prstGeom>
          <a:noFill/>
        </p:spPr>
      </p:pic>
      <p:pic>
        <p:nvPicPr>
          <p:cNvPr id="51" name="Picture 8" descr="C:\My MSc\ThesisWorks\Crowdsource_Knowledge_Base\M4CPBugs\project\ESEC-FSE-2018\ROSE2018\rich.png"/>
          <p:cNvPicPr>
            <a:picLocks noChangeAspect="1" noChangeArrowheads="1"/>
          </p:cNvPicPr>
          <p:nvPr/>
        </p:nvPicPr>
        <p:blipFill>
          <a:blip r:embed="rId11" cstate="print"/>
          <a:srcRect/>
          <a:stretch>
            <a:fillRect/>
          </a:stretch>
        </p:blipFill>
        <p:spPr bwMode="auto">
          <a:xfrm>
            <a:off x="6012160" y="5445224"/>
            <a:ext cx="1008112" cy="1008112"/>
          </a:xfrm>
          <a:prstGeom prst="rect">
            <a:avLst/>
          </a:prstGeom>
          <a:noFill/>
        </p:spPr>
      </p:pic>
    </p:spTree>
    <p:extLst>
      <p:ext uri="{BB962C8B-B14F-4D97-AF65-F5344CB8AC3E}">
        <p14:creationId xmlns:p14="http://schemas.microsoft.com/office/powerpoint/2010/main" val="193870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5457"/>
                                        </p:tgtEl>
                                        <p:attrNameLst>
                                          <p:attrName>style.visibility</p:attrName>
                                        </p:attrNameLst>
                                      </p:cBhvr>
                                      <p:to>
                                        <p:strVal val="visible"/>
                                      </p:to>
                                    </p:set>
                                    <p:animEffect transition="in" filter="dissolve">
                                      <p:cBhvr>
                                        <p:cTn id="7" dur="500"/>
                                        <p:tgtEl>
                                          <p:spTgt spid="275457"/>
                                        </p:tgtEl>
                                      </p:cBhvr>
                                    </p:animEffect>
                                  </p:childTnLst>
                                </p:cTn>
                              </p:par>
                              <p:par>
                                <p:cTn id="8" presetID="9"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dissolve">
                                      <p:cBhvr>
                                        <p:cTn id="13" dur="500"/>
                                        <p:tgtEl>
                                          <p:spTgt spid="33"/>
                                        </p:tgtEl>
                                      </p:cBhvr>
                                    </p:animEffect>
                                  </p:childTnLst>
                                </p:cTn>
                              </p:par>
                              <p:par>
                                <p:cTn id="14" presetID="9"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dissolve">
                                      <p:cBhvr>
                                        <p:cTn id="16" dur="500"/>
                                        <p:tgtEl>
                                          <p:spTgt spid="38"/>
                                        </p:tgtEl>
                                      </p:cBhvr>
                                    </p:animEffect>
                                  </p:childTnLst>
                                </p:cTn>
                              </p:par>
                              <p:par>
                                <p:cTn id="17" presetID="9"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par>
                                <p:cTn id="20" presetID="9"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dissolve">
                                      <p:cBhvr>
                                        <p:cTn id="22" dur="500"/>
                                        <p:tgtEl>
                                          <p:spTgt spid="3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dissolve">
                                      <p:cBhvr>
                                        <p:cTn id="25" dur="500"/>
                                        <p:tgtEl>
                                          <p:spTgt spid="3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dissolve">
                                      <p:cBhvr>
                                        <p:cTn id="30" dur="500"/>
                                        <p:tgtEl>
                                          <p:spTgt spid="45"/>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par>
                                <p:cTn id="34" presetID="9"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dissolv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dissolve">
                                      <p:cBhvr>
                                        <p:cTn id="41" dur="500"/>
                                        <p:tgtEl>
                                          <p:spTgt spid="4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dissolve">
                                      <p:cBhvr>
                                        <p:cTn id="44" dur="500"/>
                                        <p:tgtEl>
                                          <p:spTgt spid="41"/>
                                        </p:tgtEl>
                                      </p:cBhvr>
                                    </p:animEffect>
                                  </p:childTnLst>
                                </p:cTn>
                              </p:par>
                              <p:par>
                                <p:cTn id="45" presetID="9"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dissolve">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dissolve">
                                      <p:cBhvr>
                                        <p:cTn id="52" dur="500"/>
                                        <p:tgtEl>
                                          <p:spTgt spid="4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dissolve">
                                      <p:cBhvr>
                                        <p:cTn id="55" dur="500"/>
                                        <p:tgtEl>
                                          <p:spTgt spid="42"/>
                                        </p:tgtEl>
                                      </p:cBhvr>
                                    </p:animEffect>
                                  </p:childTnLst>
                                </p:cTn>
                              </p:par>
                              <p:par>
                                <p:cTn id="56" presetID="9"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dissolve">
                                      <p:cBhvr>
                                        <p:cTn id="5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18</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755576" y="404664"/>
            <a:ext cx="6624736" cy="72008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smtClean="0"/>
              <a:t>A NOISY BUG REPORT</a:t>
            </a:r>
            <a:endParaRPr lang="en-US" sz="4000" b="1" dirty="0"/>
          </a:p>
        </p:txBody>
      </p:sp>
      <p:pic>
        <p:nvPicPr>
          <p:cNvPr id="7" name="Picture 9" descr="C:\My MSc\ThesisWorks\Crowdsource_Knowledge_Base\M4CPBugs\project\ESEC-FSE-2018\ROSE2018\noisy-icon.png"/>
          <p:cNvPicPr>
            <a:picLocks noChangeAspect="1" noChangeArrowheads="1"/>
          </p:cNvPicPr>
          <p:nvPr/>
        </p:nvPicPr>
        <p:blipFill>
          <a:blip r:embed="rId2" cstate="print"/>
          <a:srcRect/>
          <a:stretch>
            <a:fillRect/>
          </a:stretch>
        </p:blipFill>
        <p:spPr bwMode="auto">
          <a:xfrm>
            <a:off x="7236296" y="332656"/>
            <a:ext cx="936104" cy="936104"/>
          </a:xfrm>
          <a:prstGeom prst="rect">
            <a:avLst/>
          </a:prstGeom>
          <a:noFill/>
        </p:spPr>
      </p:pic>
      <p:pic>
        <p:nvPicPr>
          <p:cNvPr id="8" name="Picture 2" descr="C:\My MSc\ThesisWorks\Crowdsource_Knowledge_Base\M4CPBugs\project\ESEC-FSE-2018\ROSE2018\noisy.png"/>
          <p:cNvPicPr>
            <a:picLocks noChangeAspect="1" noChangeArrowheads="1"/>
          </p:cNvPicPr>
          <p:nvPr/>
        </p:nvPicPr>
        <p:blipFill>
          <a:blip r:embed="rId3" cstate="print"/>
          <a:stretch>
            <a:fillRect/>
          </a:stretch>
        </p:blipFill>
        <p:spPr bwMode="auto">
          <a:xfrm>
            <a:off x="683568" y="1340768"/>
            <a:ext cx="7344816" cy="5328592"/>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755576" y="2636912"/>
            <a:ext cx="6984776" cy="39604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156176" y="2780928"/>
            <a:ext cx="1800200"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Stack traces</a:t>
            </a:r>
            <a:endParaRPr lang="en-US" b="1" dirty="0"/>
          </a:p>
        </p:txBody>
      </p:sp>
      <p:sp>
        <p:nvSpPr>
          <p:cNvPr id="12" name="Rounded Rectangle 11"/>
          <p:cNvSpPr/>
          <p:nvPr/>
        </p:nvSpPr>
        <p:spPr>
          <a:xfrm>
            <a:off x="6156176" y="3356992"/>
            <a:ext cx="1800200"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500</a:t>
            </a:r>
            <a:r>
              <a:rPr lang="en-US" dirty="0" smtClean="0"/>
              <a:t> keywords</a:t>
            </a:r>
            <a:endParaRPr lang="en-US" dirty="0"/>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3848" y="3573016"/>
            <a:ext cx="1944216" cy="1944216"/>
          </a:xfrm>
          <a:prstGeom prst="rect">
            <a:avLst/>
          </a:prstGeom>
        </p:spPr>
      </p:pic>
      <p:pic>
        <p:nvPicPr>
          <p:cNvPr id="269313" name="Picture 1" descr="F:\MyWorks\Thesis Works\PhDThesis\thesis-defence\img\sad-tr.png"/>
          <p:cNvPicPr>
            <a:picLocks noChangeAspect="1" noChangeArrowheads="1"/>
          </p:cNvPicPr>
          <p:nvPr/>
        </p:nvPicPr>
        <p:blipFill>
          <a:blip r:embed="rId5" cstate="print"/>
          <a:srcRect/>
          <a:stretch>
            <a:fillRect/>
          </a:stretch>
        </p:blipFill>
        <p:spPr bwMode="auto">
          <a:xfrm>
            <a:off x="5148064" y="4149080"/>
            <a:ext cx="1071562" cy="1071562"/>
          </a:xfrm>
          <a:prstGeom prst="rect">
            <a:avLst/>
          </a:prstGeom>
          <a:noFill/>
        </p:spPr>
      </p:pic>
      <p:sp>
        <p:nvSpPr>
          <p:cNvPr id="15" name="Rounded Rectangle 14"/>
          <p:cNvSpPr/>
          <p:nvPr/>
        </p:nvSpPr>
        <p:spPr>
          <a:xfrm rot="19370785">
            <a:off x="504463" y="3661085"/>
            <a:ext cx="3478795" cy="5760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t>Too many signals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par>
                                <p:cTn id="31" presetID="9" presetClass="entr" presetSubtype="0" fill="hold" nodeType="withEffect">
                                  <p:stCondLst>
                                    <p:cond delay="0"/>
                                  </p:stCondLst>
                                  <p:childTnLst>
                                    <p:set>
                                      <p:cBhvr>
                                        <p:cTn id="32" dur="1" fill="hold">
                                          <p:stCondLst>
                                            <p:cond delay="0"/>
                                          </p:stCondLst>
                                        </p:cTn>
                                        <p:tgtEl>
                                          <p:spTgt spid="269313"/>
                                        </p:tgtEl>
                                        <p:attrNameLst>
                                          <p:attrName>style.visibility</p:attrName>
                                        </p:attrNameLst>
                                      </p:cBhvr>
                                      <p:to>
                                        <p:strVal val="visible"/>
                                      </p:to>
                                    </p:set>
                                    <p:animEffect transition="in" filter="dissolve">
                                      <p:cBhvr>
                                        <p:cTn id="33" dur="500"/>
                                        <p:tgtEl>
                                          <p:spTgt spid="269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6F15528-21DE-4FAA-801E-634DDDAF4B2B}" type="slidenum">
              <a:rPr lang="en-US" smtClean="0"/>
              <a:pPr/>
              <a:t>19</a:t>
            </a:fld>
            <a:endParaRPr lang="en-US"/>
          </a:p>
        </p:txBody>
      </p:sp>
      <p:sp>
        <p:nvSpPr>
          <p:cNvPr id="7" name="Rounded Rectangle 6"/>
          <p:cNvSpPr/>
          <p:nvPr/>
        </p:nvSpPr>
        <p:spPr>
          <a:xfrm>
            <a:off x="5659395" y="1925311"/>
            <a:ext cx="1295400" cy="5334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err="1" smtClean="0"/>
              <a:t>i</a:t>
            </a:r>
            <a:r>
              <a:rPr lang="en-US" sz="2400" b="1" i="1" dirty="0" smtClean="0"/>
              <a:t> entry </a:t>
            </a:r>
            <a:endParaRPr lang="en-US" sz="2400" b="1" i="1" dirty="0"/>
          </a:p>
        </p:txBody>
      </p:sp>
      <p:sp>
        <p:nvSpPr>
          <p:cNvPr id="8" name="Rounded Rectangle 7"/>
          <p:cNvSpPr/>
          <p:nvPr/>
        </p:nvSpPr>
        <p:spPr>
          <a:xfrm>
            <a:off x="5643711" y="2966384"/>
            <a:ext cx="1295400" cy="533400"/>
          </a:xfrm>
          <a:prstGeom prst="round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smtClean="0"/>
              <a:t>j entry</a:t>
            </a:r>
            <a:endParaRPr lang="en-US" sz="2400" b="1" i="1" dirty="0"/>
          </a:p>
        </p:txBody>
      </p:sp>
      <p:cxnSp>
        <p:nvCxnSpPr>
          <p:cNvPr id="27" name="Straight Arrow Connector 26"/>
          <p:cNvCxnSpPr/>
          <p:nvPr/>
        </p:nvCxnSpPr>
        <p:spPr>
          <a:xfrm>
            <a:off x="3733800" y="2133600"/>
            <a:ext cx="838200" cy="0"/>
          </a:xfrm>
          <a:prstGeom prst="straightConnector1">
            <a:avLst/>
          </a:prstGeom>
          <a:ln w="3810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ounded Rectangle 27"/>
          <p:cNvSpPr/>
          <p:nvPr/>
        </p:nvSpPr>
        <p:spPr>
          <a:xfrm>
            <a:off x="1219200" y="18288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P</a:t>
            </a:r>
            <a:r>
              <a:rPr lang="en-US" sz="3600" b="1" i="1" baseline="-25000" dirty="0" smtClean="0"/>
              <a:t>i</a:t>
            </a:r>
            <a:endParaRPr lang="en-US" sz="3600" b="1" i="1" baseline="-25000" dirty="0"/>
          </a:p>
        </p:txBody>
      </p:sp>
      <p:sp>
        <p:nvSpPr>
          <p:cNvPr id="29" name="Rounded Rectangle 28"/>
          <p:cNvSpPr/>
          <p:nvPr/>
        </p:nvSpPr>
        <p:spPr>
          <a:xfrm>
            <a:off x="2819400" y="18288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i</a:t>
            </a:r>
            <a:endParaRPr lang="en-US" sz="3600" b="1" i="1" baseline="-25000" dirty="0"/>
          </a:p>
        </p:txBody>
      </p:sp>
      <p:sp>
        <p:nvSpPr>
          <p:cNvPr id="30" name="Rounded Rectangle 29"/>
          <p:cNvSpPr/>
          <p:nvPr/>
        </p:nvSpPr>
        <p:spPr>
          <a:xfrm>
            <a:off x="4572000" y="18288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i</a:t>
            </a:r>
            <a:endParaRPr lang="en-US" sz="3600" b="1" i="1" baseline="-25000" dirty="0"/>
          </a:p>
        </p:txBody>
      </p:sp>
      <p:sp>
        <p:nvSpPr>
          <p:cNvPr id="31" name="Rounded Rectangle 30"/>
          <p:cNvSpPr/>
          <p:nvPr/>
        </p:nvSpPr>
        <p:spPr>
          <a:xfrm>
            <a:off x="1219200" y="2971800"/>
            <a:ext cx="914400" cy="685800"/>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P</a:t>
            </a:r>
            <a:r>
              <a:rPr lang="en-US" sz="3600" b="1" i="1" baseline="-25000" dirty="0" smtClean="0"/>
              <a:t>j</a:t>
            </a:r>
            <a:endParaRPr lang="en-US" sz="3600" b="1" i="1" baseline="-25000" dirty="0"/>
          </a:p>
        </p:txBody>
      </p:sp>
      <p:sp>
        <p:nvSpPr>
          <p:cNvPr id="32" name="Rounded Rectangle 31"/>
          <p:cNvSpPr/>
          <p:nvPr/>
        </p:nvSpPr>
        <p:spPr>
          <a:xfrm>
            <a:off x="2819400" y="2971800"/>
            <a:ext cx="914400" cy="685800"/>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j</a:t>
            </a:r>
            <a:endParaRPr lang="en-US" sz="3600" b="1" i="1" baseline="-25000" dirty="0"/>
          </a:p>
        </p:txBody>
      </p:sp>
      <p:sp>
        <p:nvSpPr>
          <p:cNvPr id="33" name="Rounded Rectangle 32"/>
          <p:cNvSpPr/>
          <p:nvPr/>
        </p:nvSpPr>
        <p:spPr>
          <a:xfrm>
            <a:off x="4572000" y="2971800"/>
            <a:ext cx="914400" cy="685800"/>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j</a:t>
            </a:r>
            <a:endParaRPr lang="en-US" sz="3600" b="1" i="1" baseline="-25000" dirty="0"/>
          </a:p>
        </p:txBody>
      </p:sp>
      <p:sp>
        <p:nvSpPr>
          <p:cNvPr id="34" name="Rectangle 33"/>
          <p:cNvSpPr/>
          <p:nvPr/>
        </p:nvSpPr>
        <p:spPr>
          <a:xfrm>
            <a:off x="1066800" y="1676400"/>
            <a:ext cx="4572000" cy="93026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66800" y="2865422"/>
            <a:ext cx="4572000" cy="944578"/>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p:nvPr/>
        </p:nvCxnSpPr>
        <p:spPr>
          <a:xfrm>
            <a:off x="3733800" y="3352800"/>
            <a:ext cx="838200" cy="0"/>
          </a:xfrm>
          <a:prstGeom prst="straightConnector1">
            <a:avLst/>
          </a:prstGeom>
          <a:ln w="38100">
            <a:solidFill>
              <a:schemeClr val="accent6">
                <a:lumMod val="75000"/>
              </a:schemeClr>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3276600" y="2438400"/>
            <a:ext cx="0" cy="533400"/>
          </a:xfrm>
          <a:prstGeom prst="straightConnector1">
            <a:avLst/>
          </a:prstGeom>
          <a:ln w="381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47" name="Picture 3"/>
          <p:cNvPicPr>
            <a:picLocks noChangeAspect="1" noChangeArrowheads="1"/>
          </p:cNvPicPr>
          <p:nvPr/>
        </p:nvPicPr>
        <p:blipFill>
          <a:blip r:embed="rId3" cstate="print"/>
          <a:srcRect r="21296" b="48980"/>
          <a:stretch>
            <a:fillRect/>
          </a:stretch>
        </p:blipFill>
        <p:spPr bwMode="auto">
          <a:xfrm>
            <a:off x="702136" y="4038600"/>
            <a:ext cx="7254240" cy="2209800"/>
          </a:xfrm>
          <a:prstGeom prst="rect">
            <a:avLst/>
          </a:prstGeom>
          <a:ln>
            <a:solidFill>
              <a:srgbClr val="FF0000"/>
            </a:solidFill>
          </a:ln>
          <a:effectLst>
            <a:outerShdw blurRad="292100" dist="139700" dir="2700000" algn="tl" rotWithShape="0">
              <a:srgbClr val="333333">
                <a:alpha val="65000"/>
              </a:srgbClr>
            </a:outerShdw>
          </a:effectLst>
        </p:spPr>
      </p:pic>
      <p:sp>
        <p:nvSpPr>
          <p:cNvPr id="49" name="Oval 48"/>
          <p:cNvSpPr/>
          <p:nvPr/>
        </p:nvSpPr>
        <p:spPr>
          <a:xfrm>
            <a:off x="457200" y="6036276"/>
            <a:ext cx="609600" cy="609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a:t>
            </a:r>
            <a:endParaRPr lang="en-US" dirty="0"/>
          </a:p>
        </p:txBody>
      </p:sp>
      <p:sp>
        <p:nvSpPr>
          <p:cNvPr id="3" name="Footer Placeholder 2"/>
          <p:cNvSpPr>
            <a:spLocks noGrp="1"/>
          </p:cNvSpPr>
          <p:nvPr>
            <p:ph type="ftr" sz="quarter" idx="16"/>
          </p:nvPr>
        </p:nvSpPr>
        <p:spPr/>
        <p:txBody>
          <a:bodyPr/>
          <a:lstStyle/>
          <a:p>
            <a:r>
              <a:rPr lang="en-CA" smtClean="0"/>
              <a:t>Masud Rahman, PhD Candidate, U of S</a:t>
            </a:r>
            <a:endParaRPr lang="en-US"/>
          </a:p>
        </p:txBody>
      </p:sp>
      <p:sp>
        <p:nvSpPr>
          <p:cNvPr id="5" name="TextBox 4"/>
          <p:cNvSpPr txBox="1"/>
          <p:nvPr/>
        </p:nvSpPr>
        <p:spPr>
          <a:xfrm>
            <a:off x="3736695" y="1749187"/>
            <a:ext cx="813043" cy="369332"/>
          </a:xfrm>
          <a:prstGeom prst="rect">
            <a:avLst/>
          </a:prstGeom>
          <a:noFill/>
        </p:spPr>
        <p:txBody>
          <a:bodyPr wrap="none" rtlCol="0">
            <a:spAutoFit/>
          </a:bodyPr>
          <a:lstStyle/>
          <a:p>
            <a:r>
              <a:rPr lang="en-CA" dirty="0" smtClean="0"/>
              <a:t>Static</a:t>
            </a:r>
            <a:endParaRPr lang="en-CA" dirty="0"/>
          </a:p>
        </p:txBody>
      </p:sp>
      <p:sp>
        <p:nvSpPr>
          <p:cNvPr id="38" name="TextBox 37"/>
          <p:cNvSpPr txBox="1"/>
          <p:nvPr/>
        </p:nvSpPr>
        <p:spPr>
          <a:xfrm>
            <a:off x="3768794" y="2924944"/>
            <a:ext cx="813043" cy="369332"/>
          </a:xfrm>
          <a:prstGeom prst="rect">
            <a:avLst/>
          </a:prstGeom>
          <a:noFill/>
        </p:spPr>
        <p:txBody>
          <a:bodyPr wrap="none" rtlCol="0">
            <a:spAutoFit/>
          </a:bodyPr>
          <a:lstStyle/>
          <a:p>
            <a:r>
              <a:rPr lang="en-CA" dirty="0" smtClean="0"/>
              <a:t>Static</a:t>
            </a:r>
            <a:endParaRPr lang="en-CA" dirty="0"/>
          </a:p>
        </p:txBody>
      </p:sp>
      <p:sp>
        <p:nvSpPr>
          <p:cNvPr id="40" name="TextBox 39"/>
          <p:cNvSpPr txBox="1"/>
          <p:nvPr/>
        </p:nvSpPr>
        <p:spPr>
          <a:xfrm>
            <a:off x="1793839" y="2529378"/>
            <a:ext cx="1516762" cy="369332"/>
          </a:xfrm>
          <a:prstGeom prst="rect">
            <a:avLst/>
          </a:prstGeom>
          <a:noFill/>
        </p:spPr>
        <p:txBody>
          <a:bodyPr wrap="none" rtlCol="0">
            <a:spAutoFit/>
          </a:bodyPr>
          <a:lstStyle/>
          <a:p>
            <a:r>
              <a:rPr lang="en-CA" dirty="0" smtClean="0"/>
              <a:t>Hierarchical</a:t>
            </a:r>
            <a:endParaRPr lang="en-CA" dirty="0"/>
          </a:p>
        </p:txBody>
      </p:sp>
      <p:sp>
        <p:nvSpPr>
          <p:cNvPr id="41" name="Title 1"/>
          <p:cNvSpPr>
            <a:spLocks noGrp="1"/>
          </p:cNvSpPr>
          <p:nvPr>
            <p:ph type="title"/>
          </p:nvPr>
        </p:nvSpPr>
        <p:spPr>
          <a:xfrm>
            <a:off x="137178" y="299887"/>
            <a:ext cx="8755302" cy="1143000"/>
          </a:xfrm>
        </p:spPr>
        <p:txBody>
          <a:bodyPr/>
          <a:lstStyle/>
          <a:p>
            <a:r>
              <a:rPr lang="en-US" b="1" dirty="0" smtClean="0"/>
              <a:t>Step I: Trace Graph Construction</a:t>
            </a:r>
            <a:endParaRPr lang="en-US" dirty="0"/>
          </a:p>
        </p:txBody>
      </p:sp>
      <p:sp>
        <p:nvSpPr>
          <p:cNvPr id="51" name="Oval 50">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2" name="Oval 51">
            <a:hlinkClick r:id="rId5"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3" name="Oval 52">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4" name="Oval 53">
            <a:hlinkClick r:id="rId7"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 name="Rectangle 1"/>
          <p:cNvSpPr/>
          <p:nvPr/>
        </p:nvSpPr>
        <p:spPr>
          <a:xfrm>
            <a:off x="973832" y="4797152"/>
            <a:ext cx="66225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35"/>
          <p:cNvSpPr/>
          <p:nvPr/>
        </p:nvSpPr>
        <p:spPr>
          <a:xfrm>
            <a:off x="973832" y="5013176"/>
            <a:ext cx="662250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267" name="Picture 3" descr="C:\My MSc\ThesisWorks\Crowdsource_Knowledge_Base\M4CPBugs\paper\gs-sysdiag\st-graph.png"/>
          <p:cNvPicPr>
            <a:picLocks noChangeAspect="1" noChangeArrowheads="1"/>
          </p:cNvPicPr>
          <p:nvPr/>
        </p:nvPicPr>
        <p:blipFill>
          <a:blip r:embed="rId8" cstate="print"/>
          <a:srcRect/>
          <a:stretch>
            <a:fillRect/>
          </a:stretch>
        </p:blipFill>
        <p:spPr bwMode="auto">
          <a:xfrm>
            <a:off x="2583139" y="3810000"/>
            <a:ext cx="2827061" cy="2819400"/>
          </a:xfrm>
          <a:prstGeom prst="rect">
            <a:avLst/>
          </a:prstGeom>
          <a:noFill/>
        </p:spPr>
      </p:pic>
    </p:spTree>
    <p:extLst>
      <p:ext uri="{BB962C8B-B14F-4D97-AF65-F5344CB8AC3E}">
        <p14:creationId xmlns:p14="http://schemas.microsoft.com/office/powerpoint/2010/main" val="322527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dissolv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dissolve">
                                      <p:cBhvr>
                                        <p:cTn id="26" dur="500"/>
                                        <p:tgtEl>
                                          <p:spTgt spid="3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dissolve">
                                      <p:cBhvr>
                                        <p:cTn id="39" dur="500"/>
                                        <p:tgtEl>
                                          <p:spTgt spid="3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dissolve">
                                      <p:cBhvr>
                                        <p:cTn id="42" dur="500"/>
                                        <p:tgtEl>
                                          <p:spTgt spid="32"/>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dissolve">
                                      <p:cBhvr>
                                        <p:cTn id="45" dur="500"/>
                                        <p:tgtEl>
                                          <p:spTgt spid="33"/>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dissolve">
                                      <p:cBhvr>
                                        <p:cTn id="48" dur="500"/>
                                        <p:tgtEl>
                                          <p:spTgt spid="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dissolv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dissolve">
                                      <p:cBhvr>
                                        <p:cTn id="56" dur="500"/>
                                        <p:tgtEl>
                                          <p:spTgt spid="27"/>
                                        </p:tgtEl>
                                      </p:cBhvr>
                                    </p:animEffect>
                                  </p:childTnLst>
                                </p:cTn>
                              </p:par>
                              <p:par>
                                <p:cTn id="57" presetID="9"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dissolve">
                                      <p:cBhvr>
                                        <p:cTn id="59" dur="500"/>
                                        <p:tgtEl>
                                          <p:spTgt spid="39"/>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dissolve">
                                      <p:cBhvr>
                                        <p:cTn id="62" dur="500"/>
                                        <p:tgtEl>
                                          <p:spTgt spid="5"/>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animEffect transition="in" filter="dissolve">
                                      <p:cBhvr>
                                        <p:cTn id="65" dur="500"/>
                                        <p:tgtEl>
                                          <p:spTgt spid="38"/>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dissolve">
                                      <p:cBhvr>
                                        <p:cTn id="70" dur="500"/>
                                        <p:tgtEl>
                                          <p:spTgt spid="43"/>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dissolve">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xit" presetSubtype="0" fill="hold" grpId="1" nodeType="clickEffect">
                                  <p:stCondLst>
                                    <p:cond delay="0"/>
                                  </p:stCondLst>
                                  <p:childTnLst>
                                    <p:animEffect transition="out" filter="dissolve">
                                      <p:cBhvr>
                                        <p:cTn id="77" dur="500"/>
                                        <p:tgtEl>
                                          <p:spTgt spid="28"/>
                                        </p:tgtEl>
                                      </p:cBhvr>
                                    </p:animEffect>
                                    <p:set>
                                      <p:cBhvr>
                                        <p:cTn id="78" dur="1" fill="hold">
                                          <p:stCondLst>
                                            <p:cond delay="499"/>
                                          </p:stCondLst>
                                        </p:cTn>
                                        <p:tgtEl>
                                          <p:spTgt spid="28"/>
                                        </p:tgtEl>
                                        <p:attrNameLst>
                                          <p:attrName>style.visibility</p:attrName>
                                        </p:attrNameLst>
                                      </p:cBhvr>
                                      <p:to>
                                        <p:strVal val="hidden"/>
                                      </p:to>
                                    </p:set>
                                  </p:childTnLst>
                                </p:cTn>
                              </p:par>
                              <p:par>
                                <p:cTn id="79" presetID="9" presetClass="exit" presetSubtype="0" fill="hold" grpId="1" nodeType="withEffect">
                                  <p:stCondLst>
                                    <p:cond delay="0"/>
                                  </p:stCondLst>
                                  <p:childTnLst>
                                    <p:animEffect transition="out" filter="dissolv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dissolve">
                                      <p:cBhvr>
                                        <p:cTn id="86" dur="500"/>
                                        <p:tgtEl>
                                          <p:spTgt spid="47"/>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nodeType="clickEffect">
                                  <p:stCondLst>
                                    <p:cond delay="0"/>
                                  </p:stCondLst>
                                  <p:childTnLst>
                                    <p:set>
                                      <p:cBhvr>
                                        <p:cTn id="90" dur="1" fill="hold">
                                          <p:stCondLst>
                                            <p:cond delay="0"/>
                                          </p:stCondLst>
                                        </p:cTn>
                                        <p:tgtEl>
                                          <p:spTgt spid="11267"/>
                                        </p:tgtEl>
                                        <p:attrNameLst>
                                          <p:attrName>style.visibility</p:attrName>
                                        </p:attrNameLst>
                                      </p:cBhvr>
                                      <p:to>
                                        <p:strVal val="visible"/>
                                      </p:to>
                                    </p:set>
                                    <p:animEffect transition="in" filter="dissolve">
                                      <p:cBhvr>
                                        <p:cTn id="91" dur="500"/>
                                        <p:tgtEl>
                                          <p:spTgt spid="11267"/>
                                        </p:tgtEl>
                                      </p:cBhvr>
                                    </p:animEffect>
                                  </p:childTnLst>
                                </p:cTn>
                              </p:par>
                              <p:par>
                                <p:cTn id="92" presetID="10" presetClass="entr" presetSubtype="0" fill="hold"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8" grpId="0" animBg="1"/>
      <p:bldP spid="28" grpId="1" animBg="1"/>
      <p:bldP spid="29" grpId="0" animBg="1"/>
      <p:bldP spid="30" grpId="0" animBg="1"/>
      <p:bldP spid="31" grpId="0" animBg="1"/>
      <p:bldP spid="31" grpId="1" animBg="1"/>
      <p:bldP spid="32" grpId="0" animBg="1"/>
      <p:bldP spid="33" grpId="0" animBg="1"/>
      <p:bldP spid="34" grpId="0" animBg="1"/>
      <p:bldP spid="35" grpId="0" animBg="1"/>
      <p:bldP spid="5" grpId="0"/>
      <p:bldP spid="38" grpId="0"/>
      <p:bldP spid="40" grpId="0"/>
      <p:bldP spid="2"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Talk Outline</a:t>
            </a:r>
            <a:endParaRPr lang="en-US" b="1" dirty="0"/>
          </a:p>
        </p:txBody>
      </p:sp>
      <p:sp>
        <p:nvSpPr>
          <p:cNvPr id="6" name="Down Arrow 5"/>
          <p:cNvSpPr/>
          <p:nvPr/>
        </p:nvSpPr>
        <p:spPr>
          <a:xfrm>
            <a:off x="3581400" y="3759696"/>
            <a:ext cx="381000" cy="5334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8" name="Rounded Rectangle 7"/>
          <p:cNvSpPr/>
          <p:nvPr/>
        </p:nvSpPr>
        <p:spPr>
          <a:xfrm>
            <a:off x="776064" y="3212976"/>
            <a:ext cx="6532240" cy="55436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sz="2800" b="1" dirty="0" smtClean="0"/>
              <a:t>Part 2:</a:t>
            </a:r>
            <a:r>
              <a:rPr lang="en-CA" sz="2800" dirty="0" smtClean="0"/>
              <a:t> </a:t>
            </a:r>
            <a:r>
              <a:rPr lang="en-CA" sz="2800" b="1" dirty="0" smtClean="0"/>
              <a:t>PhD Thesis</a:t>
            </a:r>
            <a:endParaRPr lang="en-CA" sz="2800" b="1" dirty="0"/>
          </a:p>
        </p:txBody>
      </p:sp>
      <p:sp>
        <p:nvSpPr>
          <p:cNvPr id="9" name="Down Arrow 8"/>
          <p:cNvSpPr/>
          <p:nvPr/>
        </p:nvSpPr>
        <p:spPr>
          <a:xfrm>
            <a:off x="3581400" y="2569096"/>
            <a:ext cx="381000" cy="643880"/>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CA"/>
          </a:p>
        </p:txBody>
      </p:sp>
      <p:sp>
        <p:nvSpPr>
          <p:cNvPr id="7" name="Rounded Rectangle 6"/>
          <p:cNvSpPr/>
          <p:nvPr/>
        </p:nvSpPr>
        <p:spPr>
          <a:xfrm>
            <a:off x="762000" y="2060848"/>
            <a:ext cx="6546304"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b="1" dirty="0" smtClean="0"/>
              <a:t>Part 1:</a:t>
            </a:r>
            <a:r>
              <a:rPr lang="en-CA" sz="2800" dirty="0" smtClean="0"/>
              <a:t> </a:t>
            </a:r>
            <a:r>
              <a:rPr lang="en-CA" sz="2800" b="1" dirty="0" smtClean="0"/>
              <a:t>Research Problem</a:t>
            </a:r>
            <a:endParaRPr lang="en-CA" sz="2800" b="1" dirty="0"/>
          </a:p>
        </p:txBody>
      </p:sp>
      <p:sp>
        <p:nvSpPr>
          <p:cNvPr id="13" name="Rounded Rectangle 12"/>
          <p:cNvSpPr/>
          <p:nvPr/>
        </p:nvSpPr>
        <p:spPr>
          <a:xfrm>
            <a:off x="802322" y="5454952"/>
            <a:ext cx="6505982" cy="57606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2800" b="1" dirty="0" smtClean="0"/>
              <a:t>Part 4: Q&amp;A + Discussions</a:t>
            </a:r>
            <a:endParaRPr lang="en-CA" sz="2800" b="1" dirty="0"/>
          </a:p>
        </p:txBody>
      </p:sp>
      <p:sp>
        <p:nvSpPr>
          <p:cNvPr id="3" name="Slide Number Placeholder 2"/>
          <p:cNvSpPr>
            <a:spLocks noGrp="1"/>
          </p:cNvSpPr>
          <p:nvPr>
            <p:ph type="sldNum" sz="quarter" idx="15"/>
          </p:nvPr>
        </p:nvSpPr>
        <p:spPr/>
        <p:txBody>
          <a:bodyPr/>
          <a:lstStyle/>
          <a:p>
            <a:fld id="{BFA283ED-C086-41E3-891B-D80055A913CF}" type="slidenum">
              <a:rPr lang="en-CA" smtClean="0"/>
              <a:pPr/>
              <a:t>2</a:t>
            </a:fld>
            <a:endParaRPr lang="en-CA"/>
          </a:p>
        </p:txBody>
      </p:sp>
      <p:sp>
        <p:nvSpPr>
          <p:cNvPr id="4" name="Down Arrow 3"/>
          <p:cNvSpPr/>
          <p:nvPr/>
        </p:nvSpPr>
        <p:spPr>
          <a:xfrm>
            <a:off x="3604582" y="4888324"/>
            <a:ext cx="360040" cy="566628"/>
          </a:xfrm>
          <a:prstGeom prst="downArrow">
            <a:avLst/>
          </a:prstGeom>
          <a:ln/>
        </p:spPr>
        <p:style>
          <a:lnRef idx="1">
            <a:schemeClr val="dk1"/>
          </a:lnRef>
          <a:fillRef idx="3">
            <a:schemeClr val="dk1"/>
          </a:fillRef>
          <a:effectRef idx="2">
            <a:schemeClr val="dk1"/>
          </a:effectRef>
          <a:fontRef idx="minor">
            <a:schemeClr val="lt1"/>
          </a:fontRef>
        </p:style>
        <p:txBody>
          <a:bodyPr rtlCol="0" anchor="ctr"/>
          <a:lstStyle/>
          <a:p>
            <a:pPr algn="ctr"/>
            <a:endParaRPr lang="en-CA"/>
          </a:p>
        </p:txBody>
      </p:sp>
      <p:sp>
        <p:nvSpPr>
          <p:cNvPr id="10" name="Rounded Rectangle 9"/>
          <p:cNvSpPr/>
          <p:nvPr/>
        </p:nvSpPr>
        <p:spPr>
          <a:xfrm>
            <a:off x="762000" y="4333964"/>
            <a:ext cx="6546304" cy="55436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2800" b="1" dirty="0" smtClean="0"/>
              <a:t>Part 3: Bug Doctor Demo</a:t>
            </a:r>
            <a:endParaRPr lang="en-CA" sz="2800" b="1" dirty="0"/>
          </a:p>
        </p:txBody>
      </p:sp>
      <p:sp>
        <p:nvSpPr>
          <p:cNvPr id="11" name="Footer Placeholder 10"/>
          <p:cNvSpPr>
            <a:spLocks noGrp="1"/>
          </p:cNvSpPr>
          <p:nvPr>
            <p:ph type="ftr" sz="quarter" idx="16"/>
          </p:nvPr>
        </p:nvSpPr>
        <p:spPr/>
        <p:txBody>
          <a:bodyPr/>
          <a:lstStyle/>
          <a:p>
            <a:r>
              <a:rPr lang="en-CA" smtClean="0"/>
              <a:t>Masud Rahman, PhD Candidate, U of S</a:t>
            </a:r>
            <a:endParaRPr lang="en-CA" dirty="0"/>
          </a:p>
        </p:txBody>
      </p:sp>
    </p:spTree>
    <p:extLst>
      <p:ext uri="{BB962C8B-B14F-4D97-AF65-F5344CB8AC3E}">
        <p14:creationId xmlns:p14="http://schemas.microsoft.com/office/powerpoint/2010/main" val="417800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dissolv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P spid="13" grpId="0" animBg="1"/>
      <p:bldP spid="4" grpId="0" animBg="1"/>
      <p:bldP spid="1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408" y="476672"/>
            <a:ext cx="8487096" cy="1143000"/>
          </a:xfrm>
        </p:spPr>
        <p:txBody>
          <a:bodyPr>
            <a:normAutofit/>
          </a:bodyPr>
          <a:lstStyle/>
          <a:p>
            <a:r>
              <a:rPr lang="en-CA" sz="3200" b="1" dirty="0" smtClean="0"/>
              <a:t>Step II. Search Keyword Selection from Trace Graph </a:t>
            </a:r>
            <a:endParaRPr lang="en-CA" sz="3200"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20</a:t>
            </a:fld>
            <a:endParaRPr lang="en-US"/>
          </a:p>
        </p:txBody>
      </p:sp>
      <p:graphicFrame>
        <p:nvGraphicFramePr>
          <p:cNvPr id="5" name="Object 4"/>
          <p:cNvGraphicFramePr>
            <a:graphicFrameLocks noChangeAspect="1"/>
          </p:cNvGraphicFramePr>
          <p:nvPr/>
        </p:nvGraphicFramePr>
        <p:xfrm>
          <a:off x="685800" y="1600200"/>
          <a:ext cx="6705600" cy="990600"/>
        </p:xfrm>
        <a:graphic>
          <a:graphicData uri="http://schemas.openxmlformats.org/presentationml/2006/ole">
            <mc:AlternateContent xmlns:mc="http://schemas.openxmlformats.org/markup-compatibility/2006">
              <mc:Choice xmlns:v="urn:schemas-microsoft-com:vml" Requires="v">
                <p:oleObj spid="_x0000_s264213" name="Equation" r:id="rId4" imgW="2857500" imgH="469900" progId="">
                  <p:embed/>
                </p:oleObj>
              </mc:Choice>
              <mc:Fallback>
                <p:oleObj name="Equation" r:id="rId4" imgW="2857500" imgH="4699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00200"/>
                        <a:ext cx="6705600" cy="990600"/>
                      </a:xfrm>
                      <a:prstGeom prst="rect">
                        <a:avLst/>
                      </a:prstGeom>
                      <a:noFill/>
                      <a:ln w="28575">
                        <a:solidFill>
                          <a:srgbClr val="0066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666" name="Picture 42" descr="C:\MyWorks\Thesis Works\MyCV\Masud-JobTalk\img\pagerank-explained.png"/>
          <p:cNvPicPr>
            <a:picLocks noChangeAspect="1" noChangeArrowheads="1"/>
          </p:cNvPicPr>
          <p:nvPr/>
        </p:nvPicPr>
        <p:blipFill>
          <a:blip r:embed="rId6" cstate="print"/>
          <a:srcRect/>
          <a:stretch>
            <a:fillRect/>
          </a:stretch>
        </p:blipFill>
        <p:spPr bwMode="auto">
          <a:xfrm>
            <a:off x="914400" y="2653331"/>
            <a:ext cx="5943600" cy="4088037"/>
          </a:xfrm>
          <a:prstGeom prst="rect">
            <a:avLst/>
          </a:prstGeom>
          <a:noFill/>
        </p:spPr>
      </p:pic>
      <p:sp>
        <p:nvSpPr>
          <p:cNvPr id="26" name="TextBox 25"/>
          <p:cNvSpPr txBox="1"/>
          <p:nvPr/>
        </p:nvSpPr>
        <p:spPr>
          <a:xfrm>
            <a:off x="7347228" y="1752600"/>
            <a:ext cx="1415772" cy="646331"/>
          </a:xfrm>
          <a:prstGeom prst="rect">
            <a:avLst/>
          </a:prstGeom>
          <a:noFill/>
        </p:spPr>
        <p:txBody>
          <a:bodyPr wrap="none" rtlCol="0">
            <a:spAutoFit/>
          </a:bodyPr>
          <a:lstStyle/>
          <a:p>
            <a:r>
              <a:rPr lang="en-US" b="1" dirty="0" smtClean="0">
                <a:solidFill>
                  <a:srgbClr val="FF0000"/>
                </a:solidFill>
                <a:effectLst>
                  <a:glow rad="63500">
                    <a:schemeClr val="accent1">
                      <a:satMod val="175000"/>
                      <a:alpha val="40000"/>
                    </a:schemeClr>
                  </a:glow>
                </a:effectLst>
              </a:rPr>
              <a:t>PageRank</a:t>
            </a:r>
          </a:p>
          <a:p>
            <a:r>
              <a:rPr lang="en-US" b="1" dirty="0" smtClean="0">
                <a:solidFill>
                  <a:srgbClr val="FF0000"/>
                </a:solidFill>
                <a:effectLst>
                  <a:glow rad="63500">
                    <a:schemeClr val="accent1">
                      <a:satMod val="175000"/>
                      <a:alpha val="40000"/>
                    </a:schemeClr>
                  </a:glow>
                </a:effectLst>
              </a:rPr>
              <a:t>Algorithm</a:t>
            </a:r>
            <a:endParaRPr lang="en-US" b="1" dirty="0">
              <a:solidFill>
                <a:srgbClr val="FF0000"/>
              </a:solidFill>
              <a:effectLst>
                <a:glow rad="63500">
                  <a:schemeClr val="accent1">
                    <a:satMod val="175000"/>
                    <a:alpha val="40000"/>
                  </a:schemeClr>
                </a:glow>
              </a:effectLst>
            </a:endParaRPr>
          </a:p>
        </p:txBody>
      </p:sp>
      <p:sp>
        <p:nvSpPr>
          <p:cNvPr id="42" name="Footer Placeholder 41"/>
          <p:cNvSpPr>
            <a:spLocks noGrp="1"/>
          </p:cNvSpPr>
          <p:nvPr>
            <p:ph type="ftr" sz="quarter" idx="16"/>
          </p:nvPr>
        </p:nvSpPr>
        <p:spPr/>
        <p:txBody>
          <a:bodyPr/>
          <a:lstStyle/>
          <a:p>
            <a:r>
              <a:rPr lang="en-CA" smtClean="0"/>
              <a:t>Masud Rahman, PhD Candidate, U of S</a:t>
            </a:r>
            <a:endParaRPr lang="en-CA"/>
          </a:p>
        </p:txBody>
      </p:sp>
      <p:sp>
        <p:nvSpPr>
          <p:cNvPr id="53" name="Oval 52">
            <a:hlinkClick r:id="rId7" action="ppaction://hlinksldjump"/>
          </p:cNvPr>
          <p:cNvSpPr/>
          <p:nvPr/>
        </p:nvSpPr>
        <p:spPr>
          <a:xfrm>
            <a:off x="464840" y="44624"/>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4" name="Oval 53">
            <a:hlinkClick r:id="rId8" action="ppaction://hlinksldjump"/>
          </p:cNvPr>
          <p:cNvSpPr/>
          <p:nvPr/>
        </p:nvSpPr>
        <p:spPr>
          <a:xfrm>
            <a:off x="1115680" y="44624"/>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5" name="Oval 54">
            <a:hlinkClick r:id="rId9" action="ppaction://hlinksldjump"/>
          </p:cNvPr>
          <p:cNvSpPr/>
          <p:nvPr/>
        </p:nvSpPr>
        <p:spPr>
          <a:xfrm>
            <a:off x="2411760" y="44688"/>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6" name="Oval 55">
            <a:hlinkClick r:id="rId10" action="ppaction://hlinksldjump"/>
          </p:cNvPr>
          <p:cNvSpPr/>
          <p:nvPr/>
        </p:nvSpPr>
        <p:spPr>
          <a:xfrm>
            <a:off x="1763688" y="44688"/>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33" name="Rectangle 32"/>
          <p:cNvSpPr/>
          <p:nvPr/>
        </p:nvSpPr>
        <p:spPr>
          <a:xfrm>
            <a:off x="6876256" y="2708920"/>
            <a:ext cx="1295400" cy="3886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7104856" y="2785120"/>
            <a:ext cx="914400" cy="685800"/>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i</a:t>
            </a:r>
            <a:endParaRPr lang="en-US" sz="3600" b="1" i="1" baseline="-25000" dirty="0"/>
          </a:p>
        </p:txBody>
      </p:sp>
      <p:sp>
        <p:nvSpPr>
          <p:cNvPr id="43" name="Rounded Rectangle 42"/>
          <p:cNvSpPr/>
          <p:nvPr/>
        </p:nvSpPr>
        <p:spPr>
          <a:xfrm>
            <a:off x="7104856" y="354712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j</a:t>
            </a:r>
            <a:endParaRPr lang="en-US" sz="3600" b="1" i="1" baseline="-25000" dirty="0"/>
          </a:p>
        </p:txBody>
      </p:sp>
      <p:sp>
        <p:nvSpPr>
          <p:cNvPr id="44" name="Rounded Rectangle 43"/>
          <p:cNvSpPr/>
          <p:nvPr/>
        </p:nvSpPr>
        <p:spPr>
          <a:xfrm>
            <a:off x="7104856" y="430912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k</a:t>
            </a:r>
            <a:endParaRPr lang="en-US" sz="3600" b="1" i="1" baseline="-25000" dirty="0"/>
          </a:p>
        </p:txBody>
      </p:sp>
      <p:sp>
        <p:nvSpPr>
          <p:cNvPr id="45" name="Rounded Rectangle 44"/>
          <p:cNvSpPr/>
          <p:nvPr/>
        </p:nvSpPr>
        <p:spPr>
          <a:xfrm>
            <a:off x="7104856" y="5071120"/>
            <a:ext cx="914400" cy="685800"/>
          </a:xfrm>
          <a:prstGeom prst="roundRect">
            <a:avLst/>
          </a:prstGeom>
          <a:solidFill>
            <a:schemeClr val="bg2">
              <a:lumMod val="5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n</a:t>
            </a:r>
            <a:endParaRPr lang="en-US" sz="3600" b="1" i="1" baseline="-25000" dirty="0"/>
          </a:p>
        </p:txBody>
      </p:sp>
      <p:sp>
        <p:nvSpPr>
          <p:cNvPr id="46" name="Rounded Rectangle 45"/>
          <p:cNvSpPr/>
          <p:nvPr/>
        </p:nvSpPr>
        <p:spPr>
          <a:xfrm>
            <a:off x="7104856" y="583312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p</a:t>
            </a:r>
            <a:endParaRPr lang="en-US" sz="3600" b="1" i="1" baseline="-25000" dirty="0"/>
          </a:p>
        </p:txBody>
      </p:sp>
      <p:sp>
        <p:nvSpPr>
          <p:cNvPr id="47" name="Oval 46"/>
          <p:cNvSpPr/>
          <p:nvPr/>
        </p:nvSpPr>
        <p:spPr>
          <a:xfrm>
            <a:off x="457200" y="5949280"/>
            <a:ext cx="658416" cy="69659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II</a:t>
            </a:r>
            <a:endParaRPr lang="en-US" dirty="0"/>
          </a:p>
        </p:txBody>
      </p:sp>
      <p:sp>
        <p:nvSpPr>
          <p:cNvPr id="3" name="Oval 2"/>
          <p:cNvSpPr/>
          <p:nvPr/>
        </p:nvSpPr>
        <p:spPr>
          <a:xfrm>
            <a:off x="1384092" y="2494813"/>
            <a:ext cx="2055335" cy="1952214"/>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580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666"/>
                                        </p:tgtEl>
                                        <p:attrNameLst>
                                          <p:attrName>style.visibility</p:attrName>
                                        </p:attrNameLst>
                                      </p:cBhvr>
                                      <p:to>
                                        <p:strVal val="visible"/>
                                      </p:to>
                                    </p:set>
                                    <p:animEffect transition="in" filter="dissolve">
                                      <p:cBhvr>
                                        <p:cTn id="17" dur="500"/>
                                        <p:tgtEl>
                                          <p:spTgt spid="2666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dissolve">
                                      <p:cBhvr>
                                        <p:cTn id="30" dur="500"/>
                                        <p:tgtEl>
                                          <p:spTgt spid="3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dissolve">
                                      <p:cBhvr>
                                        <p:cTn id="33" dur="1000"/>
                                        <p:tgtEl>
                                          <p:spTgt spid="4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dissolve">
                                      <p:cBhvr>
                                        <p:cTn id="36" dur="1000"/>
                                        <p:tgtEl>
                                          <p:spTgt spid="4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dissolve">
                                      <p:cBhvr>
                                        <p:cTn id="39" dur="1000"/>
                                        <p:tgtEl>
                                          <p:spTgt spid="45"/>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dissolve">
                                      <p:cBhvr>
                                        <p:cTn id="42" dur="10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3" grpId="0" animBg="1"/>
      <p:bldP spid="34" grpId="0" animBg="1"/>
      <p:bldP spid="43" grpId="0" animBg="1"/>
      <p:bldP spid="44" grpId="0" animBg="1"/>
      <p:bldP spid="45" grpId="0" animBg="1"/>
      <p:bldP spid="46"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79296" cy="1143000"/>
          </a:xfrm>
        </p:spPr>
        <p:txBody>
          <a:bodyPr/>
          <a:lstStyle/>
          <a:p>
            <a:r>
              <a:rPr lang="en-US" b="1" dirty="0" smtClean="0"/>
              <a:t>Search Query from  a Noisy Bug Report</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21</a:t>
            </a:fld>
            <a:endParaRPr lang="en-US"/>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5536" y="1598614"/>
            <a:ext cx="7920880" cy="4461600"/>
          </a:xfrm>
          <a:prstGeom prst="rect">
            <a:avLst/>
          </a:prstGeom>
          <a:noFill/>
        </p:spPr>
      </p:pic>
      <p:sp>
        <p:nvSpPr>
          <p:cNvPr id="6" name="Rounded Rectangle 5"/>
          <p:cNvSpPr/>
          <p:nvPr/>
        </p:nvSpPr>
        <p:spPr>
          <a:xfrm>
            <a:off x="782595" y="1772816"/>
            <a:ext cx="70104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Bug 31637 – should be able to cast null</a:t>
            </a:r>
            <a:endParaRPr lang="en-US" b="1" dirty="0"/>
          </a:p>
        </p:txBody>
      </p:sp>
      <p:sp>
        <p:nvSpPr>
          <p:cNvPr id="7" name="Rounded Rectangle 6"/>
          <p:cNvSpPr/>
          <p:nvPr/>
        </p:nvSpPr>
        <p:spPr>
          <a:xfrm>
            <a:off x="762000" y="3187824"/>
            <a:ext cx="70104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NullPointerException</a:t>
            </a:r>
            <a:endParaRPr lang="en-US" b="1" dirty="0"/>
          </a:p>
        </p:txBody>
      </p:sp>
      <p:sp>
        <p:nvSpPr>
          <p:cNvPr id="9" name="Rounded Rectangle 8"/>
          <p:cNvSpPr/>
          <p:nvPr/>
        </p:nvSpPr>
        <p:spPr>
          <a:xfrm>
            <a:off x="1447800" y="4419600"/>
            <a:ext cx="914400" cy="6858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i</a:t>
            </a:r>
            <a:endParaRPr lang="en-US" sz="3600" b="1" i="1" baseline="-25000" dirty="0"/>
          </a:p>
        </p:txBody>
      </p:sp>
      <p:sp>
        <p:nvSpPr>
          <p:cNvPr id="10" name="Rounded Rectangle 9"/>
          <p:cNvSpPr/>
          <p:nvPr/>
        </p:nvSpPr>
        <p:spPr>
          <a:xfrm>
            <a:off x="26670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j</a:t>
            </a:r>
            <a:endParaRPr lang="en-US" sz="3600" b="1" i="1" baseline="-25000" dirty="0"/>
          </a:p>
        </p:txBody>
      </p:sp>
      <p:sp>
        <p:nvSpPr>
          <p:cNvPr id="11" name="Rounded Rectangle 10"/>
          <p:cNvSpPr/>
          <p:nvPr/>
        </p:nvSpPr>
        <p:spPr>
          <a:xfrm>
            <a:off x="39624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k</a:t>
            </a:r>
            <a:endParaRPr lang="en-US" sz="3600" b="1" i="1" baseline="-25000" dirty="0"/>
          </a:p>
        </p:txBody>
      </p:sp>
      <p:sp>
        <p:nvSpPr>
          <p:cNvPr id="12" name="Rounded Rectangle 11"/>
          <p:cNvSpPr/>
          <p:nvPr/>
        </p:nvSpPr>
        <p:spPr>
          <a:xfrm>
            <a:off x="5181600" y="4419600"/>
            <a:ext cx="914400" cy="6858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n</a:t>
            </a:r>
            <a:endParaRPr lang="en-US" sz="3600" b="1" i="1" baseline="-25000" dirty="0"/>
          </a:p>
        </p:txBody>
      </p:sp>
      <p:sp>
        <p:nvSpPr>
          <p:cNvPr id="13" name="Rounded Rectangle 12"/>
          <p:cNvSpPr/>
          <p:nvPr/>
        </p:nvSpPr>
        <p:spPr>
          <a:xfrm>
            <a:off x="64008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p</a:t>
            </a:r>
            <a:endParaRPr lang="en-US" sz="3600" b="1" i="1" baseline="-25000" dirty="0"/>
          </a:p>
        </p:txBody>
      </p:sp>
      <p:sp>
        <p:nvSpPr>
          <p:cNvPr id="16" name="Rectangle 15"/>
          <p:cNvSpPr/>
          <p:nvPr/>
        </p:nvSpPr>
        <p:spPr>
          <a:xfrm>
            <a:off x="611560" y="1632214"/>
            <a:ext cx="7344816" cy="3818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898648" y="5562600"/>
            <a:ext cx="990600" cy="914400"/>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53</a:t>
            </a:r>
            <a:endParaRPr lang="en-US" sz="3200" b="1" dirty="0"/>
          </a:p>
        </p:txBody>
      </p:sp>
      <p:sp>
        <p:nvSpPr>
          <p:cNvPr id="19" name="Oval 18"/>
          <p:cNvSpPr/>
          <p:nvPr/>
        </p:nvSpPr>
        <p:spPr>
          <a:xfrm>
            <a:off x="4114800" y="5562600"/>
            <a:ext cx="990600" cy="9144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smtClean="0"/>
              <a:t>01</a:t>
            </a:r>
            <a:endParaRPr lang="en-US" sz="3200" b="1" dirty="0"/>
          </a:p>
        </p:txBody>
      </p:sp>
      <p:sp>
        <p:nvSpPr>
          <p:cNvPr id="3" name="Footer Placeholder 2"/>
          <p:cNvSpPr>
            <a:spLocks noGrp="1"/>
          </p:cNvSpPr>
          <p:nvPr>
            <p:ph type="ftr" sz="quarter" idx="16"/>
          </p:nvPr>
        </p:nvSpPr>
        <p:spPr/>
        <p:txBody>
          <a:bodyPr/>
          <a:lstStyle/>
          <a:p>
            <a:r>
              <a:rPr lang="en-CA" smtClean="0"/>
              <a:t>Masud Rahman, PhD Candidate, U of S</a:t>
            </a:r>
            <a:endParaRPr lang="en-US"/>
          </a:p>
        </p:txBody>
      </p:sp>
      <p:pic>
        <p:nvPicPr>
          <p:cNvPr id="28" name="Picture 27"/>
          <p:cNvPicPr>
            <a:picLocks noChangeAspect="1"/>
          </p:cNvPicPr>
          <p:nvPr/>
        </p:nvPicPr>
        <p:blipFill rotWithShape="1">
          <a:blip r:embed="rId4" cstate="print">
            <a:extLst>
              <a:ext uri="{28A0092B-C50C-407E-A947-70E740481C1C}">
                <a14:useLocalDpi xmlns:a14="http://schemas.microsoft.com/office/drawing/2010/main" val="0"/>
              </a:ext>
            </a:extLst>
          </a:blip>
          <a:srcRect l="28469" r="28612"/>
          <a:stretch/>
        </p:blipFill>
        <p:spPr>
          <a:xfrm>
            <a:off x="5247978" y="5450614"/>
            <a:ext cx="990600" cy="1085355"/>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03546" y="2445017"/>
            <a:ext cx="760843" cy="760843"/>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86200" y="3681615"/>
            <a:ext cx="760843" cy="760843"/>
          </a:xfrm>
          <a:prstGeom prst="rect">
            <a:avLst/>
          </a:prstGeom>
        </p:spPr>
      </p:pic>
      <p:pic>
        <p:nvPicPr>
          <p:cNvPr id="17" name="Picture 6" descr="C:\My MSc\ThesisWorks\Crowdsource_Knowledge_Base\M4CPBugs\project\ESEC-FSE-2018\ROSE2018\search-2.png"/>
          <p:cNvPicPr>
            <a:picLocks noChangeAspect="1" noChangeArrowheads="1"/>
          </p:cNvPicPr>
          <p:nvPr/>
        </p:nvPicPr>
        <p:blipFill>
          <a:blip r:embed="rId6" cstate="print"/>
          <a:srcRect/>
          <a:stretch>
            <a:fillRect/>
          </a:stretch>
        </p:blipFill>
        <p:spPr bwMode="auto">
          <a:xfrm>
            <a:off x="2915816" y="1844824"/>
            <a:ext cx="3528392" cy="3516949"/>
          </a:xfrm>
          <a:prstGeom prst="rect">
            <a:avLst/>
          </a:prstGeom>
          <a:noFill/>
        </p:spPr>
      </p:pic>
      <p:sp>
        <p:nvSpPr>
          <p:cNvPr id="36" name="Oval 35">
            <a:hlinkClick r:id="rId7"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7" name="Oval 36">
            <a:hlinkClick r:id="rId8"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8" name="Oval 37">
            <a:hlinkClick r:id="rId9"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9" name="Oval 38">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320513" name="Picture 1" descr="F:\MyWorks\Thesis Works\PhDThesis\S3\img\question-mark.png"/>
          <p:cNvPicPr>
            <a:picLocks noChangeAspect="1" noChangeArrowheads="1"/>
          </p:cNvPicPr>
          <p:nvPr/>
        </p:nvPicPr>
        <p:blipFill>
          <a:blip r:embed="rId11" cstate="print"/>
          <a:srcRect/>
          <a:stretch>
            <a:fillRect/>
          </a:stretch>
        </p:blipFill>
        <p:spPr bwMode="auto">
          <a:xfrm>
            <a:off x="3491880" y="2559968"/>
            <a:ext cx="1440160" cy="1440160"/>
          </a:xfrm>
          <a:prstGeom prst="rect">
            <a:avLst/>
          </a:prstGeom>
          <a:noFill/>
        </p:spPr>
      </p:pic>
    </p:spTree>
    <p:extLst>
      <p:ext uri="{BB962C8B-B14F-4D97-AF65-F5344CB8AC3E}">
        <p14:creationId xmlns:p14="http://schemas.microsoft.com/office/powerpoint/2010/main" val="49897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dissolve">
                                      <p:cBhvr>
                                        <p:cTn id="7" dur="500"/>
                                        <p:tgtEl>
                                          <p:spTgt spid="25602"/>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dissolv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xit" presetSubtype="0" fill="hold" nodeType="withEffect">
                                  <p:stCondLst>
                                    <p:cond delay="0"/>
                                  </p:stCondLst>
                                  <p:childTnLst>
                                    <p:animEffect transition="out" filter="dissolv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dissolve">
                                      <p:cBhvr>
                                        <p:cTn id="40" dur="500"/>
                                        <p:tgtEl>
                                          <p:spTgt spid="1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dissolv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dissolve">
                                      <p:cBhvr>
                                        <p:cTn id="48" dur="500"/>
                                        <p:tgtEl>
                                          <p:spTgt spid="16"/>
                                        </p:tgtEl>
                                      </p:cBhvr>
                                    </p:animEffect>
                                  </p:childTnLst>
                                </p:cTn>
                              </p:par>
                              <p:par>
                                <p:cTn id="49" presetID="5" presetClass="exit" presetSubtype="10" fill="hold" nodeType="withEffect">
                                  <p:stCondLst>
                                    <p:cond delay="0"/>
                                  </p:stCondLst>
                                  <p:childTnLst>
                                    <p:animEffect transition="out" filter="checkerboard(across)">
                                      <p:cBhvr>
                                        <p:cTn id="50" dur="500"/>
                                        <p:tgtEl>
                                          <p:spTgt spid="25602"/>
                                        </p:tgtEl>
                                      </p:cBhvr>
                                    </p:animEffect>
                                    <p:set>
                                      <p:cBhvr>
                                        <p:cTn id="51" dur="1" fill="hold">
                                          <p:stCondLst>
                                            <p:cond delay="499"/>
                                          </p:stCondLst>
                                        </p:cTn>
                                        <p:tgtEl>
                                          <p:spTgt spid="25602"/>
                                        </p:tgtEl>
                                        <p:attrNameLst>
                                          <p:attrName>style.visibility</p:attrName>
                                        </p:attrNameLst>
                                      </p:cBhvr>
                                      <p:to>
                                        <p:strVal val="hidden"/>
                                      </p:to>
                                    </p:set>
                                  </p:childTnLst>
                                </p:cTn>
                              </p:par>
                              <p:par>
                                <p:cTn id="52" presetID="9" presetClass="entr" presetSubtype="0"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dissolve">
                                      <p:cBhvr>
                                        <p:cTn id="54" dur="500"/>
                                        <p:tgtEl>
                                          <p:spTgt spid="8"/>
                                        </p:tgtEl>
                                      </p:cBhvr>
                                    </p:animEffect>
                                  </p:childTnLst>
                                </p:cTn>
                              </p:par>
                              <p:par>
                                <p:cTn id="55" presetID="9"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dissolv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xit" presetSubtype="0" fill="hold" nodeType="clickEffect">
                                  <p:stCondLst>
                                    <p:cond delay="0"/>
                                  </p:stCondLst>
                                  <p:childTnLst>
                                    <p:animEffect transition="out" filter="dissolve">
                                      <p:cBhvr>
                                        <p:cTn id="61" dur="500"/>
                                        <p:tgtEl>
                                          <p:spTgt spid="8"/>
                                        </p:tgtEl>
                                      </p:cBhvr>
                                    </p:animEffect>
                                    <p:set>
                                      <p:cBhvr>
                                        <p:cTn id="62" dur="1" fill="hold">
                                          <p:stCondLst>
                                            <p:cond delay="499"/>
                                          </p:stCondLst>
                                        </p:cTn>
                                        <p:tgtEl>
                                          <p:spTgt spid="8"/>
                                        </p:tgtEl>
                                        <p:attrNameLst>
                                          <p:attrName>style.visibility</p:attrName>
                                        </p:attrNameLst>
                                      </p:cBhvr>
                                      <p:to>
                                        <p:strVal val="hidden"/>
                                      </p:to>
                                    </p:set>
                                  </p:childTnLst>
                                </p:cTn>
                              </p:par>
                              <p:par>
                                <p:cTn id="63" presetID="9" presetClass="exit" presetSubtype="0" fill="hold" nodeType="withEffect">
                                  <p:stCondLst>
                                    <p:cond delay="0"/>
                                  </p:stCondLst>
                                  <p:childTnLst>
                                    <p:animEffect transition="out" filter="dissolve">
                                      <p:cBhvr>
                                        <p:cTn id="64" dur="500"/>
                                        <p:tgtEl>
                                          <p:spTgt spid="29"/>
                                        </p:tgtEl>
                                      </p:cBhvr>
                                    </p:animEffect>
                                    <p:set>
                                      <p:cBhvr>
                                        <p:cTn id="65" dur="1" fill="hold">
                                          <p:stCondLst>
                                            <p:cond delay="499"/>
                                          </p:stCondLst>
                                        </p:cTn>
                                        <p:tgtEl>
                                          <p:spTgt spid="29"/>
                                        </p:tgtEl>
                                        <p:attrNameLst>
                                          <p:attrName>style.visibility</p:attrName>
                                        </p:attrNameLst>
                                      </p:cBhvr>
                                      <p:to>
                                        <p:strVal val="hidden"/>
                                      </p:to>
                                    </p:set>
                                  </p:childTnLst>
                                </p:cTn>
                              </p:par>
                              <p:par>
                                <p:cTn id="66" presetID="9" presetClass="entr" presetSubtype="0" fill="hold" nodeType="withEffect">
                                  <p:stCondLst>
                                    <p:cond delay="0"/>
                                  </p:stCondLst>
                                  <p:childTnLst>
                                    <p:set>
                                      <p:cBhvr>
                                        <p:cTn id="67" dur="1" fill="hold">
                                          <p:stCondLst>
                                            <p:cond delay="0"/>
                                          </p:stCondLst>
                                        </p:cTn>
                                        <p:tgtEl>
                                          <p:spTgt spid="320513"/>
                                        </p:tgtEl>
                                        <p:attrNameLst>
                                          <p:attrName>style.visibility</p:attrName>
                                        </p:attrNameLst>
                                      </p:cBhvr>
                                      <p:to>
                                        <p:strVal val="visible"/>
                                      </p:to>
                                    </p:set>
                                    <p:animEffect transition="in" filter="dissolve">
                                      <p:cBhvr>
                                        <p:cTn id="68" dur="500"/>
                                        <p:tgtEl>
                                          <p:spTgt spid="320513"/>
                                        </p:tgtEl>
                                      </p:cBhvr>
                                    </p:animEffect>
                                  </p:childTnLst>
                                </p:cTn>
                              </p:par>
                              <p:par>
                                <p:cTn id="69" presetID="9" presetClass="exit" presetSubtype="0" fill="hold" grpId="1" nodeType="withEffect">
                                  <p:stCondLst>
                                    <p:cond delay="0"/>
                                  </p:stCondLst>
                                  <p:childTnLst>
                                    <p:animEffect transition="out" filter="dissolve">
                                      <p:cBhvr>
                                        <p:cTn id="70" dur="500"/>
                                        <p:tgtEl>
                                          <p:spTgt spid="7"/>
                                        </p:tgtEl>
                                      </p:cBhvr>
                                    </p:animEffect>
                                    <p:set>
                                      <p:cBhvr>
                                        <p:cTn id="71" dur="1" fill="hold">
                                          <p:stCondLst>
                                            <p:cond delay="499"/>
                                          </p:stCondLst>
                                        </p:cTn>
                                        <p:tgtEl>
                                          <p:spTgt spid="7"/>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dissolve">
                                      <p:cBhvr>
                                        <p:cTn id="76" dur="500"/>
                                        <p:tgtEl>
                                          <p:spTgt spid="17"/>
                                        </p:tgtEl>
                                      </p:cBhvr>
                                    </p:animEffect>
                                  </p:childTnLst>
                                </p:cTn>
                              </p:par>
                            </p:childTnLst>
                          </p:cTn>
                        </p:par>
                      </p:childTnLst>
                    </p:cTn>
                  </p:par>
                  <p:par>
                    <p:cTn id="77" fill="hold">
                      <p:stCondLst>
                        <p:cond delay="indefinite"/>
                      </p:stCondLst>
                      <p:childTnLst>
                        <p:par>
                          <p:cTn id="78" fill="hold">
                            <p:stCondLst>
                              <p:cond delay="0"/>
                            </p:stCondLst>
                            <p:childTnLst>
                              <p:par>
                                <p:cTn id="79" presetID="4" presetClass="entr" presetSubtype="16" fill="hold" grpId="0" nodeType="click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box(in)">
                                      <p:cBhvr>
                                        <p:cTn id="81" dur="500"/>
                                        <p:tgtEl>
                                          <p:spTgt spid="19"/>
                                        </p:tgtEl>
                                      </p:cBhvr>
                                    </p:animEffect>
                                  </p:childTnLst>
                                </p:cTn>
                              </p:par>
                              <p:par>
                                <p:cTn id="82" presetID="9"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dissolve">
                                      <p:cBhvr>
                                        <p:cTn id="8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0" grpId="0" animBg="1"/>
      <p:bldP spid="11" grpId="0" animBg="1"/>
      <p:bldP spid="12" grpId="0" animBg="1"/>
      <p:bldP spid="13" grpId="0" animBg="1"/>
      <p:bldP spid="16"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My MSc\ThesisWorks\Mining_Software_Repository\CodeRank\ASE2017-slides\sample-code.png"/>
          <p:cNvPicPr>
            <a:picLocks noChangeAspect="1" noChangeArrowheads="1"/>
          </p:cNvPicPr>
          <p:nvPr/>
        </p:nvPicPr>
        <p:blipFill>
          <a:blip r:embed="rId2" cstate="print"/>
          <a:srcRect/>
          <a:stretch>
            <a:fillRect/>
          </a:stretch>
        </p:blipFill>
        <p:spPr bwMode="auto">
          <a:xfrm>
            <a:off x="958157" y="3358852"/>
            <a:ext cx="5342035" cy="3412532"/>
          </a:xfrm>
          <a:prstGeom prst="rect">
            <a:avLst/>
          </a:prstGeom>
          <a:ln w="9525" cap="sq">
            <a:solidFill>
              <a:srgbClr val="00B0F0"/>
            </a:solidFill>
            <a:prstDash val="solid"/>
            <a:miter lim="800000"/>
          </a:ln>
          <a:effectLst>
            <a:outerShdw blurRad="50800" dist="38100" dir="2700000" algn="tl" rotWithShape="0">
              <a:srgbClr val="000000">
                <a:alpha val="43000"/>
              </a:srgbClr>
            </a:outerShdw>
          </a:effectLst>
        </p:spPr>
      </p:pic>
      <p:sp>
        <p:nvSpPr>
          <p:cNvPr id="4" name="Slide Number Placeholder 3"/>
          <p:cNvSpPr>
            <a:spLocks noGrp="1"/>
          </p:cNvSpPr>
          <p:nvPr>
            <p:ph type="sldNum" sz="quarter" idx="15"/>
          </p:nvPr>
        </p:nvSpPr>
        <p:spPr/>
        <p:txBody>
          <a:bodyPr/>
          <a:lstStyle/>
          <a:p>
            <a:fld id="{BFA283ED-C086-41E3-891B-D80055A913CF}" type="slidenum">
              <a:rPr lang="en-CA" smtClean="0"/>
              <a:pPr/>
              <a:t>22</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539552" y="404664"/>
            <a:ext cx="6696744"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smtClean="0"/>
              <a:t>A POOR BUG REPORT</a:t>
            </a:r>
            <a:endParaRPr lang="en-US" sz="4000" b="1" dirty="0"/>
          </a:p>
        </p:txBody>
      </p:sp>
      <p:pic>
        <p:nvPicPr>
          <p:cNvPr id="7" name="Picture 11" descr="C:\My MSc\ThesisWorks\Crowdsource_Knowledge_Base\M4CPBugs\project\ESEC-FSE-2018\ROSE2018\poor-icon.png"/>
          <p:cNvPicPr>
            <a:picLocks noChangeAspect="1" noChangeArrowheads="1"/>
          </p:cNvPicPr>
          <p:nvPr/>
        </p:nvPicPr>
        <p:blipFill>
          <a:blip r:embed="rId3" cstate="print"/>
          <a:srcRect/>
          <a:stretch>
            <a:fillRect/>
          </a:stretch>
        </p:blipFill>
        <p:spPr bwMode="auto">
          <a:xfrm>
            <a:off x="7236296" y="332656"/>
            <a:ext cx="936104" cy="936104"/>
          </a:xfrm>
          <a:prstGeom prst="rect">
            <a:avLst/>
          </a:prstGeom>
          <a:noFill/>
        </p:spPr>
      </p:pic>
      <p:pic>
        <p:nvPicPr>
          <p:cNvPr id="318465" name="Picture 1" descr="F:\MyWorks\Thesis Works\PhDThesis\thesis-defence\img\poor-br.png"/>
          <p:cNvPicPr>
            <a:picLocks noChangeAspect="1" noChangeArrowheads="1"/>
          </p:cNvPicPr>
          <p:nvPr/>
        </p:nvPicPr>
        <p:blipFill>
          <a:blip r:embed="rId4" cstate="print"/>
          <a:srcRect/>
          <a:stretch>
            <a:fillRect/>
          </a:stretch>
        </p:blipFill>
        <p:spPr bwMode="auto">
          <a:xfrm>
            <a:off x="539552" y="1340768"/>
            <a:ext cx="7272808" cy="1512168"/>
          </a:xfrm>
          <a:prstGeom prst="rect">
            <a:avLst/>
          </a:prstGeom>
          <a:noFill/>
          <a:ln w="12700">
            <a:solidFill>
              <a:srgbClr val="FF0000"/>
            </a:solidFill>
          </a:ln>
        </p:spPr>
      </p:pic>
      <p:sp>
        <p:nvSpPr>
          <p:cNvPr id="8" name="Rounded Rectangle 7"/>
          <p:cNvSpPr/>
          <p:nvPr/>
        </p:nvSpPr>
        <p:spPr>
          <a:xfrm rot="19370785">
            <a:off x="1873413" y="1837658"/>
            <a:ext cx="2361976" cy="57606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smtClean="0"/>
              <a:t>No signal</a:t>
            </a:r>
          </a:p>
        </p:txBody>
      </p:sp>
      <p:pic>
        <p:nvPicPr>
          <p:cNvPr id="9" name="Picture 2" descr="C:\My MSc\ThesisWorks\Mining_Software_Repository\CodeRank\ASE2017-slides\sample-code.png"/>
          <p:cNvPicPr>
            <a:picLocks noChangeAspect="1" noChangeArrowheads="1"/>
          </p:cNvPicPr>
          <p:nvPr/>
        </p:nvPicPr>
        <p:blipFill>
          <a:blip r:embed="rId2" cstate="print"/>
          <a:srcRect/>
          <a:stretch>
            <a:fillRect/>
          </a:stretch>
        </p:blipFill>
        <p:spPr bwMode="auto">
          <a:xfrm>
            <a:off x="1619672" y="2996953"/>
            <a:ext cx="5760640" cy="3679940"/>
          </a:xfrm>
          <a:prstGeom prst="rect">
            <a:avLst/>
          </a:prstGeom>
          <a:ln w="9525" cap="sq">
            <a:solidFill>
              <a:srgbClr val="00B0F0"/>
            </a:solidFill>
            <a:prstDash val="solid"/>
            <a:miter lim="800000"/>
          </a:ln>
          <a:effectLst>
            <a:outerShdw blurRad="50800" dist="38100" dir="2700000" algn="tl" rotWithShape="0">
              <a:srgbClr val="000000">
                <a:alpha val="43000"/>
              </a:srgbClr>
            </a:outerShdw>
          </a:effectLst>
        </p:spPr>
      </p:pic>
      <p:sp>
        <p:nvSpPr>
          <p:cNvPr id="11" name="Rounded Rectangle 10"/>
          <p:cNvSpPr/>
          <p:nvPr/>
        </p:nvSpPr>
        <p:spPr>
          <a:xfrm>
            <a:off x="5868144" y="1916832"/>
            <a:ext cx="1800200"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15</a:t>
            </a:r>
            <a:r>
              <a:rPr lang="en-US" dirty="0" smtClean="0"/>
              <a:t> keywords</a:t>
            </a:r>
            <a:endParaRPr lang="en-US" dirty="0"/>
          </a:p>
        </p:txBody>
      </p:sp>
      <p:sp>
        <p:nvSpPr>
          <p:cNvPr id="13" name="Rectangle 12"/>
          <p:cNvSpPr/>
          <p:nvPr/>
        </p:nvSpPr>
        <p:spPr>
          <a:xfrm>
            <a:off x="1619672" y="2996952"/>
            <a:ext cx="5688632" cy="648072"/>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descr="C:\My MSc\ThesisWorks\Crowdsource_Knowledge_Base\M4CPBugs\project\ESEC-FSE-2018\ROSE2018\search-2.png"/>
          <p:cNvPicPr>
            <a:picLocks noChangeAspect="1" noChangeArrowheads="1"/>
          </p:cNvPicPr>
          <p:nvPr/>
        </p:nvPicPr>
        <p:blipFill>
          <a:blip r:embed="rId5" cstate="print"/>
          <a:srcRect/>
          <a:stretch>
            <a:fillRect/>
          </a:stretch>
        </p:blipFill>
        <p:spPr bwMode="auto">
          <a:xfrm>
            <a:off x="3619274" y="1057529"/>
            <a:ext cx="3528392" cy="3516949"/>
          </a:xfrm>
          <a:prstGeom prst="rect">
            <a:avLst/>
          </a:prstGeom>
          <a:noFill/>
        </p:spPr>
      </p:pic>
      <p:pic>
        <p:nvPicPr>
          <p:cNvPr id="15" name="Picture 1" descr="F:\MyWorks\Thesis Works\PhDThesis\S3\img\question-mark.png"/>
          <p:cNvPicPr>
            <a:picLocks noChangeAspect="1" noChangeArrowheads="1"/>
          </p:cNvPicPr>
          <p:nvPr/>
        </p:nvPicPr>
        <p:blipFill>
          <a:blip r:embed="rId6" cstate="print"/>
          <a:srcRect/>
          <a:stretch>
            <a:fillRect/>
          </a:stretch>
        </p:blipFill>
        <p:spPr bwMode="auto">
          <a:xfrm>
            <a:off x="4195338" y="1772673"/>
            <a:ext cx="1440160" cy="144016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8465"/>
                                        </p:tgtEl>
                                        <p:attrNameLst>
                                          <p:attrName>style.visibility</p:attrName>
                                        </p:attrNameLst>
                                      </p:cBhvr>
                                      <p:to>
                                        <p:strVal val="visible"/>
                                      </p:to>
                                    </p:set>
                                    <p:animEffect transition="in" filter="dissolve">
                                      <p:cBhvr>
                                        <p:cTn id="7" dur="500"/>
                                        <p:tgtEl>
                                          <p:spTgt spid="31846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par>
                                <p:cTn id="31" presetID="9"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dissolve">
                                      <p:cBhvr>
                                        <p:cTn id="33" dur="500"/>
                                        <p:tgtEl>
                                          <p:spTgt spid="12"/>
                                        </p:tgtEl>
                                      </p:cBhvr>
                                    </p:animEffect>
                                  </p:childTnLst>
                                </p:cTn>
                              </p:par>
                              <p:par>
                                <p:cTn id="34" presetID="9" presetClass="exit" presetSubtype="0" fill="hold" nodeType="withEffect">
                                  <p:stCondLst>
                                    <p:cond delay="0"/>
                                  </p:stCondLst>
                                  <p:childTnLst>
                                    <p:animEffect transition="out" filter="dissolve">
                                      <p:cBhvr>
                                        <p:cTn id="35" dur="500"/>
                                        <p:tgtEl>
                                          <p:spTgt spid="14"/>
                                        </p:tgtEl>
                                      </p:cBhvr>
                                    </p:animEffect>
                                    <p:set>
                                      <p:cBhvr>
                                        <p:cTn id="36" dur="1" fill="hold">
                                          <p:stCondLst>
                                            <p:cond delay="499"/>
                                          </p:stCondLst>
                                        </p:cTn>
                                        <p:tgtEl>
                                          <p:spTgt spid="14"/>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579296" cy="792088"/>
          </a:xfrm>
        </p:spPr>
        <p:txBody>
          <a:bodyPr>
            <a:noAutofit/>
          </a:bodyPr>
          <a:lstStyle/>
          <a:p>
            <a:r>
              <a:rPr lang="en-US" sz="3200" b="1" dirty="0" smtClean="0"/>
              <a:t>Search Keywords  from Source Code</a:t>
            </a:r>
            <a:endParaRPr lang="en-US" sz="3200" dirty="0"/>
          </a:p>
        </p:txBody>
      </p:sp>
      <p:sp>
        <p:nvSpPr>
          <p:cNvPr id="5" name="TextBox 4"/>
          <p:cNvSpPr txBox="1"/>
          <p:nvPr/>
        </p:nvSpPr>
        <p:spPr>
          <a:xfrm>
            <a:off x="1752600" y="2586335"/>
            <a:ext cx="5230919" cy="461665"/>
          </a:xfrm>
          <a:prstGeom prst="rect">
            <a:avLst/>
          </a:prstGeom>
          <a:noFill/>
        </p:spPr>
        <p:txBody>
          <a:bodyPr wrap="none" rtlCol="0">
            <a:spAutoFit/>
          </a:bodyPr>
          <a:lstStyle/>
          <a:p>
            <a:r>
              <a:rPr lang="en-US" sz="2400" b="1" dirty="0" smtClean="0"/>
              <a:t>resolveRuntimeClasspathEntry</a:t>
            </a:r>
            <a:endParaRPr lang="en-US" sz="2400" b="1" dirty="0"/>
          </a:p>
        </p:txBody>
      </p:sp>
      <p:sp>
        <p:nvSpPr>
          <p:cNvPr id="8" name="TextBox 7"/>
          <p:cNvSpPr txBox="1"/>
          <p:nvPr/>
        </p:nvSpPr>
        <p:spPr>
          <a:xfrm>
            <a:off x="152400" y="3733801"/>
            <a:ext cx="8077200" cy="677108"/>
          </a:xfrm>
          <a:prstGeom prst="rect">
            <a:avLst/>
          </a:prstGeom>
          <a:noFill/>
        </p:spPr>
        <p:txBody>
          <a:bodyPr wrap="square" rtlCol="0">
            <a:spAutoFit/>
          </a:bodyPr>
          <a:lstStyle/>
          <a:p>
            <a:pPr algn="ctr"/>
            <a:r>
              <a:rPr lang="en-US" sz="2000" dirty="0" smtClean="0"/>
              <a:t>Resolve        Runtime       Classpath        Entry</a:t>
            </a:r>
          </a:p>
          <a:p>
            <a:endParaRPr lang="en-US" dirty="0"/>
          </a:p>
        </p:txBody>
      </p:sp>
      <p:cxnSp>
        <p:nvCxnSpPr>
          <p:cNvPr id="10" name="Straight Arrow Connector 9"/>
          <p:cNvCxnSpPr>
            <a:stCxn id="5" idx="2"/>
          </p:cNvCxnSpPr>
          <p:nvPr/>
        </p:nvCxnSpPr>
        <p:spPr>
          <a:xfrm flipH="1">
            <a:off x="1981200" y="3048000"/>
            <a:ext cx="238686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p:cNvCxnSpPr>
          <p:nvPr/>
        </p:nvCxnSpPr>
        <p:spPr>
          <a:xfrm flipH="1">
            <a:off x="3200400" y="3048000"/>
            <a:ext cx="116766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p:cNvCxnSpPr>
          <p:nvPr/>
        </p:nvCxnSpPr>
        <p:spPr>
          <a:xfrm>
            <a:off x="4368060" y="3048000"/>
            <a:ext cx="50874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p:cNvCxnSpPr>
          <p:nvPr/>
        </p:nvCxnSpPr>
        <p:spPr>
          <a:xfrm>
            <a:off x="4368060" y="3048000"/>
            <a:ext cx="218514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9" name="Picture 2" descr="C:\My MSc\ThesisWorks\Mining_Software_Repository\CodeRank\ASE2017-slides\sack.png"/>
          <p:cNvPicPr>
            <a:picLocks noChangeAspect="1" noChangeArrowheads="1"/>
          </p:cNvPicPr>
          <p:nvPr/>
        </p:nvPicPr>
        <p:blipFill>
          <a:blip r:embed="rId4" cstate="print"/>
          <a:srcRect/>
          <a:stretch>
            <a:fillRect/>
          </a:stretch>
        </p:blipFill>
        <p:spPr bwMode="auto">
          <a:xfrm>
            <a:off x="3962400" y="1447800"/>
            <a:ext cx="838200" cy="838200"/>
          </a:xfrm>
          <a:prstGeom prst="rect">
            <a:avLst/>
          </a:prstGeom>
          <a:noFill/>
        </p:spPr>
      </p:pic>
      <p:cxnSp>
        <p:nvCxnSpPr>
          <p:cNvPr id="34" name="Straight Arrow Connector 33"/>
          <p:cNvCxnSpPr/>
          <p:nvPr/>
        </p:nvCxnSpPr>
        <p:spPr>
          <a:xfrm>
            <a:off x="4343400" y="2286000"/>
            <a:ext cx="0" cy="381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447800" y="3733800"/>
            <a:ext cx="26670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47800" y="3733800"/>
            <a:ext cx="43434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19400" y="3733800"/>
            <a:ext cx="43434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343400" y="3733800"/>
            <a:ext cx="26670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6" name="Picture 2" descr="C:\My MSc\ThesisWorks\Mining_Software_Repository\CodeRank\paper\ASE2017-slides\t-graph.png"/>
          <p:cNvPicPr>
            <a:picLocks noChangeAspect="1" noChangeArrowheads="1"/>
          </p:cNvPicPr>
          <p:nvPr/>
        </p:nvPicPr>
        <p:blipFill>
          <a:blip r:embed="rId5" cstate="print"/>
          <a:srcRect/>
          <a:stretch>
            <a:fillRect/>
          </a:stretch>
        </p:blipFill>
        <p:spPr bwMode="auto">
          <a:xfrm>
            <a:off x="537210" y="1412776"/>
            <a:ext cx="7391400" cy="4343399"/>
          </a:xfrm>
          <a:prstGeom prst="rect">
            <a:avLst/>
          </a:prstGeom>
          <a:ln>
            <a:noFill/>
          </a:ln>
          <a:effectLst>
            <a:outerShdw blurRad="292100" dist="139700" dir="2700000" algn="tl" rotWithShape="0">
              <a:srgbClr val="333333">
                <a:alpha val="65000"/>
              </a:srgbClr>
            </a:outerShdw>
          </a:effectLst>
        </p:spPr>
      </p:pic>
      <p:pic>
        <p:nvPicPr>
          <p:cNvPr id="26" name="Picture 2" descr="C:\My MSc\ThesisWorks\Mining_Software_Repository\CodeRank\ASE2017-slides\sample-code.png"/>
          <p:cNvPicPr>
            <a:picLocks noChangeAspect="1" noChangeArrowheads="1"/>
          </p:cNvPicPr>
          <p:nvPr/>
        </p:nvPicPr>
        <p:blipFill>
          <a:blip r:embed="rId6" cstate="print"/>
          <a:srcRect/>
          <a:stretch>
            <a:fillRect/>
          </a:stretch>
        </p:blipFill>
        <p:spPr bwMode="auto">
          <a:xfrm>
            <a:off x="899592" y="1484784"/>
            <a:ext cx="6854952" cy="412444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4755" name="Object 3"/>
          <p:cNvGraphicFramePr>
            <a:graphicFrameLocks noChangeAspect="1"/>
          </p:cNvGraphicFramePr>
          <p:nvPr/>
        </p:nvGraphicFramePr>
        <p:xfrm>
          <a:off x="899592" y="5750768"/>
          <a:ext cx="6705600" cy="990600"/>
        </p:xfrm>
        <a:graphic>
          <a:graphicData uri="http://schemas.openxmlformats.org/presentationml/2006/ole">
            <mc:AlternateContent xmlns:mc="http://schemas.openxmlformats.org/markup-compatibility/2006">
              <mc:Choice xmlns:v="urn:schemas-microsoft-com:vml" Requires="v">
                <p:oleObj spid="_x0000_s265237" name="Equation" r:id="rId7" imgW="2857500" imgH="469900" progId="">
                  <p:embed/>
                </p:oleObj>
              </mc:Choice>
              <mc:Fallback>
                <p:oleObj name="Equation" r:id="rId7" imgW="2857500" imgH="469900" progId="">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9592" y="5750768"/>
                        <a:ext cx="6705600" cy="990600"/>
                      </a:xfrm>
                      <a:prstGeom prst="rect">
                        <a:avLst/>
                      </a:prstGeom>
                      <a:noFill/>
                      <a:ln w="28575">
                        <a:solidFill>
                          <a:srgbClr val="0066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5"/>
          <p:cNvSpPr>
            <a:spLocks noGrp="1"/>
          </p:cNvSpPr>
          <p:nvPr>
            <p:ph type="sldNum" sz="quarter" idx="15"/>
          </p:nvPr>
        </p:nvSpPr>
        <p:spPr/>
        <p:txBody>
          <a:bodyPr/>
          <a:lstStyle/>
          <a:p>
            <a:fld id="{BFA283ED-C086-41E3-891B-D80055A913CF}" type="slidenum">
              <a:rPr lang="en-CA" smtClean="0"/>
              <a:pPr/>
              <a:t>23</a:t>
            </a:fld>
            <a:endParaRPr lang="en-CA"/>
          </a:p>
        </p:txBody>
      </p:sp>
      <p:sp>
        <p:nvSpPr>
          <p:cNvPr id="41" name="Footer Placeholder 40"/>
          <p:cNvSpPr>
            <a:spLocks noGrp="1"/>
          </p:cNvSpPr>
          <p:nvPr>
            <p:ph type="ftr" sz="quarter" idx="16"/>
          </p:nvPr>
        </p:nvSpPr>
        <p:spPr/>
        <p:txBody>
          <a:bodyPr/>
          <a:lstStyle/>
          <a:p>
            <a:r>
              <a:rPr lang="en-CA" smtClean="0"/>
              <a:t>Masud Rahman, U of S</a:t>
            </a:r>
            <a:endParaRPr lang="en-CA"/>
          </a:p>
        </p:txBody>
      </p:sp>
      <p:sp>
        <p:nvSpPr>
          <p:cNvPr id="46" name="Oval 45">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7" name="Oval 46">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8" name="Oval 47">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9" name="Oval 48">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32" name="Picture 42" descr="C:\MyWorks\Thesis Works\MyCV\Masud-JobTalk\img\pagerank-explained.png"/>
          <p:cNvPicPr>
            <a:picLocks noChangeAspect="1" noChangeArrowheads="1"/>
          </p:cNvPicPr>
          <p:nvPr/>
        </p:nvPicPr>
        <p:blipFill>
          <a:blip r:embed="rId13" cstate="print"/>
          <a:srcRect/>
          <a:stretch>
            <a:fillRect/>
          </a:stretch>
        </p:blipFill>
        <p:spPr bwMode="auto">
          <a:xfrm>
            <a:off x="1259632" y="1556792"/>
            <a:ext cx="5943600" cy="4088037"/>
          </a:xfrm>
          <a:prstGeom prst="rect">
            <a:avLst/>
          </a:prstGeom>
          <a:ln w="38100" cap="sq">
            <a:solidFill>
              <a:srgbClr val="0070C0"/>
            </a:solidFill>
            <a:prstDash val="solid"/>
            <a:miter lim="800000"/>
          </a:ln>
          <a:effectLst>
            <a:outerShdw blurRad="50800" dist="38100" dir="2700000" algn="tl" rotWithShape="0">
              <a:srgbClr val="000000">
                <a:alpha val="43000"/>
              </a:srgbClr>
            </a:outerShdw>
          </a:effectLst>
        </p:spPr>
      </p:pic>
      <p:sp>
        <p:nvSpPr>
          <p:cNvPr id="50" name="Rectangle 49"/>
          <p:cNvSpPr/>
          <p:nvPr/>
        </p:nvSpPr>
        <p:spPr>
          <a:xfrm>
            <a:off x="6948264" y="1412776"/>
            <a:ext cx="1368152" cy="1800200"/>
          </a:xfrm>
          <a:prstGeom prst="rect">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smtClean="0">
                <a:solidFill>
                  <a:schemeClr val="bg1"/>
                </a:solidFill>
              </a:rPr>
              <a:t>launch</a:t>
            </a:r>
          </a:p>
          <a:p>
            <a:r>
              <a:rPr lang="en-US" dirty="0" smtClean="0">
                <a:solidFill>
                  <a:schemeClr val="bg1"/>
                </a:solidFill>
              </a:rPr>
              <a:t>debug</a:t>
            </a:r>
          </a:p>
          <a:p>
            <a:r>
              <a:rPr lang="en-US" dirty="0" smtClean="0">
                <a:solidFill>
                  <a:schemeClr val="bg1"/>
                </a:solidFill>
              </a:rPr>
              <a:t>resolve</a:t>
            </a:r>
          </a:p>
          <a:p>
            <a:r>
              <a:rPr lang="en-US" dirty="0" smtClean="0">
                <a:solidFill>
                  <a:schemeClr val="bg1"/>
                </a:solidFill>
              </a:rPr>
              <a:t>required</a:t>
            </a:r>
          </a:p>
          <a:p>
            <a:r>
              <a:rPr lang="en-US" dirty="0" smtClean="0">
                <a:solidFill>
                  <a:schemeClr val="bg1"/>
                </a:solidFill>
              </a:rPr>
              <a:t>classpath</a:t>
            </a:r>
          </a:p>
        </p:txBody>
      </p:sp>
      <p:sp>
        <p:nvSpPr>
          <p:cNvPr id="40" name="Right Arrow 39"/>
          <p:cNvSpPr/>
          <p:nvPr/>
        </p:nvSpPr>
        <p:spPr>
          <a:xfrm rot="19689631">
            <a:off x="4852370" y="2641920"/>
            <a:ext cx="2304256" cy="3551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79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dissolv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par>
                                <p:cTn id="23" presetID="9"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dissolve">
                                      <p:cBhvr>
                                        <p:cTn id="25" dur="500"/>
                                        <p:tgtEl>
                                          <p:spTgt spid="16"/>
                                        </p:tgtEl>
                                      </p:cBhvr>
                                    </p:animEffect>
                                  </p:childTnLst>
                                </p:cTn>
                              </p:par>
                              <p:par>
                                <p:cTn id="26" presetID="9"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dissolv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dissolve">
                                      <p:cBhvr>
                                        <p:cTn id="41" dur="500"/>
                                        <p:tgtEl>
                                          <p:spTgt spid="37"/>
                                        </p:tgtEl>
                                      </p:cBhvr>
                                    </p:animEffect>
                                  </p:childTnLst>
                                </p:cTn>
                              </p:par>
                              <p:par>
                                <p:cTn id="42" presetID="9" presetClass="exit" presetSubtype="0" fill="hold" grpId="1" nodeType="withEffect">
                                  <p:stCondLst>
                                    <p:cond delay="0"/>
                                  </p:stCondLst>
                                  <p:childTnLst>
                                    <p:animEffect transition="out" filter="dissolve">
                                      <p:cBhvr>
                                        <p:cTn id="43" dur="500"/>
                                        <p:tgtEl>
                                          <p:spTgt spid="35"/>
                                        </p:tgtEl>
                                      </p:cBhvr>
                                    </p:animEffect>
                                    <p:set>
                                      <p:cBhvr>
                                        <p:cTn id="44" dur="1" fill="hold">
                                          <p:stCondLst>
                                            <p:cond delay="499"/>
                                          </p:stCondLst>
                                        </p:cTn>
                                        <p:tgtEl>
                                          <p:spTgt spid="35"/>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dissolve">
                                      <p:cBhvr>
                                        <p:cTn id="49" dur="500"/>
                                        <p:tgtEl>
                                          <p:spTgt spid="38"/>
                                        </p:tgtEl>
                                      </p:cBhvr>
                                    </p:animEffect>
                                  </p:childTnLst>
                                </p:cTn>
                              </p:par>
                              <p:par>
                                <p:cTn id="50" presetID="9" presetClass="exit" presetSubtype="0" fill="hold" grpId="1" nodeType="withEffect">
                                  <p:stCondLst>
                                    <p:cond delay="0"/>
                                  </p:stCondLst>
                                  <p:childTnLst>
                                    <p:animEffect transition="out" filter="dissolve">
                                      <p:cBhvr>
                                        <p:cTn id="51" dur="500"/>
                                        <p:tgtEl>
                                          <p:spTgt spid="37"/>
                                        </p:tgtEl>
                                      </p:cBhvr>
                                    </p:animEffect>
                                    <p:set>
                                      <p:cBhvr>
                                        <p:cTn id="52" dur="1" fill="hold">
                                          <p:stCondLst>
                                            <p:cond delay="499"/>
                                          </p:stCondLst>
                                        </p:cTn>
                                        <p:tgtEl>
                                          <p:spTgt spid="3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dissolve">
                                      <p:cBhvr>
                                        <p:cTn id="57" dur="500"/>
                                        <p:tgtEl>
                                          <p:spTgt spid="39"/>
                                        </p:tgtEl>
                                      </p:cBhvr>
                                    </p:animEffect>
                                  </p:childTnLst>
                                </p:cTn>
                              </p:par>
                              <p:par>
                                <p:cTn id="58" presetID="9" presetClass="exit" presetSubtype="0" fill="hold" grpId="1" nodeType="withEffect">
                                  <p:stCondLst>
                                    <p:cond delay="0"/>
                                  </p:stCondLst>
                                  <p:childTnLst>
                                    <p:animEffect transition="out" filter="dissolve">
                                      <p:cBhvr>
                                        <p:cTn id="59" dur="500"/>
                                        <p:tgtEl>
                                          <p:spTgt spid="38"/>
                                        </p:tgtEl>
                                      </p:cBhvr>
                                    </p:animEffect>
                                    <p:set>
                                      <p:cBhvr>
                                        <p:cTn id="60" dur="1" fill="hold">
                                          <p:stCondLst>
                                            <p:cond delay="499"/>
                                          </p:stCondLst>
                                        </p:cTn>
                                        <p:tgtEl>
                                          <p:spTgt spid="3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dissolve">
                                      <p:cBhvr>
                                        <p:cTn id="65" dur="500"/>
                                        <p:tgtEl>
                                          <p:spTgt spid="2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72706"/>
                                        </p:tgtEl>
                                        <p:attrNameLst>
                                          <p:attrName>style.visibility</p:attrName>
                                        </p:attrNameLst>
                                      </p:cBhvr>
                                      <p:to>
                                        <p:strVal val="visible"/>
                                      </p:to>
                                    </p:set>
                                    <p:animEffect transition="in" filter="dissolve">
                                      <p:cBhvr>
                                        <p:cTn id="70" dur="500"/>
                                        <p:tgtEl>
                                          <p:spTgt spid="72706"/>
                                        </p:tgtEl>
                                      </p:cBhvr>
                                    </p:animEffect>
                                  </p:childTnLst>
                                </p:cTn>
                              </p:par>
                              <p:par>
                                <p:cTn id="71" presetID="9" presetClass="exit" presetSubtype="0" fill="hold" nodeType="withEffect">
                                  <p:stCondLst>
                                    <p:cond delay="0"/>
                                  </p:stCondLst>
                                  <p:childTnLst>
                                    <p:animEffect transition="out" filter="dissolve">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74755"/>
                                        </p:tgtEl>
                                        <p:attrNameLst>
                                          <p:attrName>style.visibility</p:attrName>
                                        </p:attrNameLst>
                                      </p:cBhvr>
                                      <p:to>
                                        <p:strVal val="visible"/>
                                      </p:to>
                                    </p:set>
                                    <p:animEffect transition="in" filter="dissolve">
                                      <p:cBhvr>
                                        <p:cTn id="78" dur="500"/>
                                        <p:tgtEl>
                                          <p:spTgt spid="74755"/>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32"/>
                                        </p:tgtEl>
                                        <p:attrNameLst>
                                          <p:attrName>style.visibility</p:attrName>
                                        </p:attrNameLst>
                                      </p:cBhvr>
                                      <p:to>
                                        <p:strVal val="visible"/>
                                      </p:to>
                                    </p:set>
                                    <p:animEffect transition="in" filter="dissolve">
                                      <p:cBhvr>
                                        <p:cTn id="83" dur="500"/>
                                        <p:tgtEl>
                                          <p:spTgt spid="32"/>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dissolve">
                                      <p:cBhvr>
                                        <p:cTn id="88" dur="500"/>
                                        <p:tgtEl>
                                          <p:spTgt spid="50"/>
                                        </p:tgtEl>
                                      </p:cBhvr>
                                    </p:animEffect>
                                  </p:childTnLst>
                                </p:cTn>
                              </p:par>
                              <p:par>
                                <p:cTn id="89" presetID="9" presetClass="exit" presetSubtype="0" fill="hold" nodeType="withEffect">
                                  <p:stCondLst>
                                    <p:cond delay="0"/>
                                  </p:stCondLst>
                                  <p:childTnLst>
                                    <p:animEffect transition="out" filter="dissolve">
                                      <p:cBhvr>
                                        <p:cTn id="90" dur="500"/>
                                        <p:tgtEl>
                                          <p:spTgt spid="32"/>
                                        </p:tgtEl>
                                      </p:cBhvr>
                                    </p:animEffect>
                                    <p:set>
                                      <p:cBhvr>
                                        <p:cTn id="91" dur="1" fill="hold">
                                          <p:stCondLst>
                                            <p:cond delay="499"/>
                                          </p:stCondLst>
                                        </p:cTn>
                                        <p:tgtEl>
                                          <p:spTgt spid="32"/>
                                        </p:tgtEl>
                                        <p:attrNameLst>
                                          <p:attrName>style.visibility</p:attrName>
                                        </p:attrNameLst>
                                      </p:cBhvr>
                                      <p:to>
                                        <p:strVal val="hidden"/>
                                      </p:to>
                                    </p:set>
                                  </p:childTnLst>
                                </p:cTn>
                              </p:par>
                              <p:par>
                                <p:cTn id="92" presetID="9"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dissolve">
                                      <p:cBhvr>
                                        <p:cTn id="9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35" grpId="0" animBg="1"/>
      <p:bldP spid="35" grpId="1" animBg="1"/>
      <p:bldP spid="37" grpId="0" animBg="1"/>
      <p:bldP spid="37" grpId="1" animBg="1"/>
      <p:bldP spid="38" grpId="0" animBg="1"/>
      <p:bldP spid="38" grpId="1" animBg="1"/>
      <p:bldP spid="39" grpId="0" animBg="1"/>
      <p:bldP spid="50" grpId="0" animBg="1"/>
      <p:bldP spid="4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smtClean="0"/>
              <a:t>Search Query for a Poor Bug Report </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24</a:t>
            </a:fld>
            <a:endParaRPr lang="en-US"/>
          </a:p>
        </p:txBody>
      </p:sp>
      <p:sp>
        <p:nvSpPr>
          <p:cNvPr id="32" name="Rounded Rectangle 31"/>
          <p:cNvSpPr/>
          <p:nvPr/>
        </p:nvSpPr>
        <p:spPr>
          <a:xfrm>
            <a:off x="683568" y="4077072"/>
            <a:ext cx="7620000" cy="177827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CA" sz="2800" b="1" dirty="0" smtClean="0">
                <a:latin typeface="Courier New" panose="02070309020205020404" pitchFamily="49" charset="0"/>
                <a:cs typeface="Courier New" panose="02070309020205020404" pitchFamily="49" charset="0"/>
              </a:rPr>
              <a:t>compliance create preference add configuration field dialog annotation</a:t>
            </a:r>
            <a:endParaRPr lang="en-US" sz="2800" b="1" dirty="0">
              <a:latin typeface="Courier New" panose="02070309020205020404" pitchFamily="49" charset="0"/>
              <a:cs typeface="Courier New" panose="02070309020205020404" pitchFamily="49" charset="0"/>
            </a:endParaRPr>
          </a:p>
        </p:txBody>
      </p:sp>
      <p:pic>
        <p:nvPicPr>
          <p:cNvPr id="26627" name="Picture 3" descr="C:\My MSc\ThesisWorks\Crowdsource_Knowledge_Base\M4CPBugs\project\ESEC-FSE-2018\ROSE2018\poor2.png"/>
          <p:cNvPicPr>
            <a:picLocks noChangeAspect="1" noChangeArrowheads="1"/>
          </p:cNvPicPr>
          <p:nvPr/>
        </p:nvPicPr>
        <p:blipFill>
          <a:blip r:embed="rId3" cstate="print"/>
          <a:stretch>
            <a:fillRect/>
          </a:stretch>
        </p:blipFill>
        <p:spPr bwMode="auto">
          <a:xfrm>
            <a:off x="683568" y="1700808"/>
            <a:ext cx="7273544" cy="1570535"/>
          </a:xfrm>
          <a:prstGeom prst="rect">
            <a:avLst/>
          </a:prstGeom>
          <a:noFill/>
          <a:ln w="28575">
            <a:solidFill>
              <a:srgbClr val="FF0000"/>
            </a:solidFill>
          </a:ln>
        </p:spPr>
      </p:pic>
      <p:sp>
        <p:nvSpPr>
          <p:cNvPr id="35" name="Oval 34"/>
          <p:cNvSpPr/>
          <p:nvPr/>
        </p:nvSpPr>
        <p:spPr>
          <a:xfrm>
            <a:off x="4318174" y="5867400"/>
            <a:ext cx="939626" cy="914400"/>
          </a:xfrm>
          <a:prstGeom prst="ellipse">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3200" b="1" dirty="0" smtClean="0"/>
              <a:t>01</a:t>
            </a:r>
            <a:endParaRPr lang="en-US" sz="3200" b="1" dirty="0"/>
          </a:p>
        </p:txBody>
      </p:sp>
      <p:sp>
        <p:nvSpPr>
          <p:cNvPr id="3" name="Footer Placeholder 2"/>
          <p:cNvSpPr>
            <a:spLocks noGrp="1"/>
          </p:cNvSpPr>
          <p:nvPr>
            <p:ph type="ftr" sz="quarter" idx="16"/>
          </p:nvPr>
        </p:nvSpPr>
        <p:spPr/>
        <p:txBody>
          <a:bodyPr/>
          <a:lstStyle/>
          <a:p>
            <a:r>
              <a:rPr lang="en-CA" dirty="0" smtClean="0"/>
              <a:t>Masud Rahman, PhD Candidate, U of S</a:t>
            </a:r>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28469" r="28612"/>
          <a:stretch/>
        </p:blipFill>
        <p:spPr>
          <a:xfrm>
            <a:off x="3124200" y="5791200"/>
            <a:ext cx="990600" cy="108535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59534" y="3530600"/>
            <a:ext cx="761628" cy="761628"/>
          </a:xfrm>
          <a:prstGeom prst="rect">
            <a:avLst/>
          </a:prstGeom>
        </p:spPr>
      </p:pic>
      <p:pic>
        <p:nvPicPr>
          <p:cNvPr id="33" name="Picture 6" descr="C:\My MSc\ThesisWorks\Crowdsource_Knowledge_Base\M4CPBugs\project\ESEC-FSE-2018\ROSE2018\search-2.png"/>
          <p:cNvPicPr>
            <a:picLocks noChangeAspect="1" noChangeArrowheads="1"/>
          </p:cNvPicPr>
          <p:nvPr/>
        </p:nvPicPr>
        <p:blipFill>
          <a:blip r:embed="rId6" cstate="print"/>
          <a:srcRect/>
          <a:stretch>
            <a:fillRect/>
          </a:stretch>
        </p:blipFill>
        <p:spPr bwMode="auto">
          <a:xfrm>
            <a:off x="3160929" y="2676344"/>
            <a:ext cx="3067655" cy="3057706"/>
          </a:xfrm>
          <a:prstGeom prst="rect">
            <a:avLst/>
          </a:prstGeom>
          <a:noFill/>
        </p:spPr>
      </p:pic>
      <p:sp>
        <p:nvSpPr>
          <p:cNvPr id="34" name="Oval 33"/>
          <p:cNvSpPr/>
          <p:nvPr/>
        </p:nvSpPr>
        <p:spPr>
          <a:xfrm>
            <a:off x="7236296" y="1412776"/>
            <a:ext cx="990600" cy="914400"/>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30</a:t>
            </a:r>
            <a:endParaRPr lang="en-US" sz="3200" b="1" dirty="0"/>
          </a:p>
        </p:txBody>
      </p:sp>
      <p:sp>
        <p:nvSpPr>
          <p:cNvPr id="43" name="Oval 42">
            <a:hlinkClick r:id="rId7"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4" name="Oval 43">
            <a:hlinkClick r:id="rId8"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5" name="Oval 44">
            <a:hlinkClick r:id="rId9"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6" name="Oval 45">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2" name="Curved Right Arrow 21"/>
          <p:cNvSpPr/>
          <p:nvPr/>
        </p:nvSpPr>
        <p:spPr>
          <a:xfrm>
            <a:off x="323528" y="2492896"/>
            <a:ext cx="720080" cy="194421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3" name="Picture 1" descr="F:\MyWorks\Thesis Works\PhDThesis\S3\img\question-mark.png"/>
          <p:cNvPicPr>
            <a:picLocks noChangeAspect="1" noChangeArrowheads="1"/>
          </p:cNvPicPr>
          <p:nvPr/>
        </p:nvPicPr>
        <p:blipFill>
          <a:blip r:embed="rId11" cstate="print"/>
          <a:srcRect/>
          <a:stretch>
            <a:fillRect/>
          </a:stretch>
        </p:blipFill>
        <p:spPr bwMode="auto">
          <a:xfrm>
            <a:off x="3619500" y="3127533"/>
            <a:ext cx="1440160" cy="1440160"/>
          </a:xfrm>
          <a:prstGeom prst="rect">
            <a:avLst/>
          </a:prstGeom>
          <a:noFill/>
        </p:spPr>
      </p:pic>
    </p:spTree>
    <p:extLst>
      <p:ext uri="{BB962C8B-B14F-4D97-AF65-F5344CB8AC3E}">
        <p14:creationId xmlns:p14="http://schemas.microsoft.com/office/powerpoint/2010/main" val="305541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dissolv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dissolve">
                                      <p:cBhvr>
                                        <p:cTn id="18" dur="500"/>
                                        <p:tgtEl>
                                          <p:spTgt spid="33"/>
                                        </p:tgtEl>
                                      </p:cBhvr>
                                    </p:animEffect>
                                  </p:childTnLst>
                                </p:cTn>
                              </p:par>
                              <p:par>
                                <p:cTn id="19" presetID="9"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xit" presetSubtype="0" fill="hold" nodeType="withEffect">
                                  <p:stCondLst>
                                    <p:cond delay="0"/>
                                  </p:stCondLst>
                                  <p:childTnLst>
                                    <p:animEffect transition="out" filter="dissolve">
                                      <p:cBhvr>
                                        <p:cTn id="23" dur="500"/>
                                        <p:tgtEl>
                                          <p:spTgt spid="7"/>
                                        </p:tgtEl>
                                      </p:cBhvr>
                                    </p:animEffect>
                                    <p:set>
                                      <p:cBhvr>
                                        <p:cTn id="24" dur="1" fill="hold">
                                          <p:stCondLst>
                                            <p:cond delay="499"/>
                                          </p:stCondLst>
                                        </p:cTn>
                                        <p:tgtEl>
                                          <p:spTgt spid="7"/>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box(in)">
                                      <p:cBhvr>
                                        <p:cTn id="32" dur="500"/>
                                        <p:tgtEl>
                                          <p:spTgt spid="35"/>
                                        </p:tgtEl>
                                      </p:cBhvr>
                                    </p:animEffect>
                                  </p:childTnLst>
                                </p:cTn>
                              </p:par>
                              <p:par>
                                <p:cTn id="33" presetID="9"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5" grpId="0" animBg="1"/>
      <p:bldP spid="2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25</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683568" y="332656"/>
            <a:ext cx="6408712" cy="79208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4000" b="1" dirty="0" smtClean="0"/>
              <a:t>A RICH BUG REPORT</a:t>
            </a:r>
            <a:endParaRPr lang="en-US" sz="4000" b="1" dirty="0"/>
          </a:p>
        </p:txBody>
      </p:sp>
      <p:pic>
        <p:nvPicPr>
          <p:cNvPr id="8" name="Picture 8" descr="C:\My MSc\ThesisWorks\Crowdsource_Knowledge_Base\M4CPBugs\project\ESEC-FSE-2018\ROSE2018\rich.png"/>
          <p:cNvPicPr>
            <a:picLocks noChangeAspect="1" noChangeArrowheads="1"/>
          </p:cNvPicPr>
          <p:nvPr/>
        </p:nvPicPr>
        <p:blipFill>
          <a:blip r:embed="rId2" cstate="print"/>
          <a:srcRect/>
          <a:stretch>
            <a:fillRect/>
          </a:stretch>
        </p:blipFill>
        <p:spPr bwMode="auto">
          <a:xfrm>
            <a:off x="6948264" y="476672"/>
            <a:ext cx="576064" cy="576064"/>
          </a:xfrm>
          <a:prstGeom prst="rect">
            <a:avLst/>
          </a:prstGeom>
          <a:noFill/>
        </p:spPr>
      </p:pic>
      <p:pic>
        <p:nvPicPr>
          <p:cNvPr id="7" name="Picture 2" descr="C:\My MSc\ThesisWorks\Crowdsource_Knowledge_Base\M4CPBugs\project\ESEC-FSE-2018\ROSE2018\rich2.png"/>
          <p:cNvPicPr>
            <a:picLocks noChangeAspect="1" noChangeArrowheads="1"/>
          </p:cNvPicPr>
          <p:nvPr/>
        </p:nvPicPr>
        <p:blipFill>
          <a:blip r:embed="rId3" cstate="print"/>
          <a:stretch>
            <a:fillRect/>
          </a:stretch>
        </p:blipFill>
        <p:spPr bwMode="auto">
          <a:xfrm>
            <a:off x="683568" y="1196752"/>
            <a:ext cx="5688632" cy="5400600"/>
          </a:xfrm>
          <a:prstGeom prst="rect">
            <a:avLst/>
          </a:prstGeom>
          <a:noFill/>
          <a:ln w="19050">
            <a:solidFill>
              <a:srgbClr val="FF0000"/>
            </a:solidFill>
          </a:ln>
        </p:spPr>
      </p:pic>
      <p:sp>
        <p:nvSpPr>
          <p:cNvPr id="9" name="Oval 8"/>
          <p:cNvSpPr/>
          <p:nvPr/>
        </p:nvSpPr>
        <p:spPr>
          <a:xfrm>
            <a:off x="5813648" y="1124744"/>
            <a:ext cx="990600" cy="914400"/>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27</a:t>
            </a:r>
            <a:endParaRPr lang="en-US" sz="3200" b="1" dirty="0"/>
          </a:p>
        </p:txBody>
      </p:sp>
      <p:sp>
        <p:nvSpPr>
          <p:cNvPr id="10" name="Rounded Rectangle 9"/>
          <p:cNvSpPr/>
          <p:nvPr/>
        </p:nvSpPr>
        <p:spPr>
          <a:xfrm>
            <a:off x="5508104" y="2204864"/>
            <a:ext cx="1800200"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195</a:t>
            </a:r>
            <a:r>
              <a:rPr lang="en-US" dirty="0" smtClean="0"/>
              <a:t> keywords</a:t>
            </a:r>
            <a:endParaRPr lang="en-US" dirty="0"/>
          </a:p>
        </p:txBody>
      </p:sp>
      <p:sp>
        <p:nvSpPr>
          <p:cNvPr id="11" name="Rounded Rectangle 10"/>
          <p:cNvSpPr/>
          <p:nvPr/>
        </p:nvSpPr>
        <p:spPr>
          <a:xfrm>
            <a:off x="395536" y="3501008"/>
            <a:ext cx="7206952" cy="146456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smtClean="0">
                <a:latin typeface="Courier New" panose="02070309020205020404" pitchFamily="49" charset="0"/>
                <a:cs typeface="Courier New" panose="02070309020205020404" pitchFamily="49" charset="0"/>
              </a:rPr>
              <a:t>astvisitor</a:t>
            </a:r>
            <a:r>
              <a:rPr lang="en-US" sz="2800" b="1" dirty="0" smtClean="0">
                <a:latin typeface="Courier New" panose="02070309020205020404" pitchFamily="49" charset="0"/>
                <a:cs typeface="Courier New" panose="02070309020205020404" pitchFamily="49" charset="0"/>
              </a:rPr>
              <a:t> post </a:t>
            </a:r>
            <a:r>
              <a:rPr lang="en-US" sz="2800" b="1" dirty="0" err="1" smtClean="0">
                <a:latin typeface="Courier New" panose="02070309020205020404" pitchFamily="49" charset="0"/>
                <a:cs typeface="Courier New" panose="02070309020205020404" pitchFamily="49" charset="0"/>
              </a:rPr>
              <a:t>postvisit</a:t>
            </a:r>
            <a:r>
              <a:rPr lang="en-US" sz="2800" b="1" dirty="0" smtClean="0">
                <a:latin typeface="Courier New" panose="02070309020205020404" pitchFamily="49" charset="0"/>
                <a:cs typeface="Courier New" panose="02070309020205020404" pitchFamily="49" charset="0"/>
              </a:rPr>
              <a:t> previsit pre file post pre </a:t>
            </a:r>
            <a:r>
              <a:rPr lang="en-US" sz="2800" b="1" dirty="0" err="1" smtClean="0">
                <a:latin typeface="Courier New" panose="02070309020205020404" pitchFamily="49" charset="0"/>
                <a:cs typeface="Courier New" panose="02070309020205020404" pitchFamily="49" charset="0"/>
              </a:rPr>
              <a:t>astnode</a:t>
            </a:r>
            <a:r>
              <a:rPr lang="en-US" sz="2800" b="1" dirty="0" smtClean="0">
                <a:latin typeface="Courier New" panose="02070309020205020404" pitchFamily="49" charset="0"/>
                <a:cs typeface="Courier New" panose="02070309020205020404" pitchFamily="49" charset="0"/>
              </a:rPr>
              <a:t> visitor</a:t>
            </a:r>
            <a:endParaRPr lang="en-US" sz="2800" b="1" dirty="0">
              <a:latin typeface="Courier New" panose="02070309020205020404" pitchFamily="49" charset="0"/>
              <a:cs typeface="Courier New" panose="02070309020205020404" pitchFamily="49" charset="0"/>
            </a:endParaRPr>
          </a:p>
        </p:txBody>
      </p:sp>
      <p:pic>
        <p:nvPicPr>
          <p:cNvPr id="12" name="Picture 6" descr="C:\My MSc\ThesisWorks\Crowdsource_Knowledge_Base\M4CPBugs\project\ESEC-FSE-2018\ROSE2018\search-2.png"/>
          <p:cNvPicPr>
            <a:picLocks noChangeAspect="1" noChangeArrowheads="1"/>
          </p:cNvPicPr>
          <p:nvPr/>
        </p:nvPicPr>
        <p:blipFill>
          <a:blip r:embed="rId4" cstate="print"/>
          <a:srcRect/>
          <a:stretch>
            <a:fillRect/>
          </a:stretch>
        </p:blipFill>
        <p:spPr bwMode="auto">
          <a:xfrm>
            <a:off x="2843808" y="2348880"/>
            <a:ext cx="2994032" cy="2984322"/>
          </a:xfrm>
          <a:prstGeom prst="rect">
            <a:avLst/>
          </a:prstGeom>
          <a:noFill/>
        </p:spPr>
      </p:pic>
      <p:sp>
        <p:nvSpPr>
          <p:cNvPr id="13" name="Curved Right Arrow 12"/>
          <p:cNvSpPr/>
          <p:nvPr/>
        </p:nvSpPr>
        <p:spPr>
          <a:xfrm>
            <a:off x="0" y="3068960"/>
            <a:ext cx="1115616" cy="1224136"/>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4" name="Picture 1" descr="F:\MyWorks\Thesis Works\PhDThesis\S3\img\question-mark.png"/>
          <p:cNvPicPr>
            <a:picLocks noChangeAspect="1" noChangeArrowheads="1"/>
          </p:cNvPicPr>
          <p:nvPr/>
        </p:nvPicPr>
        <p:blipFill>
          <a:blip r:embed="rId5" cstate="print"/>
          <a:srcRect/>
          <a:stretch>
            <a:fillRect/>
          </a:stretch>
        </p:blipFill>
        <p:spPr bwMode="auto">
          <a:xfrm>
            <a:off x="3203848" y="2780928"/>
            <a:ext cx="1440160" cy="1440160"/>
          </a:xfrm>
          <a:prstGeom prst="rect">
            <a:avLst/>
          </a:prstGeom>
          <a:noFill/>
        </p:spPr>
      </p:pic>
      <p:sp>
        <p:nvSpPr>
          <p:cNvPr id="15" name="Oval 14"/>
          <p:cNvSpPr/>
          <p:nvPr/>
        </p:nvSpPr>
        <p:spPr>
          <a:xfrm>
            <a:off x="3302471" y="5606752"/>
            <a:ext cx="990600" cy="9144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smtClean="0"/>
              <a:t>01</a:t>
            </a:r>
            <a:endParaRPr lang="en-US" sz="3200" b="1" dirty="0"/>
          </a:p>
        </p:txBody>
      </p:sp>
      <p:pic>
        <p:nvPicPr>
          <p:cNvPr id="16" name="Picture 15"/>
          <p:cNvPicPr>
            <a:picLocks noChangeAspect="1"/>
          </p:cNvPicPr>
          <p:nvPr/>
        </p:nvPicPr>
        <p:blipFill rotWithShape="1">
          <a:blip r:embed="rId6" cstate="print">
            <a:extLst>
              <a:ext uri="{28A0092B-C50C-407E-A947-70E740481C1C}">
                <a14:useLocalDpi xmlns:a14="http://schemas.microsoft.com/office/drawing/2010/main" val="0"/>
              </a:ext>
            </a:extLst>
          </a:blip>
          <a:srcRect l="28469" r="28612"/>
          <a:stretch/>
        </p:blipFill>
        <p:spPr>
          <a:xfrm>
            <a:off x="4420232" y="5484316"/>
            <a:ext cx="1015864" cy="11130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dissolv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dissolve">
                                      <p:cBhvr>
                                        <p:cTn id="25" dur="500"/>
                                        <p:tgtEl>
                                          <p:spTgt spid="12"/>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box(in)">
                                      <p:cBhvr>
                                        <p:cTn id="33" dur="500"/>
                                        <p:tgtEl>
                                          <p:spTgt spid="15"/>
                                        </p:tgtEl>
                                      </p:cBhvr>
                                    </p:animEffect>
                                  </p:childTnLst>
                                </p:cTn>
                              </p:par>
                              <p:par>
                                <p:cTn id="34" presetID="9"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dissolv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Experiment, Dataset &amp; Metrics</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26</a:t>
            </a:fld>
            <a:endParaRPr lang="en-US"/>
          </a:p>
        </p:txBody>
      </p:sp>
      <p:pic>
        <p:nvPicPr>
          <p:cNvPr id="8196" name="Picture 4" descr="C:\My MSc\ThesisWorks\Crowdsource_Knowledge_Base\SOTraceQpaper\SANER 2015\img\buggie.png"/>
          <p:cNvPicPr>
            <a:picLocks noChangeAspect="1" noChangeArrowheads="1"/>
          </p:cNvPicPr>
          <p:nvPr/>
        </p:nvPicPr>
        <p:blipFill>
          <a:blip r:embed="rId3" cstate="print"/>
          <a:srcRect/>
          <a:stretch>
            <a:fillRect/>
          </a:stretch>
        </p:blipFill>
        <p:spPr bwMode="auto">
          <a:xfrm>
            <a:off x="827584" y="3487306"/>
            <a:ext cx="1382151" cy="1818619"/>
          </a:xfrm>
          <a:prstGeom prst="rect">
            <a:avLst/>
          </a:prstGeom>
          <a:noFill/>
        </p:spPr>
      </p:pic>
      <p:pic>
        <p:nvPicPr>
          <p:cNvPr id="8197" name="Picture 5" descr="C:\My MSc\ThesisWorks\Crowdsource_Knowledge_Base\SOTraceQpaper\SANER 2015\img\githc.jpg"/>
          <p:cNvPicPr>
            <a:picLocks noChangeAspect="1" noChangeArrowheads="1"/>
          </p:cNvPicPr>
          <p:nvPr/>
        </p:nvPicPr>
        <p:blipFill>
          <a:blip r:embed="rId4" cstate="print"/>
          <a:srcRect/>
          <a:stretch>
            <a:fillRect/>
          </a:stretch>
        </p:blipFill>
        <p:spPr bwMode="auto">
          <a:xfrm>
            <a:off x="6705600" y="3581400"/>
            <a:ext cx="1618493" cy="1831975"/>
          </a:xfrm>
          <a:prstGeom prst="rect">
            <a:avLst/>
          </a:prstGeom>
          <a:noFill/>
        </p:spPr>
      </p:pic>
      <p:pic>
        <p:nvPicPr>
          <p:cNvPr id="34819" name="Picture 3" descr="F:\MyWorks\Thesis Works\Data_Mining_Works\STRICT\SANER2017-slides\img\eclipse.png"/>
          <p:cNvPicPr>
            <a:picLocks noChangeAspect="1" noChangeArrowheads="1"/>
          </p:cNvPicPr>
          <p:nvPr/>
        </p:nvPicPr>
        <p:blipFill>
          <a:blip r:embed="rId5" cstate="print"/>
          <a:srcRect l="14969" t="14815" r="18364" b="18518"/>
          <a:stretch>
            <a:fillRect/>
          </a:stretch>
        </p:blipFill>
        <p:spPr bwMode="auto">
          <a:xfrm>
            <a:off x="4419600" y="1295400"/>
            <a:ext cx="1371600" cy="1371600"/>
          </a:xfrm>
          <a:prstGeom prst="rect">
            <a:avLst/>
          </a:prstGeom>
          <a:noFill/>
        </p:spPr>
      </p:pic>
      <p:pic>
        <p:nvPicPr>
          <p:cNvPr id="34818" name="Picture 2" descr="F:\MyWorks\Thesis Works\Data_Mining_Works\STRICT\SANER2017-slides\img\apache.jpg"/>
          <p:cNvPicPr>
            <a:picLocks noChangeAspect="1" noChangeArrowheads="1"/>
          </p:cNvPicPr>
          <p:nvPr/>
        </p:nvPicPr>
        <p:blipFill>
          <a:blip r:embed="rId6" cstate="print"/>
          <a:srcRect r="8000"/>
          <a:stretch>
            <a:fillRect/>
          </a:stretch>
        </p:blipFill>
        <p:spPr bwMode="auto">
          <a:xfrm rot="5400000">
            <a:off x="2895599" y="1066801"/>
            <a:ext cx="990601" cy="1905000"/>
          </a:xfrm>
          <a:prstGeom prst="rect">
            <a:avLst/>
          </a:prstGeom>
          <a:noFill/>
        </p:spPr>
      </p:pic>
      <p:pic>
        <p:nvPicPr>
          <p:cNvPr id="19"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4229075" y="2590800"/>
            <a:ext cx="695325" cy="695324"/>
          </a:xfrm>
          <a:prstGeom prst="rect">
            <a:avLst/>
          </a:prstGeom>
          <a:noFill/>
        </p:spPr>
      </p:pic>
      <p:pic>
        <p:nvPicPr>
          <p:cNvPr id="20"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4914875" y="2590800"/>
            <a:ext cx="695325" cy="695324"/>
          </a:xfrm>
          <a:prstGeom prst="rect">
            <a:avLst/>
          </a:prstGeom>
          <a:noFill/>
        </p:spPr>
      </p:pic>
      <p:pic>
        <p:nvPicPr>
          <p:cNvPr id="21"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5676875" y="2590800"/>
            <a:ext cx="695325" cy="695324"/>
          </a:xfrm>
          <a:prstGeom prst="rect">
            <a:avLst/>
          </a:prstGeom>
          <a:noFill/>
        </p:spPr>
      </p:pic>
      <p:pic>
        <p:nvPicPr>
          <p:cNvPr id="15"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3457550" y="2590800"/>
            <a:ext cx="695325" cy="695324"/>
          </a:xfrm>
          <a:prstGeom prst="rect">
            <a:avLst/>
          </a:prstGeom>
          <a:noFill/>
        </p:spPr>
      </p:pic>
      <p:pic>
        <p:nvPicPr>
          <p:cNvPr id="33" name="Picture 3"/>
          <p:cNvPicPr>
            <a:picLocks noChangeAspect="1" noChangeArrowheads="1"/>
          </p:cNvPicPr>
          <p:nvPr/>
        </p:nvPicPr>
        <p:blipFill>
          <a:blip r:embed="rId8" cstate="print"/>
          <a:stretch>
            <a:fillRect/>
          </a:stretch>
        </p:blipFill>
        <p:spPr bwMode="auto">
          <a:xfrm>
            <a:off x="2209800" y="4045934"/>
            <a:ext cx="675249" cy="671131"/>
          </a:xfrm>
          <a:prstGeom prst="rect">
            <a:avLst/>
          </a:prstGeom>
          <a:noFill/>
        </p:spPr>
      </p:pic>
      <p:pic>
        <p:nvPicPr>
          <p:cNvPr id="34" name="Picture 3"/>
          <p:cNvPicPr>
            <a:picLocks noChangeAspect="1" noChangeArrowheads="1"/>
          </p:cNvPicPr>
          <p:nvPr/>
        </p:nvPicPr>
        <p:blipFill>
          <a:blip r:embed="rId8" cstate="print"/>
          <a:stretch>
            <a:fillRect/>
          </a:stretch>
        </p:blipFill>
        <p:spPr bwMode="auto">
          <a:xfrm>
            <a:off x="2209800" y="4717494"/>
            <a:ext cx="675249" cy="671131"/>
          </a:xfrm>
          <a:prstGeom prst="rect">
            <a:avLst/>
          </a:prstGeom>
          <a:noFill/>
        </p:spPr>
      </p:pic>
      <p:sp>
        <p:nvSpPr>
          <p:cNvPr id="35" name="TextBox 34"/>
          <p:cNvSpPr txBox="1"/>
          <p:nvPr/>
        </p:nvSpPr>
        <p:spPr>
          <a:xfrm>
            <a:off x="611560" y="5445224"/>
            <a:ext cx="2808312" cy="369332"/>
          </a:xfrm>
          <a:prstGeom prst="rect">
            <a:avLst/>
          </a:prstGeom>
          <a:noFill/>
        </p:spPr>
        <p:txBody>
          <a:bodyPr wrap="square" rtlCol="0">
            <a:spAutoFit/>
          </a:bodyPr>
          <a:lstStyle/>
          <a:p>
            <a:r>
              <a:rPr lang="en-US" b="1" dirty="0" smtClean="0"/>
              <a:t>5K+ Bug Reports</a:t>
            </a:r>
            <a:endParaRPr lang="en-US" dirty="0"/>
          </a:p>
        </p:txBody>
      </p:sp>
      <p:cxnSp>
        <p:nvCxnSpPr>
          <p:cNvPr id="37" name="Straight Arrow Connector 36"/>
          <p:cNvCxnSpPr/>
          <p:nvPr/>
        </p:nvCxnSpPr>
        <p:spPr>
          <a:xfrm>
            <a:off x="3124200" y="4724400"/>
            <a:ext cx="3810000" cy="0"/>
          </a:xfrm>
          <a:prstGeom prst="straightConnector1">
            <a:avLst/>
          </a:prstGeom>
          <a:ln w="38100">
            <a:headEnd type="arrow"/>
            <a:tailEnd type="arrow"/>
          </a:ln>
        </p:spPr>
        <p:style>
          <a:lnRef idx="1">
            <a:schemeClr val="accent1"/>
          </a:lnRef>
          <a:fillRef idx="0">
            <a:schemeClr val="accent1"/>
          </a:fillRef>
          <a:effectRef idx="0">
            <a:schemeClr val="accent1"/>
          </a:effectRef>
          <a:fontRef idx="minor">
            <a:schemeClr val="tx1"/>
          </a:fontRef>
        </p:style>
      </p:cxnSp>
      <p:pic>
        <p:nvPicPr>
          <p:cNvPr id="28674" name="Picture 2" descr="C:\My MSc\ThesisWorks\Crowdsource_Knowledge_Base\CoRRec\ICSE 2016\img2\goldset.png"/>
          <p:cNvPicPr>
            <a:picLocks noChangeAspect="1" noChangeArrowheads="1"/>
          </p:cNvPicPr>
          <p:nvPr/>
        </p:nvPicPr>
        <p:blipFill>
          <a:blip r:embed="rId9" cstate="print"/>
          <a:srcRect/>
          <a:stretch>
            <a:fillRect/>
          </a:stretch>
        </p:blipFill>
        <p:spPr bwMode="auto">
          <a:xfrm>
            <a:off x="4191000" y="3886200"/>
            <a:ext cx="1676400" cy="1676400"/>
          </a:xfrm>
          <a:prstGeom prst="rect">
            <a:avLst/>
          </a:prstGeom>
          <a:noFill/>
        </p:spPr>
      </p:pic>
      <p:cxnSp>
        <p:nvCxnSpPr>
          <p:cNvPr id="40" name="Straight Arrow Connector 39"/>
          <p:cNvCxnSpPr/>
          <p:nvPr/>
        </p:nvCxnSpPr>
        <p:spPr>
          <a:xfrm flipH="1">
            <a:off x="1981200" y="3276600"/>
            <a:ext cx="2286000" cy="8382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29400" y="5410200"/>
            <a:ext cx="1872629" cy="369332"/>
          </a:xfrm>
          <a:prstGeom prst="rect">
            <a:avLst/>
          </a:prstGeom>
          <a:noFill/>
        </p:spPr>
        <p:txBody>
          <a:bodyPr wrap="none" rtlCol="0">
            <a:spAutoFit/>
          </a:bodyPr>
          <a:lstStyle/>
          <a:p>
            <a:r>
              <a:rPr lang="en-US" dirty="0" smtClean="0"/>
              <a:t>Version History</a:t>
            </a:r>
            <a:endParaRPr lang="en-US" dirty="0"/>
          </a:p>
        </p:txBody>
      </p:sp>
      <p:sp>
        <p:nvSpPr>
          <p:cNvPr id="42" name="TextBox 41"/>
          <p:cNvSpPr txBox="1"/>
          <p:nvPr/>
        </p:nvSpPr>
        <p:spPr>
          <a:xfrm>
            <a:off x="4267200" y="5421868"/>
            <a:ext cx="1689886" cy="369332"/>
          </a:xfrm>
          <a:prstGeom prst="rect">
            <a:avLst/>
          </a:prstGeom>
          <a:noFill/>
        </p:spPr>
        <p:txBody>
          <a:bodyPr wrap="none" rtlCol="0">
            <a:spAutoFit/>
          </a:bodyPr>
          <a:lstStyle/>
          <a:p>
            <a:r>
              <a:rPr lang="en-US" dirty="0" smtClean="0"/>
              <a:t>Ground Truth</a:t>
            </a:r>
            <a:endParaRPr lang="en-US" dirty="0"/>
          </a:p>
        </p:txBody>
      </p:sp>
      <p:sp>
        <p:nvSpPr>
          <p:cNvPr id="3" name="Footer Placeholder 2"/>
          <p:cNvSpPr>
            <a:spLocks noGrp="1"/>
          </p:cNvSpPr>
          <p:nvPr>
            <p:ph type="ftr" sz="quarter" idx="16"/>
          </p:nvPr>
        </p:nvSpPr>
        <p:spPr/>
        <p:txBody>
          <a:bodyPr/>
          <a:lstStyle/>
          <a:p>
            <a:r>
              <a:rPr lang="en-CA" smtClean="0"/>
              <a:t>Masud Rahman, PhD Candidate, U of S</a:t>
            </a:r>
            <a:endParaRPr lang="en-US"/>
          </a:p>
        </p:txBody>
      </p:sp>
      <p:pic>
        <p:nvPicPr>
          <p:cNvPr id="24"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2695550" y="2590800"/>
            <a:ext cx="695325" cy="695324"/>
          </a:xfrm>
          <a:prstGeom prst="rect">
            <a:avLst/>
          </a:prstGeom>
          <a:noFill/>
        </p:spPr>
      </p:pic>
      <p:pic>
        <p:nvPicPr>
          <p:cNvPr id="25" name="Picture 2" descr="C:\My MSc\ThesisWorks\Crowdsource_Knowledge_Base\SOTraceQpaper\SANER 2015\img\repo.png"/>
          <p:cNvPicPr>
            <a:picLocks noChangeAspect="1" noChangeArrowheads="1"/>
          </p:cNvPicPr>
          <p:nvPr/>
        </p:nvPicPr>
        <p:blipFill>
          <a:blip r:embed="rId7" cstate="print"/>
          <a:srcRect/>
          <a:stretch>
            <a:fillRect/>
          </a:stretch>
        </p:blipFill>
        <p:spPr bwMode="auto">
          <a:xfrm>
            <a:off x="2009750" y="2590800"/>
            <a:ext cx="695325" cy="695324"/>
          </a:xfrm>
          <a:prstGeom prst="rect">
            <a:avLst/>
          </a:prstGeom>
          <a:noFill/>
        </p:spPr>
      </p:pic>
      <p:pic>
        <p:nvPicPr>
          <p:cNvPr id="39" name="Picture 2"/>
          <p:cNvPicPr>
            <a:picLocks noChangeAspect="1" noChangeArrowheads="1"/>
          </p:cNvPicPr>
          <p:nvPr/>
        </p:nvPicPr>
        <p:blipFill>
          <a:blip r:embed="rId10" cstate="print"/>
          <a:stretch>
            <a:fillRect/>
          </a:stretch>
        </p:blipFill>
        <p:spPr bwMode="auto">
          <a:xfrm>
            <a:off x="1239617" y="1791150"/>
            <a:ext cx="5463205" cy="3150018"/>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11" cstate="print"/>
          <a:stretch>
            <a:fillRect/>
          </a:stretch>
        </p:blipFill>
        <p:spPr>
          <a:xfrm>
            <a:off x="1300979" y="2564904"/>
            <a:ext cx="7519493" cy="3267353"/>
          </a:xfrm>
          <a:prstGeom prst="rect">
            <a:avLst/>
          </a:prstGeom>
          <a:ln w="12700">
            <a:solidFill>
              <a:schemeClr val="tx1"/>
            </a:solidFill>
          </a:ln>
          <a:effectLst>
            <a:outerShdw blurRad="292100" dist="139700" dir="2700000" algn="tl" rotWithShape="0">
              <a:srgbClr val="333333">
                <a:alpha val="65000"/>
              </a:srgbClr>
            </a:outerShdw>
          </a:effectLst>
        </p:spPr>
      </p:pic>
      <p:sp>
        <p:nvSpPr>
          <p:cNvPr id="6" name="Rectangle 5"/>
          <p:cNvSpPr/>
          <p:nvPr/>
        </p:nvSpPr>
        <p:spPr>
          <a:xfrm>
            <a:off x="1907704" y="3861048"/>
            <a:ext cx="4968552" cy="3026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 name="Straight Arrow Connector 7"/>
          <p:cNvCxnSpPr/>
          <p:nvPr/>
        </p:nvCxnSpPr>
        <p:spPr>
          <a:xfrm>
            <a:off x="1763688" y="2060848"/>
            <a:ext cx="1584176" cy="17281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6012160" y="3861048"/>
            <a:ext cx="2052101" cy="1728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marL="342900" indent="-342900">
              <a:buFont typeface="+mj-lt"/>
              <a:buAutoNum type="arabicPeriod"/>
            </a:pPr>
            <a:r>
              <a:rPr lang="en-US" sz="2400" b="1" dirty="0" smtClean="0"/>
              <a:t>Hit@K</a:t>
            </a:r>
          </a:p>
          <a:p>
            <a:pPr marL="342900" indent="-342900">
              <a:buFont typeface="+mj-lt"/>
              <a:buAutoNum type="arabicPeriod"/>
            </a:pPr>
            <a:r>
              <a:rPr lang="en-US" sz="2400" b="1" dirty="0" smtClean="0"/>
              <a:t>MAP@K</a:t>
            </a:r>
          </a:p>
          <a:p>
            <a:pPr marL="342900" indent="-342900">
              <a:buFont typeface="+mj-lt"/>
              <a:buAutoNum type="arabicPeriod"/>
            </a:pPr>
            <a:r>
              <a:rPr lang="en-US" sz="2400" b="1" dirty="0" smtClean="0"/>
              <a:t>MRR@K</a:t>
            </a:r>
          </a:p>
          <a:p>
            <a:pPr marL="342900" indent="-342900">
              <a:buFont typeface="+mj-lt"/>
              <a:buAutoNum type="arabicPeriod"/>
            </a:pPr>
            <a:r>
              <a:rPr lang="en-US" sz="2400" b="1" dirty="0" smtClean="0"/>
              <a:t>QE</a:t>
            </a:r>
            <a:endParaRPr lang="en-US" sz="2400" b="1" dirty="0"/>
          </a:p>
        </p:txBody>
      </p:sp>
      <p:sp>
        <p:nvSpPr>
          <p:cNvPr id="60" name="Oval 59"/>
          <p:cNvSpPr/>
          <p:nvPr/>
        </p:nvSpPr>
        <p:spPr>
          <a:xfrm>
            <a:off x="395536" y="4221088"/>
            <a:ext cx="2761419" cy="119586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400" b="1" dirty="0" smtClean="0"/>
              <a:t>4 RQs</a:t>
            </a:r>
            <a:endParaRPr lang="en-US" sz="4400" b="1" dirty="0"/>
          </a:p>
        </p:txBody>
      </p:sp>
      <p:sp>
        <p:nvSpPr>
          <p:cNvPr id="61" name="Oval 60">
            <a:hlinkClick r:id="rId12"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62" name="Oval 61">
            <a:hlinkClick r:id="rId13"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63" name="Oval 62">
            <a:hlinkClick r:id="rId14"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64" name="Oval 63">
            <a:hlinkClick r:id="rId15"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645887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18"/>
                                        </p:tgtEl>
                                        <p:attrNameLst>
                                          <p:attrName>style.visibility</p:attrName>
                                        </p:attrNameLst>
                                      </p:cBhvr>
                                      <p:to>
                                        <p:strVal val="visible"/>
                                      </p:to>
                                    </p:set>
                                    <p:animEffect transition="in" filter="dissolve">
                                      <p:cBhvr>
                                        <p:cTn id="7" dur="500"/>
                                        <p:tgtEl>
                                          <p:spTgt spid="34818"/>
                                        </p:tgtEl>
                                      </p:cBhvr>
                                    </p:animEffect>
                                  </p:childTnLst>
                                </p:cTn>
                              </p:par>
                              <p:par>
                                <p:cTn id="8" presetID="9" presetClass="entr" presetSubtype="0" fill="hold" nodeType="withEffect">
                                  <p:stCondLst>
                                    <p:cond delay="0"/>
                                  </p:stCondLst>
                                  <p:childTnLst>
                                    <p:set>
                                      <p:cBhvr>
                                        <p:cTn id="9" dur="1" fill="hold">
                                          <p:stCondLst>
                                            <p:cond delay="0"/>
                                          </p:stCondLst>
                                        </p:cTn>
                                        <p:tgtEl>
                                          <p:spTgt spid="34819"/>
                                        </p:tgtEl>
                                        <p:attrNameLst>
                                          <p:attrName>style.visibility</p:attrName>
                                        </p:attrNameLst>
                                      </p:cBhvr>
                                      <p:to>
                                        <p:strVal val="visible"/>
                                      </p:to>
                                    </p:set>
                                    <p:animEffect transition="in" filter="dissolve">
                                      <p:cBhvr>
                                        <p:cTn id="10" dur="500"/>
                                        <p:tgtEl>
                                          <p:spTgt spid="34819"/>
                                        </p:tgtEl>
                                      </p:cBhvr>
                                    </p:animEffect>
                                  </p:childTnLst>
                                </p:cTn>
                              </p:par>
                              <p:par>
                                <p:cTn id="11" presetID="9"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par>
                                <p:cTn id="14" presetID="9"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ssolve">
                                      <p:cBhvr>
                                        <p:cTn id="16" dur="500"/>
                                        <p:tgtEl>
                                          <p:spTgt spid="19"/>
                                        </p:tgtEl>
                                      </p:cBhvr>
                                    </p:animEffect>
                                  </p:childTnLst>
                                </p:cTn>
                              </p:par>
                              <p:par>
                                <p:cTn id="17" presetID="9"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dissolve">
                                      <p:cBhvr>
                                        <p:cTn id="19" dur="500"/>
                                        <p:tgtEl>
                                          <p:spTgt spid="20"/>
                                        </p:tgtEl>
                                      </p:cBhvr>
                                    </p:animEffect>
                                  </p:childTnLst>
                                </p:cTn>
                              </p:par>
                              <p:par>
                                <p:cTn id="20" presetID="9"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par>
                                <p:cTn id="23" presetID="9"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dissolve">
                                      <p:cBhvr>
                                        <p:cTn id="25" dur="500"/>
                                        <p:tgtEl>
                                          <p:spTgt spid="24"/>
                                        </p:tgtEl>
                                      </p:cBhvr>
                                    </p:animEffect>
                                  </p:childTnLst>
                                </p:cTn>
                              </p:par>
                              <p:par>
                                <p:cTn id="26" presetID="9"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196"/>
                                        </p:tgtEl>
                                        <p:attrNameLst>
                                          <p:attrName>style.visibility</p:attrName>
                                        </p:attrNameLst>
                                      </p:cBhvr>
                                      <p:to>
                                        <p:strVal val="visible"/>
                                      </p:to>
                                    </p:set>
                                    <p:animEffect transition="in" filter="dissolve">
                                      <p:cBhvr>
                                        <p:cTn id="33" dur="500"/>
                                        <p:tgtEl>
                                          <p:spTgt spid="8196"/>
                                        </p:tgtEl>
                                      </p:cBhvr>
                                    </p:animEffect>
                                  </p:childTnLst>
                                </p:cTn>
                              </p:par>
                              <p:par>
                                <p:cTn id="34" presetID="9" presetClass="entr" presetSubtype="0" fill="hold"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dissolve">
                                      <p:cBhvr>
                                        <p:cTn id="36" dur="500"/>
                                        <p:tgtEl>
                                          <p:spTgt spid="34"/>
                                        </p:tgtEl>
                                      </p:cBhvr>
                                    </p:animEffect>
                                  </p:childTnLst>
                                </p:cTn>
                              </p:par>
                              <p:par>
                                <p:cTn id="37" presetID="9" presetClass="entr" presetSubtype="0" fill="hold"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dissolve">
                                      <p:cBhvr>
                                        <p:cTn id="39" dur="500"/>
                                        <p:tgtEl>
                                          <p:spTgt spid="33"/>
                                        </p:tgtEl>
                                      </p:cBhvr>
                                    </p:animEffect>
                                  </p:childTnLst>
                                </p:cTn>
                              </p:par>
                              <p:par>
                                <p:cTn id="40" presetID="9"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dissolve">
                                      <p:cBhvr>
                                        <p:cTn id="42" dur="500"/>
                                        <p:tgtEl>
                                          <p:spTgt spid="40"/>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dissolve">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8197"/>
                                        </p:tgtEl>
                                        <p:attrNameLst>
                                          <p:attrName>style.visibility</p:attrName>
                                        </p:attrNameLst>
                                      </p:cBhvr>
                                      <p:to>
                                        <p:strVal val="visible"/>
                                      </p:to>
                                    </p:set>
                                    <p:animEffect transition="in" filter="dissolve">
                                      <p:cBhvr>
                                        <p:cTn id="50" dur="500"/>
                                        <p:tgtEl>
                                          <p:spTgt spid="8197"/>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dissolve">
                                      <p:cBhvr>
                                        <p:cTn id="58" dur="500"/>
                                        <p:tgtEl>
                                          <p:spTgt spid="37"/>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dissolve">
                                      <p:cBhvr>
                                        <p:cTn id="63" dur="500"/>
                                        <p:tgtEl>
                                          <p:spTgt spid="39"/>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dissolve">
                                      <p:cBhvr>
                                        <p:cTn id="68" dur="500"/>
                                        <p:tgtEl>
                                          <p:spTgt spid="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dissolve">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dissolve">
                                      <p:cBhvr>
                                        <p:cTn id="78" dur="500"/>
                                        <p:tgtEl>
                                          <p:spTgt spid="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xit" presetSubtype="0" fill="hold" nodeType="clickEffect">
                                  <p:stCondLst>
                                    <p:cond delay="0"/>
                                  </p:stCondLst>
                                  <p:childTnLst>
                                    <p:animEffect transition="out" filter="dissolve">
                                      <p:cBhvr>
                                        <p:cTn id="82" dur="500"/>
                                        <p:tgtEl>
                                          <p:spTgt spid="39"/>
                                        </p:tgtEl>
                                      </p:cBhvr>
                                    </p:animEffect>
                                    <p:set>
                                      <p:cBhvr>
                                        <p:cTn id="83" dur="1" fill="hold">
                                          <p:stCondLst>
                                            <p:cond delay="499"/>
                                          </p:stCondLst>
                                        </p:cTn>
                                        <p:tgtEl>
                                          <p:spTgt spid="39"/>
                                        </p:tgtEl>
                                        <p:attrNameLst>
                                          <p:attrName>style.visibility</p:attrName>
                                        </p:attrNameLst>
                                      </p:cBhvr>
                                      <p:to>
                                        <p:strVal val="hidden"/>
                                      </p:to>
                                    </p:set>
                                  </p:childTnLst>
                                </p:cTn>
                              </p:par>
                              <p:par>
                                <p:cTn id="84" presetID="9" presetClass="exit" presetSubtype="0" fill="hold" nodeType="withEffect">
                                  <p:stCondLst>
                                    <p:cond delay="0"/>
                                  </p:stCondLst>
                                  <p:childTnLst>
                                    <p:animEffect transition="out" filter="dissolve">
                                      <p:cBhvr>
                                        <p:cTn id="85" dur="500"/>
                                        <p:tgtEl>
                                          <p:spTgt spid="5"/>
                                        </p:tgtEl>
                                      </p:cBhvr>
                                    </p:animEffect>
                                    <p:set>
                                      <p:cBhvr>
                                        <p:cTn id="86" dur="1" fill="hold">
                                          <p:stCondLst>
                                            <p:cond delay="499"/>
                                          </p:stCondLst>
                                        </p:cTn>
                                        <p:tgtEl>
                                          <p:spTgt spid="5"/>
                                        </p:tgtEl>
                                        <p:attrNameLst>
                                          <p:attrName>style.visibility</p:attrName>
                                        </p:attrNameLst>
                                      </p:cBhvr>
                                      <p:to>
                                        <p:strVal val="hidden"/>
                                      </p:to>
                                    </p:set>
                                  </p:childTnLst>
                                </p:cTn>
                              </p:par>
                              <p:par>
                                <p:cTn id="87" presetID="9" presetClass="exit" presetSubtype="0" fill="hold" grpId="1" nodeType="withEffect">
                                  <p:stCondLst>
                                    <p:cond delay="0"/>
                                  </p:stCondLst>
                                  <p:childTnLst>
                                    <p:animEffect transition="out" filter="dissolve">
                                      <p:cBhvr>
                                        <p:cTn id="88" dur="500"/>
                                        <p:tgtEl>
                                          <p:spTgt spid="6"/>
                                        </p:tgtEl>
                                      </p:cBhvr>
                                    </p:animEffect>
                                    <p:set>
                                      <p:cBhvr>
                                        <p:cTn id="89" dur="1" fill="hold">
                                          <p:stCondLst>
                                            <p:cond delay="499"/>
                                          </p:stCondLst>
                                        </p:cTn>
                                        <p:tgtEl>
                                          <p:spTgt spid="6"/>
                                        </p:tgtEl>
                                        <p:attrNameLst>
                                          <p:attrName>style.visibility</p:attrName>
                                        </p:attrNameLst>
                                      </p:cBhvr>
                                      <p:to>
                                        <p:strVal val="hidden"/>
                                      </p:to>
                                    </p:set>
                                  </p:childTnLst>
                                </p:cTn>
                              </p:par>
                              <p:par>
                                <p:cTn id="90" presetID="9" presetClass="exit" presetSubtype="0" fill="hold" nodeType="withEffect">
                                  <p:stCondLst>
                                    <p:cond delay="0"/>
                                  </p:stCondLst>
                                  <p:childTnLst>
                                    <p:animEffect transition="out" filter="dissolve">
                                      <p:cBhvr>
                                        <p:cTn id="91" dur="500"/>
                                        <p:tgtEl>
                                          <p:spTgt spid="8"/>
                                        </p:tgtEl>
                                      </p:cBhvr>
                                    </p:animEffect>
                                    <p:set>
                                      <p:cBhvr>
                                        <p:cTn id="92" dur="1" fill="hold">
                                          <p:stCondLst>
                                            <p:cond delay="499"/>
                                          </p:stCondLst>
                                        </p:cTn>
                                        <p:tgtEl>
                                          <p:spTgt spid="8"/>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9" presetClass="entr" presetSubtype="0" fill="hold" nodeType="clickEffect">
                                  <p:stCondLst>
                                    <p:cond delay="0"/>
                                  </p:stCondLst>
                                  <p:childTnLst>
                                    <p:set>
                                      <p:cBhvr>
                                        <p:cTn id="96" dur="1" fill="hold">
                                          <p:stCondLst>
                                            <p:cond delay="0"/>
                                          </p:stCondLst>
                                        </p:cTn>
                                        <p:tgtEl>
                                          <p:spTgt spid="28674"/>
                                        </p:tgtEl>
                                        <p:attrNameLst>
                                          <p:attrName>style.visibility</p:attrName>
                                        </p:attrNameLst>
                                      </p:cBhvr>
                                      <p:to>
                                        <p:strVal val="visible"/>
                                      </p:to>
                                    </p:set>
                                    <p:animEffect transition="in" filter="dissolve">
                                      <p:cBhvr>
                                        <p:cTn id="97" dur="500"/>
                                        <p:tgtEl>
                                          <p:spTgt spid="28674"/>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dissolve">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dissolve">
                                      <p:cBhvr>
                                        <p:cTn id="105" dur="500"/>
                                        <p:tgtEl>
                                          <p:spTgt spid="53"/>
                                        </p:tgtEl>
                                      </p:cBhvr>
                                    </p:animEffect>
                                  </p:childTnLst>
                                </p:cTn>
                              </p:par>
                            </p:childTnLst>
                          </p:cTn>
                        </p:par>
                      </p:childTnLst>
                    </p:cTn>
                  </p:par>
                  <p:par>
                    <p:cTn id="106" fill="hold">
                      <p:stCondLst>
                        <p:cond delay="indefinite"/>
                      </p:stCondLst>
                      <p:childTnLst>
                        <p:par>
                          <p:cTn id="107" fill="hold">
                            <p:stCondLst>
                              <p:cond delay="0"/>
                            </p:stCondLst>
                            <p:childTnLst>
                              <p:par>
                                <p:cTn id="108" presetID="9" presetClass="entr" presetSubtype="0" fill="hold" grpId="0" nodeType="click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dissolve">
                                      <p:cBhvr>
                                        <p:cTn id="1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1" grpId="0"/>
      <p:bldP spid="42" grpId="0"/>
      <p:bldP spid="6" grpId="0" animBg="1"/>
      <p:bldP spid="6" grpId="1" animBg="1"/>
      <p:bldP spid="53" grpId="0" animBg="1"/>
      <p:bldP spid="6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27</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7" name="Title 1"/>
          <p:cNvSpPr>
            <a:spLocks noGrp="1"/>
          </p:cNvSpPr>
          <p:nvPr>
            <p:ph type="title"/>
          </p:nvPr>
        </p:nvSpPr>
        <p:spPr>
          <a:xfrm>
            <a:off x="467544" y="548680"/>
            <a:ext cx="8507288" cy="1143000"/>
          </a:xfrm>
        </p:spPr>
        <p:txBody>
          <a:bodyPr>
            <a:normAutofit/>
          </a:bodyPr>
          <a:lstStyle/>
          <a:p>
            <a:r>
              <a:rPr lang="en-US" sz="3200" b="1" dirty="0">
                <a:solidFill>
                  <a:schemeClr val="accent6">
                    <a:lumMod val="75000"/>
                  </a:schemeClr>
                </a:solidFill>
              </a:rPr>
              <a:t>Comparison </a:t>
            </a:r>
            <a:r>
              <a:rPr lang="en-US" sz="3200" b="1" dirty="0" smtClean="0">
                <a:solidFill>
                  <a:schemeClr val="accent6">
                    <a:lumMod val="75000"/>
                  </a:schemeClr>
                </a:solidFill>
              </a:rPr>
              <a:t>with the </a:t>
            </a:r>
            <a:br>
              <a:rPr lang="en-US" sz="3200" b="1" dirty="0" smtClean="0">
                <a:solidFill>
                  <a:schemeClr val="accent6">
                    <a:lumMod val="75000"/>
                  </a:schemeClr>
                </a:solidFill>
              </a:rPr>
            </a:br>
            <a:r>
              <a:rPr lang="en-US" sz="3200" b="1" dirty="0" smtClean="0">
                <a:solidFill>
                  <a:schemeClr val="accent6">
                    <a:lumMod val="75000"/>
                  </a:schemeClr>
                </a:solidFill>
              </a:rPr>
              <a:t>State of the Art (MAP &amp; Hit@K)</a:t>
            </a:r>
            <a:endParaRPr lang="en-CA" sz="3200" dirty="0">
              <a:solidFill>
                <a:schemeClr val="accent6">
                  <a:lumMod val="75000"/>
                </a:schemeClr>
              </a:solidFill>
            </a:endParaRPr>
          </a:p>
        </p:txBody>
      </p:sp>
      <p:pic>
        <p:nvPicPr>
          <p:cNvPr id="178177" name="Picture 1" descr="F:\MyWorks\Thesis Works\Crowdsource_Knowledge_Base\M4CPBugs\paper\mapk-hitk-compare-v3.png"/>
          <p:cNvPicPr>
            <a:picLocks noChangeAspect="1" noChangeArrowheads="1"/>
          </p:cNvPicPr>
          <p:nvPr/>
        </p:nvPicPr>
        <p:blipFill>
          <a:blip r:embed="rId2" cstate="print"/>
          <a:srcRect/>
          <a:stretch>
            <a:fillRect/>
          </a:stretch>
        </p:blipFill>
        <p:spPr bwMode="auto">
          <a:xfrm>
            <a:off x="251520" y="1844824"/>
            <a:ext cx="8496945" cy="3888432"/>
          </a:xfrm>
          <a:prstGeom prst="rect">
            <a:avLst/>
          </a:prstGeom>
          <a:noFill/>
        </p:spPr>
      </p:pic>
      <p:sp>
        <p:nvSpPr>
          <p:cNvPr id="24" name="Oval 23">
            <a:hlinkClick r:id="rId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5" name="Oval 24">
            <a:hlinkClick r:id="rId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6" name="Oval 25">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7" name="Oval 26">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16" name="Oval 15"/>
          <p:cNvSpPr/>
          <p:nvPr/>
        </p:nvSpPr>
        <p:spPr>
          <a:xfrm rot="20100394">
            <a:off x="5276827" y="2092070"/>
            <a:ext cx="2448272" cy="115212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628056" y="1916832"/>
            <a:ext cx="2448272" cy="123252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80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28</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269314" name="Picture 2"/>
          <p:cNvPicPr>
            <a:picLocks noChangeAspect="1" noChangeArrowheads="1"/>
          </p:cNvPicPr>
          <p:nvPr/>
        </p:nvPicPr>
        <p:blipFill>
          <a:blip r:embed="rId2" cstate="print"/>
          <a:srcRect/>
          <a:stretch>
            <a:fillRect/>
          </a:stretch>
        </p:blipFill>
        <p:spPr bwMode="auto">
          <a:xfrm>
            <a:off x="755576" y="1780265"/>
            <a:ext cx="7272808" cy="4745079"/>
          </a:xfrm>
          <a:prstGeom prst="rect">
            <a:avLst/>
          </a:prstGeom>
          <a:noFill/>
          <a:ln w="9525">
            <a:noFill/>
            <a:miter lim="800000"/>
            <a:headEnd/>
            <a:tailEnd/>
          </a:ln>
        </p:spPr>
      </p:pic>
      <p:sp>
        <p:nvSpPr>
          <p:cNvPr id="8" name="Title 1"/>
          <p:cNvSpPr>
            <a:spLocks noGrp="1"/>
          </p:cNvSpPr>
          <p:nvPr>
            <p:ph type="title"/>
          </p:nvPr>
        </p:nvSpPr>
        <p:spPr>
          <a:xfrm>
            <a:off x="467544" y="701824"/>
            <a:ext cx="8507288" cy="1143000"/>
          </a:xfrm>
        </p:spPr>
        <p:txBody>
          <a:bodyPr>
            <a:normAutofit/>
          </a:bodyPr>
          <a:lstStyle/>
          <a:p>
            <a:r>
              <a:rPr lang="en-US" sz="3200" b="1" dirty="0">
                <a:solidFill>
                  <a:schemeClr val="accent6">
                    <a:lumMod val="75000"/>
                  </a:schemeClr>
                </a:solidFill>
              </a:rPr>
              <a:t>Comparison </a:t>
            </a:r>
            <a:r>
              <a:rPr lang="en-US" sz="3200" b="1" dirty="0" smtClean="0">
                <a:solidFill>
                  <a:schemeClr val="accent6">
                    <a:lumMod val="75000"/>
                  </a:schemeClr>
                </a:solidFill>
              </a:rPr>
              <a:t>with the State of the Art (Theoretical)</a:t>
            </a:r>
            <a:endParaRPr lang="en-CA" sz="3200" dirty="0">
              <a:solidFill>
                <a:schemeClr val="accent6">
                  <a:lumMod val="75000"/>
                </a:schemeClr>
              </a:solidFill>
            </a:endParaRPr>
          </a:p>
        </p:txBody>
      </p:sp>
      <p:sp>
        <p:nvSpPr>
          <p:cNvPr id="15" name="Oval 14">
            <a:hlinkClick r:id="rId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6" name="Oval 15">
            <a:hlinkClick r:id="rId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7" name="Oval 16">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8" name="Oval 17">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19" name="Rectangle 18"/>
          <p:cNvSpPr/>
          <p:nvPr/>
        </p:nvSpPr>
        <p:spPr>
          <a:xfrm>
            <a:off x="4355976" y="2204864"/>
            <a:ext cx="720080" cy="324036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rot="19460237">
            <a:off x="2802359" y="2985096"/>
            <a:ext cx="3672408" cy="79208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Promising Dimension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Part 2: Summary</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29</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dirty="0"/>
          </a:p>
        </p:txBody>
      </p:sp>
      <p:sp>
        <p:nvSpPr>
          <p:cNvPr id="6" name="Rounded Rectangle 5"/>
          <p:cNvSpPr/>
          <p:nvPr/>
        </p:nvSpPr>
        <p:spPr>
          <a:xfrm>
            <a:off x="539552" y="2132856"/>
            <a:ext cx="2592288" cy="576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(1)</a:t>
            </a:r>
            <a:r>
              <a:rPr lang="en-US" dirty="0" smtClean="0"/>
              <a:t> Bug Localization</a:t>
            </a:r>
            <a:endParaRPr lang="en-US" dirty="0"/>
          </a:p>
        </p:txBody>
      </p:sp>
      <p:sp>
        <p:nvSpPr>
          <p:cNvPr id="7" name="Rounded Rectangle 6"/>
          <p:cNvSpPr/>
          <p:nvPr/>
        </p:nvSpPr>
        <p:spPr>
          <a:xfrm>
            <a:off x="5148064" y="1988840"/>
            <a:ext cx="2808312"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(2)</a:t>
            </a:r>
            <a:r>
              <a:rPr lang="en-US" dirty="0" smtClean="0"/>
              <a:t> Concept Location</a:t>
            </a:r>
            <a:endParaRPr lang="en-US" dirty="0"/>
          </a:p>
        </p:txBody>
      </p:sp>
      <p:sp>
        <p:nvSpPr>
          <p:cNvPr id="8" name="Rounded Rectangle 7"/>
          <p:cNvSpPr/>
          <p:nvPr/>
        </p:nvSpPr>
        <p:spPr>
          <a:xfrm>
            <a:off x="2483768" y="5085184"/>
            <a:ext cx="3672408" cy="57606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(3)</a:t>
            </a:r>
            <a:r>
              <a:rPr lang="en-US" dirty="0" smtClean="0"/>
              <a:t> Internet-scale Code Search</a:t>
            </a:r>
            <a:endParaRPr lang="en-US" dirty="0"/>
          </a:p>
        </p:txBody>
      </p:sp>
      <p:pic>
        <p:nvPicPr>
          <p:cNvPr id="9" name="Picture 4" descr="F:\MyWorks\Thesis Works\PhDSeminar\img\soft-feature-tr.png"/>
          <p:cNvPicPr>
            <a:picLocks noChangeAspect="1" noChangeArrowheads="1"/>
          </p:cNvPicPr>
          <p:nvPr/>
        </p:nvPicPr>
        <p:blipFill>
          <a:blip r:embed="rId2" cstate="print"/>
          <a:srcRect/>
          <a:stretch>
            <a:fillRect/>
          </a:stretch>
        </p:blipFill>
        <p:spPr bwMode="auto">
          <a:xfrm>
            <a:off x="6012160" y="1556792"/>
            <a:ext cx="648072" cy="662731"/>
          </a:xfrm>
          <a:prstGeom prst="rect">
            <a:avLst/>
          </a:prstGeom>
          <a:noFill/>
        </p:spPr>
      </p:pic>
      <p:pic>
        <p:nvPicPr>
          <p:cNvPr id="10" name="Picture 2" descr="F:\MyWorks\Thesis Works\PhDSeminar\img\software-bug.png"/>
          <p:cNvPicPr>
            <a:picLocks noChangeAspect="1" noChangeArrowheads="1"/>
          </p:cNvPicPr>
          <p:nvPr/>
        </p:nvPicPr>
        <p:blipFill>
          <a:blip r:embed="rId3" cstate="print"/>
          <a:srcRect/>
          <a:stretch>
            <a:fillRect/>
          </a:stretch>
        </p:blipFill>
        <p:spPr bwMode="auto">
          <a:xfrm>
            <a:off x="1403648" y="1556792"/>
            <a:ext cx="792088" cy="792088"/>
          </a:xfrm>
          <a:prstGeom prst="rect">
            <a:avLst/>
          </a:prstGeom>
          <a:noFill/>
        </p:spPr>
      </p:pic>
      <p:pic>
        <p:nvPicPr>
          <p:cNvPr id="11" name="Picture 2" descr="F:\MyWorks\Thesis Works\PhDComprehensive\Depth-paper\query-reform\repos.png"/>
          <p:cNvPicPr>
            <a:picLocks noChangeAspect="1" noChangeArrowheads="1"/>
          </p:cNvPicPr>
          <p:nvPr/>
        </p:nvPicPr>
        <p:blipFill>
          <a:blip r:embed="rId4" cstate="print"/>
          <a:srcRect/>
          <a:stretch>
            <a:fillRect/>
          </a:stretch>
        </p:blipFill>
        <p:spPr bwMode="auto">
          <a:xfrm>
            <a:off x="2051720" y="5085184"/>
            <a:ext cx="642248" cy="632025"/>
          </a:xfrm>
          <a:prstGeom prst="rect">
            <a:avLst/>
          </a:prstGeom>
          <a:noFill/>
        </p:spPr>
      </p:pic>
      <p:sp>
        <p:nvSpPr>
          <p:cNvPr id="14" name="Left-Right Arrow 13"/>
          <p:cNvSpPr/>
          <p:nvPr/>
        </p:nvSpPr>
        <p:spPr>
          <a:xfrm rot="2211736">
            <a:off x="2270094" y="3148389"/>
            <a:ext cx="1561146" cy="288032"/>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5" name="Left-Right Arrow 14"/>
          <p:cNvSpPr/>
          <p:nvPr/>
        </p:nvSpPr>
        <p:spPr>
          <a:xfrm rot="19035728">
            <a:off x="4691547" y="3029026"/>
            <a:ext cx="1480492" cy="288032"/>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6" name="Up-Down Arrow 15"/>
          <p:cNvSpPr/>
          <p:nvPr/>
        </p:nvSpPr>
        <p:spPr>
          <a:xfrm>
            <a:off x="4139952" y="4149080"/>
            <a:ext cx="288032" cy="1008112"/>
          </a:xfrm>
          <a:prstGeom prst="upDown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13" name="Picture 3" descr="F:\MyWorks\Thesis Works\Guest-Lectures\Feb06\img\bob.jpg"/>
          <p:cNvPicPr>
            <a:picLocks noChangeAspect="1" noChangeArrowheads="1"/>
          </p:cNvPicPr>
          <p:nvPr/>
        </p:nvPicPr>
        <p:blipFill>
          <a:blip r:embed="rId5" cstate="print"/>
          <a:stretch>
            <a:fillRect/>
          </a:stretch>
        </p:blipFill>
        <p:spPr bwMode="auto">
          <a:xfrm>
            <a:off x="3611488" y="2852936"/>
            <a:ext cx="1320552" cy="1320552"/>
          </a:xfrm>
          <a:prstGeom prst="rect">
            <a:avLst/>
          </a:prstGeom>
          <a:noFill/>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3356992"/>
            <a:ext cx="864096" cy="864096"/>
          </a:xfrm>
          <a:prstGeom prst="rect">
            <a:avLst/>
          </a:prstGeom>
        </p:spPr>
      </p:pic>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92080" y="3284984"/>
            <a:ext cx="1008112" cy="1008112"/>
          </a:xfrm>
          <a:prstGeom prst="rect">
            <a:avLst/>
          </a:prstGeom>
        </p:spPr>
      </p:pic>
      <p:sp>
        <p:nvSpPr>
          <p:cNvPr id="28" name="TextBox 27"/>
          <p:cNvSpPr txBox="1"/>
          <p:nvPr/>
        </p:nvSpPr>
        <p:spPr>
          <a:xfrm>
            <a:off x="3275856" y="2204864"/>
            <a:ext cx="1946367" cy="584775"/>
          </a:xfrm>
          <a:prstGeom prst="rect">
            <a:avLst/>
          </a:prstGeom>
          <a:noFill/>
        </p:spPr>
        <p:txBody>
          <a:bodyPr wrap="none" rtlCol="0">
            <a:spAutoFit/>
          </a:bodyPr>
          <a:lstStyle/>
          <a:p>
            <a:r>
              <a:rPr lang="en-US" sz="3200" b="1" dirty="0" smtClean="0">
                <a:solidFill>
                  <a:srgbClr val="FF0000"/>
                </a:solidFill>
              </a:rPr>
              <a:t>73%-</a:t>
            </a:r>
            <a:r>
              <a:rPr lang="en-US" sz="3200" b="1" dirty="0" smtClean="0">
                <a:solidFill>
                  <a:srgbClr val="FF0000"/>
                </a:solidFill>
              </a:rPr>
              <a:t>88%</a:t>
            </a:r>
            <a:endParaRPr lang="en-US" sz="3200" b="1" dirty="0">
              <a:solidFill>
                <a:srgbClr val="FF0000"/>
              </a:solidFill>
            </a:endParaRPr>
          </a:p>
        </p:txBody>
      </p:sp>
      <p:pic>
        <p:nvPicPr>
          <p:cNvPr id="29" name="Picture 1" descr="F:\MyWorks\Thesis Works\PhDThesis\PhDSeminar\img\sad-icon.png"/>
          <p:cNvPicPr>
            <a:picLocks noChangeAspect="1" noChangeArrowheads="1"/>
          </p:cNvPicPr>
          <p:nvPr/>
        </p:nvPicPr>
        <p:blipFill>
          <a:blip r:embed="rId8" cstate="print"/>
          <a:srcRect/>
          <a:stretch>
            <a:fillRect/>
          </a:stretch>
        </p:blipFill>
        <p:spPr bwMode="auto">
          <a:xfrm>
            <a:off x="3995936" y="2780928"/>
            <a:ext cx="533400" cy="533400"/>
          </a:xfrm>
          <a:prstGeom prst="rect">
            <a:avLst/>
          </a:prstGeom>
          <a:noFill/>
        </p:spPr>
      </p:pic>
      <p:sp>
        <p:nvSpPr>
          <p:cNvPr id="30" name="Oval 29">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1" name="Oval 30">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2" name="Oval 31">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3" name="Oval 32">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500"/>
                                        <p:tgtEl>
                                          <p:spTgt spid="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500"/>
                                        <p:tgtEl>
                                          <p:spTgt spid="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ssolv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dissolve">
                                      <p:cBhvr>
                                        <p:cTn id="48" dur="500"/>
                                        <p:tgtEl>
                                          <p:spTgt spid="28"/>
                                        </p:tgtEl>
                                      </p:cBhvr>
                                    </p:animEffect>
                                  </p:childTnLst>
                                </p:cTn>
                              </p:par>
                              <p:par>
                                <p:cTn id="49" presetID="9"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dissolv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dissolve">
                                      <p:cBhvr>
                                        <p:cTn id="5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15" grpId="0" animBg="1"/>
      <p:bldP spid="16"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1259632" y="2564904"/>
            <a:ext cx="6172200" cy="808038"/>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b="1" dirty="0" smtClean="0"/>
              <a:t>Part 1: Research Problem</a:t>
            </a:r>
            <a:endParaRPr lang="en-CA" sz="2800" b="1" dirty="0"/>
          </a:p>
        </p:txBody>
      </p:sp>
      <p:sp>
        <p:nvSpPr>
          <p:cNvPr id="11" name="Slide Number Placeholder 10"/>
          <p:cNvSpPr>
            <a:spLocks noGrp="1"/>
          </p:cNvSpPr>
          <p:nvPr>
            <p:ph type="sldNum" sz="quarter" idx="15"/>
          </p:nvPr>
        </p:nvSpPr>
        <p:spPr/>
        <p:txBody>
          <a:bodyPr/>
          <a:lstStyle/>
          <a:p>
            <a:fld id="{BFA283ED-C086-41E3-891B-D80055A913CF}" type="slidenum">
              <a:rPr lang="en-CA" smtClean="0"/>
              <a:pPr/>
              <a:t>3</a:t>
            </a:fld>
            <a:endParaRPr lang="en-CA"/>
          </a:p>
        </p:txBody>
      </p:sp>
      <p:sp>
        <p:nvSpPr>
          <p:cNvPr id="10" name="Oval 9">
            <a:hlinkClick r:id="rId3"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2" name="Oval 11">
            <a:hlinkClick r:id="rId4"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3" name="Oval 12">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4" name="Oval 13">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13394770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normAutofit/>
          </a:bodyPr>
          <a:lstStyle/>
          <a:p>
            <a:r>
              <a:rPr lang="en-US" b="1" dirty="0" smtClean="0"/>
              <a:t>Part 2 Summary: Search Query for </a:t>
            </a:r>
            <a:r>
              <a:rPr lang="en-US" b="1" dirty="0" smtClean="0"/>
              <a:t/>
            </a:r>
            <a:br>
              <a:rPr lang="en-US" b="1" dirty="0" smtClean="0"/>
            </a:br>
            <a:r>
              <a:rPr lang="en-US" b="1" dirty="0" smtClean="0"/>
              <a:t>Bug Localization</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30</a:t>
            </a:fld>
            <a:endParaRPr lang="en-CA"/>
          </a:p>
        </p:txBody>
      </p:sp>
      <p:sp>
        <p:nvSpPr>
          <p:cNvPr id="5" name="Footer Placeholder 4"/>
          <p:cNvSpPr>
            <a:spLocks noGrp="1"/>
          </p:cNvSpPr>
          <p:nvPr>
            <p:ph type="ftr" sz="quarter" idx="16"/>
          </p:nvPr>
        </p:nvSpPr>
        <p:spPr/>
        <p:txBody>
          <a:bodyPr/>
          <a:lstStyle/>
          <a:p>
            <a:r>
              <a:rPr lang="en-CA" dirty="0" smtClean="0"/>
              <a:t>Masud Rahman, PhD Candidate, U of S</a:t>
            </a:r>
            <a:endParaRPr lang="en-CA" dirty="0"/>
          </a:p>
        </p:txBody>
      </p:sp>
      <p:pic>
        <p:nvPicPr>
          <p:cNvPr id="6" name="Picture 4" descr="F:\MyWorks\Thesis Works\PhDSeminar\img\Bug-31637.png"/>
          <p:cNvPicPr>
            <a:picLocks noChangeAspect="1" noChangeArrowheads="1"/>
          </p:cNvPicPr>
          <p:nvPr/>
        </p:nvPicPr>
        <p:blipFill>
          <a:blip r:embed="rId2" cstate="print"/>
          <a:srcRect/>
          <a:stretch>
            <a:fillRect/>
          </a:stretch>
        </p:blipFill>
        <p:spPr bwMode="auto">
          <a:xfrm>
            <a:off x="1691680" y="1556792"/>
            <a:ext cx="5544616" cy="3240360"/>
          </a:xfrm>
          <a:prstGeom prst="rect">
            <a:avLst/>
          </a:prstGeom>
          <a:noFill/>
        </p:spPr>
      </p:pic>
      <p:sp>
        <p:nvSpPr>
          <p:cNvPr id="10" name="Curved Right Arrow 9"/>
          <p:cNvSpPr/>
          <p:nvPr/>
        </p:nvSpPr>
        <p:spPr>
          <a:xfrm>
            <a:off x="323528" y="2780928"/>
            <a:ext cx="1368152" cy="31683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1619672" y="4941168"/>
            <a:ext cx="6264696" cy="1296144"/>
          </a:xfrm>
          <a:prstGeom prst="roundRect">
            <a:avLst/>
          </a:prstGeom>
          <a:solidFill>
            <a:srgbClr val="FFFF00"/>
          </a:soli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smtClean="0">
                <a:latin typeface="Courier New" pitchFamily="49" charset="0"/>
                <a:cs typeface="Courier New" pitchFamily="49" charset="0"/>
              </a:rPr>
              <a:t>JDIValue</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toString</a:t>
            </a:r>
            <a:r>
              <a:rPr lang="en-US" b="1" dirty="0" smtClean="0">
                <a:latin typeface="Courier New" pitchFamily="49" charset="0"/>
                <a:cs typeface="Courier New" pitchFamily="49" charset="0"/>
              </a:rPr>
              <a:t>, execute, </a:t>
            </a:r>
            <a:r>
              <a:rPr lang="en-US" b="1" dirty="0" err="1" smtClean="0">
                <a:latin typeface="Courier New" pitchFamily="49" charset="0"/>
                <a:cs typeface="Courier New" pitchFamily="49" charset="0"/>
              </a:rPr>
              <a:t>EvaluationThread</a:t>
            </a:r>
            <a:r>
              <a:rPr lang="en-US" b="1" dirty="0" smtClean="0">
                <a:latin typeface="Courier New" pitchFamily="49" charset="0"/>
                <a:cs typeface="Courier New" pitchFamily="49" charset="0"/>
              </a:rPr>
              <a:t>, run, </a:t>
            </a:r>
            <a:r>
              <a:rPr lang="en-US" b="1" dirty="0" err="1" smtClean="0">
                <a:latin typeface="Courier New" pitchFamily="49" charset="0"/>
                <a:cs typeface="Courier New" pitchFamily="49" charset="0"/>
              </a:rPr>
              <a:t>NullPointerException</a:t>
            </a:r>
            <a:r>
              <a:rPr lang="en-US" b="1" dirty="0" smtClean="0">
                <a:latin typeface="Courier New" pitchFamily="49" charset="0"/>
                <a:cs typeface="Courier New" pitchFamily="49" charset="0"/>
              </a:rPr>
              <a:t> able cast null</a:t>
            </a:r>
            <a:endParaRPr lang="en-US" dirty="0"/>
          </a:p>
        </p:txBody>
      </p:sp>
      <p:sp>
        <p:nvSpPr>
          <p:cNvPr id="15" name="TextBox 14"/>
          <p:cNvSpPr txBox="1"/>
          <p:nvPr/>
        </p:nvSpPr>
        <p:spPr>
          <a:xfrm>
            <a:off x="395536" y="3933056"/>
            <a:ext cx="1031051" cy="584775"/>
          </a:xfrm>
          <a:prstGeom prst="rect">
            <a:avLst/>
          </a:prstGeom>
          <a:noFill/>
        </p:spPr>
        <p:txBody>
          <a:bodyPr wrap="none" rtlCol="0">
            <a:spAutoFit/>
          </a:bodyPr>
          <a:lstStyle/>
          <a:p>
            <a:r>
              <a:rPr lang="en-US" sz="1600" dirty="0" smtClean="0"/>
              <a:t>Keyword</a:t>
            </a:r>
          </a:p>
          <a:p>
            <a:r>
              <a:rPr lang="en-US" sz="1600" dirty="0" smtClean="0"/>
              <a:t>selection</a:t>
            </a:r>
            <a:endParaRPr lang="en-US" sz="1600" dirty="0"/>
          </a:p>
        </p:txBody>
      </p:sp>
      <p:sp>
        <p:nvSpPr>
          <p:cNvPr id="16" name="Oval 15"/>
          <p:cNvSpPr/>
          <p:nvPr/>
        </p:nvSpPr>
        <p:spPr>
          <a:xfrm rot="19447181">
            <a:off x="-68606" y="3830513"/>
            <a:ext cx="3716551"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a:t>
            </a:r>
            <a:endParaRPr lang="en-US" b="1" dirty="0">
              <a:solidFill>
                <a:srgbClr val="FF0000"/>
              </a:solidFill>
            </a:endParaRPr>
          </a:p>
        </p:txBody>
      </p:sp>
      <p:sp>
        <p:nvSpPr>
          <p:cNvPr id="17" name="TextBox 16"/>
          <p:cNvSpPr txBox="1"/>
          <p:nvPr/>
        </p:nvSpPr>
        <p:spPr>
          <a:xfrm>
            <a:off x="285526" y="2267580"/>
            <a:ext cx="1406154" cy="369332"/>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t>127 Words</a:t>
            </a:r>
            <a:endParaRPr lang="en-US" b="1" dirty="0"/>
          </a:p>
        </p:txBody>
      </p:sp>
      <p:sp>
        <p:nvSpPr>
          <p:cNvPr id="9" name="Oval 8"/>
          <p:cNvSpPr/>
          <p:nvPr/>
        </p:nvSpPr>
        <p:spPr>
          <a:xfrm>
            <a:off x="7132994" y="2582948"/>
            <a:ext cx="1008112" cy="936104"/>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53</a:t>
            </a:r>
            <a:endParaRPr lang="en-US" sz="3200" b="1" dirty="0"/>
          </a:p>
        </p:txBody>
      </p:sp>
      <p:sp>
        <p:nvSpPr>
          <p:cNvPr id="14" name="Oval 13"/>
          <p:cNvSpPr/>
          <p:nvPr/>
        </p:nvSpPr>
        <p:spPr>
          <a:xfrm>
            <a:off x="7293128" y="4217057"/>
            <a:ext cx="837203" cy="796119"/>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1</a:t>
            </a:r>
            <a:endParaRPr lang="en-US" sz="4000" b="1" dirty="0"/>
          </a:p>
        </p:txBody>
      </p:sp>
      <p:sp>
        <p:nvSpPr>
          <p:cNvPr id="21" name="Rounded Rectangle 20"/>
          <p:cNvSpPr/>
          <p:nvPr/>
        </p:nvSpPr>
        <p:spPr>
          <a:xfrm>
            <a:off x="3563888" y="3356992"/>
            <a:ext cx="1656184" cy="50405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BLIZZARD</a:t>
            </a:r>
            <a:endParaRPr lang="en-US" dirty="0"/>
          </a:p>
        </p:txBody>
      </p:sp>
      <p:sp>
        <p:nvSpPr>
          <p:cNvPr id="22" name="Rounded Rectangle 21"/>
          <p:cNvSpPr/>
          <p:nvPr/>
        </p:nvSpPr>
        <p:spPr>
          <a:xfrm>
            <a:off x="3563888" y="4005064"/>
            <a:ext cx="1656184" cy="504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BLADER</a:t>
            </a:r>
            <a:endParaRPr lang="en-US" dirty="0"/>
          </a:p>
        </p:txBody>
      </p:sp>
    </p:spTree>
    <p:extLst>
      <p:ext uri="{BB962C8B-B14F-4D97-AF65-F5344CB8AC3E}">
        <p14:creationId xmlns:p14="http://schemas.microsoft.com/office/powerpoint/2010/main" val="210481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normAutofit/>
          </a:bodyPr>
          <a:lstStyle/>
          <a:p>
            <a:r>
              <a:rPr lang="en-US" b="1" dirty="0" smtClean="0"/>
              <a:t>Part 2 Summary: Search </a:t>
            </a:r>
            <a:r>
              <a:rPr lang="en-US" b="1" dirty="0" smtClean="0"/>
              <a:t>Query </a:t>
            </a:r>
            <a:r>
              <a:rPr lang="en-US" b="1" dirty="0" smtClean="0"/>
              <a:t>for </a:t>
            </a:r>
            <a:r>
              <a:rPr lang="en-US" b="1" dirty="0" smtClean="0"/>
              <a:t/>
            </a:r>
            <a:br>
              <a:rPr lang="en-US" b="1" dirty="0" smtClean="0"/>
            </a:br>
            <a:r>
              <a:rPr lang="en-US" b="1" dirty="0" smtClean="0"/>
              <a:t>Concept Location</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31</a:t>
            </a:fld>
            <a:endParaRPr lang="en-CA"/>
          </a:p>
        </p:txBody>
      </p:sp>
      <p:sp>
        <p:nvSpPr>
          <p:cNvPr id="5" name="Footer Placeholder 4"/>
          <p:cNvSpPr>
            <a:spLocks noGrp="1"/>
          </p:cNvSpPr>
          <p:nvPr>
            <p:ph type="ftr" sz="quarter" idx="16"/>
          </p:nvPr>
        </p:nvSpPr>
        <p:spPr/>
        <p:txBody>
          <a:bodyPr/>
          <a:lstStyle/>
          <a:p>
            <a:r>
              <a:rPr lang="en-CA" dirty="0" smtClean="0"/>
              <a:t>Masud Rahman, PhD Candidate, U of S</a:t>
            </a:r>
            <a:endParaRPr lang="en-CA" dirty="0"/>
          </a:p>
        </p:txBody>
      </p:sp>
      <p:pic>
        <p:nvPicPr>
          <p:cNvPr id="6" name="Picture 4" descr="F:\MyWorks\Thesis Works\PhDSeminar\img\Bug-31637.png"/>
          <p:cNvPicPr>
            <a:picLocks noChangeAspect="1" noChangeArrowheads="1"/>
          </p:cNvPicPr>
          <p:nvPr/>
        </p:nvPicPr>
        <p:blipFill>
          <a:blip r:embed="rId2" cstate="print"/>
          <a:stretch>
            <a:fillRect/>
          </a:stretch>
        </p:blipFill>
        <p:spPr bwMode="auto">
          <a:xfrm>
            <a:off x="1691680" y="1556792"/>
            <a:ext cx="6264696" cy="2880320"/>
          </a:xfrm>
          <a:prstGeom prst="rect">
            <a:avLst/>
          </a:prstGeom>
          <a:noFill/>
        </p:spPr>
      </p:pic>
      <p:sp>
        <p:nvSpPr>
          <p:cNvPr id="9" name="Oval 8"/>
          <p:cNvSpPr/>
          <p:nvPr/>
        </p:nvSpPr>
        <p:spPr>
          <a:xfrm>
            <a:off x="7452320" y="1196752"/>
            <a:ext cx="1008112" cy="936104"/>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14</a:t>
            </a:r>
            <a:endParaRPr lang="en-US" sz="3200" b="1" dirty="0"/>
          </a:p>
        </p:txBody>
      </p:sp>
      <p:sp>
        <p:nvSpPr>
          <p:cNvPr id="10" name="Curved Right Arrow 9"/>
          <p:cNvSpPr/>
          <p:nvPr/>
        </p:nvSpPr>
        <p:spPr>
          <a:xfrm>
            <a:off x="323528" y="2780928"/>
            <a:ext cx="1368152" cy="31683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1619672" y="5229200"/>
            <a:ext cx="6264696" cy="720080"/>
          </a:xfrm>
          <a:prstGeom prst="roundRect">
            <a:avLst/>
          </a:prstGeom>
          <a:solidFill>
            <a:srgbClr val="FFFF00"/>
          </a:soli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CA" b="1" dirty="0" smtClean="0">
                <a:latin typeface="Courier New" pitchFamily="49" charset="0"/>
                <a:cs typeface="Courier New" pitchFamily="49" charset="0"/>
              </a:rPr>
              <a:t>element IResource Level Tree Provider</a:t>
            </a:r>
            <a:endParaRPr lang="en-US" b="1" dirty="0">
              <a:latin typeface="Courier New" pitchFamily="49" charset="0"/>
              <a:cs typeface="Courier New" pitchFamily="49" charset="0"/>
            </a:endParaRPr>
          </a:p>
        </p:txBody>
      </p:sp>
      <p:sp>
        <p:nvSpPr>
          <p:cNvPr id="14" name="Oval 13"/>
          <p:cNvSpPr/>
          <p:nvPr/>
        </p:nvSpPr>
        <p:spPr>
          <a:xfrm>
            <a:off x="6948264" y="4797152"/>
            <a:ext cx="1008112" cy="1008112"/>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1</a:t>
            </a:r>
            <a:endParaRPr lang="en-US" sz="4000" b="1" dirty="0"/>
          </a:p>
        </p:txBody>
      </p:sp>
      <p:sp>
        <p:nvSpPr>
          <p:cNvPr id="15" name="TextBox 14"/>
          <p:cNvSpPr txBox="1"/>
          <p:nvPr/>
        </p:nvSpPr>
        <p:spPr>
          <a:xfrm>
            <a:off x="395536" y="3933056"/>
            <a:ext cx="1031051" cy="584775"/>
          </a:xfrm>
          <a:prstGeom prst="rect">
            <a:avLst/>
          </a:prstGeom>
          <a:noFill/>
        </p:spPr>
        <p:txBody>
          <a:bodyPr wrap="none" rtlCol="0">
            <a:spAutoFit/>
          </a:bodyPr>
          <a:lstStyle/>
          <a:p>
            <a:r>
              <a:rPr lang="en-US" sz="1600" dirty="0" smtClean="0"/>
              <a:t>Keyword</a:t>
            </a:r>
          </a:p>
          <a:p>
            <a:r>
              <a:rPr lang="en-US" sz="1600" dirty="0" smtClean="0"/>
              <a:t>selection</a:t>
            </a:r>
            <a:endParaRPr lang="en-US" sz="1600" dirty="0"/>
          </a:p>
        </p:txBody>
      </p:sp>
      <p:sp>
        <p:nvSpPr>
          <p:cNvPr id="17" name="TextBox 16"/>
          <p:cNvSpPr txBox="1"/>
          <p:nvPr/>
        </p:nvSpPr>
        <p:spPr>
          <a:xfrm>
            <a:off x="395536" y="2267580"/>
            <a:ext cx="1273105" cy="369332"/>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r>
              <a:rPr lang="en-US" b="1" dirty="0" smtClean="0"/>
              <a:t>56 Words</a:t>
            </a:r>
            <a:endParaRPr lang="en-US" b="1" dirty="0"/>
          </a:p>
        </p:txBody>
      </p:sp>
      <p:sp>
        <p:nvSpPr>
          <p:cNvPr id="18" name="Oval 17"/>
          <p:cNvSpPr/>
          <p:nvPr/>
        </p:nvSpPr>
        <p:spPr>
          <a:xfrm rot="19447181">
            <a:off x="-231772" y="4285712"/>
            <a:ext cx="3774896"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Problem-II</a:t>
            </a:r>
            <a:endParaRPr lang="en-US" b="1" dirty="0">
              <a:solidFill>
                <a:srgbClr val="FF0000"/>
              </a:solidFill>
            </a:endParaRPr>
          </a:p>
        </p:txBody>
      </p:sp>
      <p:sp>
        <p:nvSpPr>
          <p:cNvPr id="19" name="Rounded Rectangle 18"/>
          <p:cNvSpPr/>
          <p:nvPr/>
        </p:nvSpPr>
        <p:spPr>
          <a:xfrm>
            <a:off x="3563888" y="3284984"/>
            <a:ext cx="1656184"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STRICT</a:t>
            </a:r>
            <a:endParaRPr lang="en-US" dirty="0"/>
          </a:p>
        </p:txBody>
      </p:sp>
      <p:sp>
        <p:nvSpPr>
          <p:cNvPr id="20" name="Rounded Rectangle 19"/>
          <p:cNvSpPr/>
          <p:nvPr/>
        </p:nvSpPr>
        <p:spPr>
          <a:xfrm>
            <a:off x="3563888" y="3933056"/>
            <a:ext cx="1656184"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ACER</a:t>
            </a:r>
            <a:endParaRPr lang="en-US" dirty="0"/>
          </a:p>
        </p:txBody>
      </p:sp>
    </p:spTree>
    <p:extLst>
      <p:ext uri="{BB962C8B-B14F-4D97-AF65-F5344CB8AC3E}">
        <p14:creationId xmlns:p14="http://schemas.microsoft.com/office/powerpoint/2010/main" val="277508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664" y="476672"/>
            <a:ext cx="8305800" cy="846900"/>
          </a:xfrm>
        </p:spPr>
        <p:txBody>
          <a:bodyPr>
            <a:noAutofit/>
          </a:bodyPr>
          <a:lstStyle/>
          <a:p>
            <a:r>
              <a:rPr lang="en-US" sz="2800" b="1" dirty="0" smtClean="0"/>
              <a:t>Part 2 Summary: Search Query for Code Search on Web</a:t>
            </a:r>
            <a:r>
              <a:rPr lang="en-US" sz="2800" b="1" dirty="0" smtClean="0"/>
              <a:t> </a:t>
            </a:r>
            <a:endParaRPr lang="en-US" sz="2800" b="1" dirty="0"/>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sp>
        <p:nvSpPr>
          <p:cNvPr id="8" name="Rounded Rectangle 7"/>
          <p:cNvSpPr/>
          <p:nvPr/>
        </p:nvSpPr>
        <p:spPr>
          <a:xfrm>
            <a:off x="467544" y="1484784"/>
            <a:ext cx="6321552" cy="5334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r>
              <a:rPr lang="en-CA" dirty="0" smtClean="0"/>
              <a:t>Convert image to gray scale without losing transparency</a:t>
            </a:r>
            <a:endParaRPr lang="en-US" dirty="0" smtClean="0"/>
          </a:p>
        </p:txBody>
      </p:sp>
      <p:pic>
        <p:nvPicPr>
          <p:cNvPr id="120834" name="Picture 2" descr="C:\MyWorks\Thesis Works\MyCV\Masud-JobTalk\img\IR.png"/>
          <p:cNvPicPr>
            <a:picLocks noChangeAspect="1" noChangeArrowheads="1"/>
          </p:cNvPicPr>
          <p:nvPr/>
        </p:nvPicPr>
        <p:blipFill>
          <a:blip r:embed="rId3" cstate="print"/>
          <a:srcRect/>
          <a:stretch>
            <a:fillRect/>
          </a:stretch>
        </p:blipFill>
        <p:spPr bwMode="auto">
          <a:xfrm>
            <a:off x="6804248" y="1412776"/>
            <a:ext cx="685800" cy="685800"/>
          </a:xfrm>
          <a:prstGeom prst="rect">
            <a:avLst/>
          </a:prstGeom>
          <a:noFill/>
        </p:spPr>
      </p:pic>
      <p:pic>
        <p:nvPicPr>
          <p:cNvPr id="10" name="Picture 3" descr="F:\MyWorks\Thesis Works\Crowdsource_Knowledge_Base\CodeSearchBDA\project\ICSME2018-slides\img\code-example.png"/>
          <p:cNvPicPr>
            <a:picLocks noChangeAspect="1" noChangeArrowheads="1"/>
          </p:cNvPicPr>
          <p:nvPr/>
        </p:nvPicPr>
        <p:blipFill>
          <a:blip r:embed="rId4" cstate="print"/>
          <a:stretch>
            <a:fillRect/>
          </a:stretch>
        </p:blipFill>
        <p:spPr bwMode="auto">
          <a:xfrm>
            <a:off x="1048072" y="2206929"/>
            <a:ext cx="6116216" cy="2629973"/>
          </a:xfrm>
          <a:prstGeom prst="rect">
            <a:avLst/>
          </a:prstGeom>
          <a:ln w="12700" cap="sq">
            <a:solidFill>
              <a:schemeClr val="bg1">
                <a:lumMod val="65000"/>
              </a:schemeClr>
            </a:solidFill>
            <a:prstDash val="solid"/>
            <a:miter lim="800000"/>
          </a:ln>
          <a:effectLst>
            <a:outerShdw blurRad="50800" dist="38100" dir="2700000" algn="tl" rotWithShape="0">
              <a:srgbClr val="000000">
                <a:alpha val="43000"/>
              </a:srgbClr>
            </a:outerShdw>
          </a:effectLst>
        </p:spPr>
      </p:pic>
      <p:sp>
        <p:nvSpPr>
          <p:cNvPr id="11" name="Rounded Rectangle 10"/>
          <p:cNvSpPr/>
          <p:nvPr/>
        </p:nvSpPr>
        <p:spPr>
          <a:xfrm>
            <a:off x="457200" y="5542788"/>
            <a:ext cx="7620000" cy="7620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r>
              <a:rPr lang="en-US" b="1" dirty="0" smtClean="0"/>
              <a:t>BufferedImage</a:t>
            </a:r>
            <a:r>
              <a:rPr lang="en-US" dirty="0" smtClean="0"/>
              <a:t> Grayscale ImageEdit </a:t>
            </a:r>
            <a:r>
              <a:rPr lang="en-US" b="1" dirty="0" smtClean="0"/>
              <a:t>ColorConvertOp</a:t>
            </a:r>
            <a:r>
              <a:rPr lang="en-US" dirty="0" smtClean="0"/>
              <a:t> File Transparency </a:t>
            </a:r>
            <a:r>
              <a:rPr lang="en-US" b="1" dirty="0" smtClean="0"/>
              <a:t>ColorSpace</a:t>
            </a:r>
            <a:r>
              <a:rPr lang="en-US" dirty="0" smtClean="0"/>
              <a:t> BufferedImageOp Graphics ImageEffects</a:t>
            </a:r>
            <a:endParaRPr lang="en-US" dirty="0"/>
          </a:p>
        </p:txBody>
      </p:sp>
      <p:pic>
        <p:nvPicPr>
          <p:cNvPr id="14" name="Picture 3" descr="F:\MyWorks\Thesis Works\Guest-Lectures\Feb06\img\bob.jpg"/>
          <p:cNvPicPr>
            <a:picLocks noChangeAspect="1" noChangeArrowheads="1"/>
          </p:cNvPicPr>
          <p:nvPr/>
        </p:nvPicPr>
        <p:blipFill>
          <a:blip r:embed="rId5" cstate="print"/>
          <a:stretch>
            <a:fillRect/>
          </a:stretch>
        </p:blipFill>
        <p:spPr bwMode="auto">
          <a:xfrm>
            <a:off x="7524328" y="1052736"/>
            <a:ext cx="990600" cy="990600"/>
          </a:xfrm>
          <a:prstGeom prst="rect">
            <a:avLst/>
          </a:prstGeom>
          <a:noFill/>
        </p:spPr>
      </p:pic>
      <p:cxnSp>
        <p:nvCxnSpPr>
          <p:cNvPr id="29" name="Straight Arrow Connector 28"/>
          <p:cNvCxnSpPr/>
          <p:nvPr/>
        </p:nvCxnSpPr>
        <p:spPr>
          <a:xfrm>
            <a:off x="4038600" y="2057400"/>
            <a:ext cx="0" cy="346292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Slide Number Placeholder 20"/>
          <p:cNvSpPr>
            <a:spLocks noGrp="1"/>
          </p:cNvSpPr>
          <p:nvPr>
            <p:ph type="sldNum" sz="quarter" idx="15"/>
          </p:nvPr>
        </p:nvSpPr>
        <p:spPr/>
        <p:txBody>
          <a:bodyPr/>
          <a:lstStyle/>
          <a:p>
            <a:fld id="{BFA283ED-C086-41E3-891B-D80055A913CF}" type="slidenum">
              <a:rPr lang="en-CA" smtClean="0"/>
              <a:pPr/>
              <a:t>32</a:t>
            </a:fld>
            <a:endParaRPr lang="en-CA"/>
          </a:p>
        </p:txBody>
      </p:sp>
      <p:pic>
        <p:nvPicPr>
          <p:cNvPr id="33" name="Picture 4" descr="F:\MyWorks\Thesis Works\PhDSeminar\img\soft-feature-tr.png"/>
          <p:cNvPicPr>
            <a:picLocks noChangeAspect="1" noChangeArrowheads="1"/>
          </p:cNvPicPr>
          <p:nvPr/>
        </p:nvPicPr>
        <p:blipFill>
          <a:blip r:embed="rId6" cstate="print"/>
          <a:srcRect/>
          <a:stretch>
            <a:fillRect/>
          </a:stretch>
        </p:blipFill>
        <p:spPr bwMode="auto">
          <a:xfrm>
            <a:off x="8244408" y="1340768"/>
            <a:ext cx="432048" cy="441821"/>
          </a:xfrm>
          <a:prstGeom prst="rect">
            <a:avLst/>
          </a:prstGeom>
          <a:noFill/>
        </p:spPr>
      </p:pic>
      <p:sp>
        <p:nvSpPr>
          <p:cNvPr id="44" name="Oval 43"/>
          <p:cNvSpPr/>
          <p:nvPr/>
        </p:nvSpPr>
        <p:spPr>
          <a:xfrm rot="19447181">
            <a:off x="-246848" y="4239150"/>
            <a:ext cx="3933785"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Problem-III</a:t>
            </a:r>
            <a:endParaRPr lang="en-US" b="1" dirty="0">
              <a:solidFill>
                <a:srgbClr val="FF0000"/>
              </a:solidFill>
            </a:endParaRPr>
          </a:p>
        </p:txBody>
      </p:sp>
      <p:sp>
        <p:nvSpPr>
          <p:cNvPr id="26" name="Rounded Rectangle 25"/>
          <p:cNvSpPr/>
          <p:nvPr/>
        </p:nvSpPr>
        <p:spPr>
          <a:xfrm>
            <a:off x="4200475" y="3444581"/>
            <a:ext cx="1656184" cy="5040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RACK</a:t>
            </a:r>
            <a:endParaRPr lang="en-US" dirty="0"/>
          </a:p>
        </p:txBody>
      </p:sp>
      <p:sp>
        <p:nvSpPr>
          <p:cNvPr id="30" name="Rounded Rectangle 29"/>
          <p:cNvSpPr/>
          <p:nvPr/>
        </p:nvSpPr>
        <p:spPr>
          <a:xfrm>
            <a:off x="4200475" y="4166741"/>
            <a:ext cx="1656184" cy="50405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NLP2API</a:t>
            </a:r>
            <a:endParaRPr lang="en-US" dirty="0"/>
          </a:p>
        </p:txBody>
      </p:sp>
    </p:spTree>
    <p:extLst>
      <p:ext uri="{BB962C8B-B14F-4D97-AF65-F5344CB8AC3E}">
        <p14:creationId xmlns:p14="http://schemas.microsoft.com/office/powerpoint/2010/main" val="2543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1331640" y="2708920"/>
            <a:ext cx="6172200" cy="10801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CA" sz="2800" b="1" dirty="0" smtClean="0"/>
              <a:t>Part 3:</a:t>
            </a:r>
            <a:r>
              <a:rPr lang="en-CA" sz="2800" dirty="0" smtClean="0"/>
              <a:t> </a:t>
            </a:r>
            <a:r>
              <a:rPr lang="en-CA" sz="2800" b="1" dirty="0" smtClean="0"/>
              <a:t>Bug Doctor Demo </a:t>
            </a:r>
            <a:endParaRPr lang="en-CA" sz="2800" b="1" dirty="0"/>
          </a:p>
        </p:txBody>
      </p:sp>
      <p:sp>
        <p:nvSpPr>
          <p:cNvPr id="11" name="Slide Number Placeholder 10"/>
          <p:cNvSpPr>
            <a:spLocks noGrp="1"/>
          </p:cNvSpPr>
          <p:nvPr>
            <p:ph type="sldNum" sz="quarter" idx="15"/>
          </p:nvPr>
        </p:nvSpPr>
        <p:spPr/>
        <p:txBody>
          <a:bodyPr/>
          <a:lstStyle/>
          <a:p>
            <a:fld id="{BFA283ED-C086-41E3-891B-D80055A913CF}" type="slidenum">
              <a:rPr lang="en-CA" smtClean="0"/>
              <a:pPr/>
              <a:t>33</a:t>
            </a:fld>
            <a:endParaRPr lang="en-CA"/>
          </a:p>
        </p:txBody>
      </p:sp>
      <p:sp>
        <p:nvSpPr>
          <p:cNvPr id="15" name="Oval 14">
            <a:hlinkClick r:id="rId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6" name="Oval 15">
            <a:hlinkClick r:id="rId4"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7" name="Oval 16">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8" name="Oval 17">
            <a:hlinkClick r:id="rId6"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12" name="Slide Number Placeholder 11"/>
          <p:cNvSpPr>
            <a:spLocks noGrp="1"/>
          </p:cNvSpPr>
          <p:nvPr>
            <p:ph type="sldNum" sz="quarter" idx="15"/>
          </p:nvPr>
        </p:nvSpPr>
        <p:spPr/>
        <p:txBody>
          <a:bodyPr/>
          <a:lstStyle/>
          <a:p>
            <a:fld id="{BFA283ED-C086-41E3-891B-D80055A913CF}" type="slidenum">
              <a:rPr lang="en-CA" smtClean="0"/>
              <a:pPr/>
              <a:t>34</a:t>
            </a:fld>
            <a:endParaRPr lang="en-CA"/>
          </a:p>
        </p:txBody>
      </p:sp>
      <p:sp>
        <p:nvSpPr>
          <p:cNvPr id="13" name="Rectangle 12"/>
          <p:cNvSpPr/>
          <p:nvPr/>
        </p:nvSpPr>
        <p:spPr>
          <a:xfrm>
            <a:off x="858592" y="4549914"/>
            <a:ext cx="7086600" cy="170534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u="sng" dirty="0" smtClean="0">
                <a:solidFill>
                  <a:srgbClr val="00B0F0"/>
                </a:solidFill>
              </a:rPr>
              <a:t>http://www.usask.ca/~masud.rahman</a:t>
            </a:r>
          </a:p>
          <a:p>
            <a:pPr algn="ctr"/>
            <a:r>
              <a:rPr lang="en-CA" sz="2400" dirty="0">
                <a:hlinkClick r:id="rId3"/>
              </a:rPr>
              <a:t>https://github.com/masud-technope</a:t>
            </a:r>
            <a:endParaRPr lang="en-US" sz="2400" dirty="0" smtClean="0"/>
          </a:p>
          <a:p>
            <a:pPr algn="ctr"/>
            <a:r>
              <a:rPr lang="en-US" sz="2400" dirty="0" smtClean="0"/>
              <a:t>Contact: masud.rahman@usask.ca</a:t>
            </a:r>
          </a:p>
          <a:p>
            <a:pPr algn="ctr"/>
            <a:r>
              <a:rPr lang="en-US" sz="2400" dirty="0" smtClean="0"/>
              <a:t>@masud2336</a:t>
            </a:r>
          </a:p>
        </p:txBody>
      </p:sp>
      <p:sp>
        <p:nvSpPr>
          <p:cNvPr id="14" name="Rectangle 13"/>
          <p:cNvSpPr/>
          <p:nvPr/>
        </p:nvSpPr>
        <p:spPr>
          <a:xfrm>
            <a:off x="2362200" y="3711714"/>
            <a:ext cx="4336444" cy="707886"/>
          </a:xfrm>
          <a:prstGeom prst="rect">
            <a:avLst/>
          </a:prstGeom>
        </p:spPr>
        <p:txBody>
          <a:bodyPr wrap="none">
            <a:spAutoFit/>
          </a:bodyPr>
          <a:lstStyle/>
          <a:p>
            <a:r>
              <a:rPr lang="en-CA" sz="4000" b="1" dirty="0" smtClean="0">
                <a:solidFill>
                  <a:srgbClr val="00B0F0"/>
                </a:solidFill>
              </a:rPr>
              <a:t>Masud Rahman</a:t>
            </a:r>
            <a:endParaRPr lang="en-US" sz="4000" b="1" dirty="0"/>
          </a:p>
        </p:txBody>
      </p:sp>
      <p:pic>
        <p:nvPicPr>
          <p:cNvPr id="15" name="Content Placeholder 3" descr="q.jpg"/>
          <p:cNvPicPr>
            <a:picLocks noGrp="1" noChangeAspect="1"/>
          </p:cNvPicPr>
          <p:nvPr>
            <p:ph sz="quarter" idx="1"/>
          </p:nvPr>
        </p:nvPicPr>
        <p:blipFill>
          <a:blip r:embed="rId4" cstate="print"/>
          <a:srcRect l="17391" r="13044" b="8696"/>
          <a:stretch>
            <a:fillRect/>
          </a:stretch>
        </p:blipFill>
        <p:spPr>
          <a:xfrm>
            <a:off x="3124200" y="1905000"/>
            <a:ext cx="1393371" cy="1828800"/>
          </a:xfrm>
        </p:spPr>
      </p:pic>
      <p:sp>
        <p:nvSpPr>
          <p:cNvPr id="16" name="Rounded Rectangle 15"/>
          <p:cNvSpPr/>
          <p:nvPr/>
        </p:nvSpPr>
        <p:spPr>
          <a:xfrm>
            <a:off x="1170214" y="1143000"/>
            <a:ext cx="6172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2800" b="1" dirty="0" smtClean="0"/>
              <a:t>Part IV:</a:t>
            </a:r>
            <a:r>
              <a:rPr lang="en-CA" sz="2800" dirty="0" smtClean="0"/>
              <a:t> </a:t>
            </a:r>
            <a:r>
              <a:rPr lang="en-CA" sz="2800" b="1" dirty="0" smtClean="0"/>
              <a:t>Q&amp;A</a:t>
            </a:r>
            <a:endParaRPr lang="en-CA" sz="2800" b="1" dirty="0"/>
          </a:p>
        </p:txBody>
      </p:sp>
      <p:pic>
        <p:nvPicPr>
          <p:cNvPr id="17" name="Picture 1" descr="C:\MyWorks\Thesis Works\MyCV\Masud-JobTalk\img\myURL.png"/>
          <p:cNvPicPr>
            <a:picLocks noChangeAspect="1" noChangeArrowheads="1"/>
          </p:cNvPicPr>
          <p:nvPr/>
        </p:nvPicPr>
        <p:blipFill>
          <a:blip r:embed="rId5" cstate="print"/>
          <a:srcRect/>
          <a:stretch>
            <a:fillRect/>
          </a:stretch>
        </p:blipFill>
        <p:spPr bwMode="auto">
          <a:xfrm>
            <a:off x="4746171" y="2057400"/>
            <a:ext cx="1524000" cy="1524000"/>
          </a:xfrm>
          <a:prstGeom prst="rect">
            <a:avLst/>
          </a:prstGeom>
          <a:ln>
            <a:noFill/>
          </a:ln>
          <a:effectLst>
            <a:outerShdw blurRad="292100" dist="139700" dir="2700000" algn="tl" rotWithShape="0">
              <a:srgbClr val="333333">
                <a:alpha val="65000"/>
              </a:srgbClr>
            </a:outerShdw>
          </a:effectLst>
        </p:spPr>
      </p:pic>
      <p:pic>
        <p:nvPicPr>
          <p:cNvPr id="18" name="Picture 17" descr="uofs.gif"/>
          <p:cNvPicPr>
            <a:picLocks noChangeAspect="1"/>
          </p:cNvPicPr>
          <p:nvPr/>
        </p:nvPicPr>
        <p:blipFill>
          <a:blip r:embed="rId6" cstate="print"/>
          <a:stretch>
            <a:fillRect/>
          </a:stretch>
        </p:blipFill>
        <p:spPr>
          <a:xfrm>
            <a:off x="6444208" y="404664"/>
            <a:ext cx="2171700" cy="482600"/>
          </a:xfrm>
          <a:prstGeom prst="rect">
            <a:avLst/>
          </a:prstGeom>
        </p:spPr>
      </p:pic>
      <p:sp>
        <p:nvSpPr>
          <p:cNvPr id="23" name="Oval 22">
            <a:hlinkClick r:id="rId7"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8" name="Oval 27">
            <a:hlinkClick r:id="rId8"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9" name="Oval 28">
            <a:hlinkClick r:id="rId9" action="ppaction://hlinksldjump"/>
          </p:cNvPr>
          <p:cNvSpPr/>
          <p:nvPr/>
        </p:nvSpPr>
        <p:spPr>
          <a:xfrm>
            <a:off x="2411760"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0" name="Oval 29">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PhD Contribution Summary</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35</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4788024" y="2780928"/>
            <a:ext cx="2448272" cy="6480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smtClean="0"/>
              <a:t>BLIZZARD</a:t>
            </a:r>
            <a:endParaRPr lang="en-US" sz="2400" dirty="0"/>
          </a:p>
        </p:txBody>
      </p:sp>
      <p:sp>
        <p:nvSpPr>
          <p:cNvPr id="7" name="Rounded Rectangle 6"/>
          <p:cNvSpPr/>
          <p:nvPr/>
        </p:nvSpPr>
        <p:spPr>
          <a:xfrm>
            <a:off x="467544" y="2420888"/>
            <a:ext cx="1656184"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STRICT</a:t>
            </a:r>
            <a:endParaRPr lang="en-US" dirty="0"/>
          </a:p>
        </p:txBody>
      </p:sp>
      <p:sp>
        <p:nvSpPr>
          <p:cNvPr id="8" name="Rounded Rectangle 7"/>
          <p:cNvSpPr/>
          <p:nvPr/>
        </p:nvSpPr>
        <p:spPr>
          <a:xfrm>
            <a:off x="467544" y="3140968"/>
            <a:ext cx="1656184" cy="50405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ACER</a:t>
            </a:r>
            <a:endParaRPr lang="en-US" dirty="0"/>
          </a:p>
        </p:txBody>
      </p:sp>
      <p:sp>
        <p:nvSpPr>
          <p:cNvPr id="13" name="Rectangle 12"/>
          <p:cNvSpPr/>
          <p:nvPr/>
        </p:nvSpPr>
        <p:spPr>
          <a:xfrm>
            <a:off x="395536" y="2204864"/>
            <a:ext cx="1872208" cy="172819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3" idx="3"/>
          </p:cNvCxnSpPr>
          <p:nvPr/>
        </p:nvCxnSpPr>
        <p:spPr>
          <a:xfrm>
            <a:off x="2267744" y="3068960"/>
            <a:ext cx="2560320" cy="0"/>
          </a:xfrm>
          <a:prstGeom prst="straightConnector1">
            <a:avLst/>
          </a:prstGeom>
          <a:ln w="28575">
            <a:headEnd type="arrow"/>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55776" y="2577678"/>
            <a:ext cx="1883849" cy="923330"/>
          </a:xfrm>
          <a:prstGeom prst="rect">
            <a:avLst/>
          </a:prstGeom>
          <a:noFill/>
        </p:spPr>
        <p:txBody>
          <a:bodyPr wrap="none" rtlCol="0">
            <a:spAutoFit/>
          </a:bodyPr>
          <a:lstStyle/>
          <a:p>
            <a:r>
              <a:rPr lang="en-US" dirty="0" smtClean="0"/>
              <a:t>Graph-based</a:t>
            </a:r>
          </a:p>
          <a:p>
            <a:endParaRPr lang="en-US" dirty="0" smtClean="0"/>
          </a:p>
          <a:p>
            <a:r>
              <a:rPr lang="en-US" dirty="0" smtClean="0"/>
              <a:t>Term weighting</a:t>
            </a:r>
            <a:endParaRPr lang="en-US" dirty="0"/>
          </a:p>
        </p:txBody>
      </p:sp>
      <p:sp>
        <p:nvSpPr>
          <p:cNvPr id="17" name="Rounded Rectangle 16"/>
          <p:cNvSpPr/>
          <p:nvPr/>
        </p:nvSpPr>
        <p:spPr>
          <a:xfrm>
            <a:off x="4788024" y="1556792"/>
            <a:ext cx="2448272" cy="6480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b="1" dirty="0" smtClean="0"/>
              <a:t>BLADER</a:t>
            </a:r>
            <a:endParaRPr lang="en-US" sz="2400" b="1" dirty="0"/>
          </a:p>
        </p:txBody>
      </p:sp>
      <p:cxnSp>
        <p:nvCxnSpPr>
          <p:cNvPr id="19" name="Straight Arrow Connector 18"/>
          <p:cNvCxnSpPr>
            <a:stCxn id="6" idx="0"/>
            <a:endCxn id="17" idx="2"/>
          </p:cNvCxnSpPr>
          <p:nvPr/>
        </p:nvCxnSpPr>
        <p:spPr>
          <a:xfrm flipV="1">
            <a:off x="6012160" y="2204864"/>
            <a:ext cx="0" cy="57606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46751" y="2339588"/>
            <a:ext cx="1981633" cy="369332"/>
          </a:xfrm>
          <a:prstGeom prst="rect">
            <a:avLst/>
          </a:prstGeom>
          <a:noFill/>
        </p:spPr>
        <p:txBody>
          <a:bodyPr wrap="none" rtlCol="0">
            <a:spAutoFit/>
          </a:bodyPr>
          <a:lstStyle/>
          <a:p>
            <a:r>
              <a:rPr lang="en-US" dirty="0" smtClean="0"/>
              <a:t>Bug Localization</a:t>
            </a:r>
            <a:endParaRPr lang="en-US" dirty="0"/>
          </a:p>
        </p:txBody>
      </p:sp>
      <p:sp>
        <p:nvSpPr>
          <p:cNvPr id="21" name="Rounded Rectangle 20"/>
          <p:cNvSpPr/>
          <p:nvPr/>
        </p:nvSpPr>
        <p:spPr>
          <a:xfrm>
            <a:off x="2195736" y="5085184"/>
            <a:ext cx="2160240" cy="8640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smtClean="0"/>
              <a:t>RACK</a:t>
            </a:r>
            <a:endParaRPr lang="en-US" sz="2400" b="1" dirty="0"/>
          </a:p>
        </p:txBody>
      </p:sp>
      <p:sp>
        <p:nvSpPr>
          <p:cNvPr id="22" name="Rounded Rectangle 21"/>
          <p:cNvSpPr/>
          <p:nvPr/>
        </p:nvSpPr>
        <p:spPr>
          <a:xfrm>
            <a:off x="4860032" y="5085184"/>
            <a:ext cx="2088232" cy="86409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b="1" dirty="0" smtClean="0"/>
              <a:t>NLP2API</a:t>
            </a:r>
            <a:endParaRPr lang="en-US" sz="2400" b="1" dirty="0"/>
          </a:p>
        </p:txBody>
      </p:sp>
      <p:cxnSp>
        <p:nvCxnSpPr>
          <p:cNvPr id="24" name="Straight Arrow Connector 23"/>
          <p:cNvCxnSpPr>
            <a:stCxn id="6" idx="2"/>
          </p:cNvCxnSpPr>
          <p:nvPr/>
        </p:nvCxnSpPr>
        <p:spPr>
          <a:xfrm flipH="1">
            <a:off x="4283968" y="3429000"/>
            <a:ext cx="1728192" cy="165618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6" idx="2"/>
          </p:cNvCxnSpPr>
          <p:nvPr/>
        </p:nvCxnSpPr>
        <p:spPr>
          <a:xfrm>
            <a:off x="6012160" y="3429000"/>
            <a:ext cx="0" cy="164592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78" y="299887"/>
            <a:ext cx="8579296" cy="1143000"/>
          </a:xfrm>
        </p:spPr>
        <p:txBody>
          <a:bodyPr/>
          <a:lstStyle/>
          <a:p>
            <a:r>
              <a:rPr lang="en-US" b="1" dirty="0" smtClean="0"/>
              <a:t>Step I: Extract Trace Entries</a:t>
            </a:r>
            <a:endParaRPr lang="en-US"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36</a:t>
            </a:fld>
            <a:endParaRPr lang="en-US"/>
          </a:p>
        </p:txBody>
      </p:sp>
      <p:pic>
        <p:nvPicPr>
          <p:cNvPr id="10242" name="Picture 2" descr="C:\My MSc\ThesisWorks\Crowdsource_Knowledge_Base\M4CPBugs\project\ESEC-FSE-2018\ROSE2018\noisy.png"/>
          <p:cNvPicPr>
            <a:picLocks noChangeAspect="1" noChangeArrowheads="1"/>
          </p:cNvPicPr>
          <p:nvPr/>
        </p:nvPicPr>
        <p:blipFill>
          <a:blip r:embed="rId3" cstate="print"/>
          <a:stretch>
            <a:fillRect/>
          </a:stretch>
        </p:blipFill>
        <p:spPr bwMode="auto">
          <a:xfrm>
            <a:off x="803961" y="1828800"/>
            <a:ext cx="6465517" cy="4343400"/>
          </a:xfrm>
          <a:prstGeom prst="rect">
            <a:avLst/>
          </a:prstGeom>
          <a:ln w="38100" cap="sq">
            <a:solidFill>
              <a:srgbClr val="FF0000"/>
            </a:solidFill>
            <a:prstDash val="solid"/>
            <a:miter lim="800000"/>
          </a:ln>
          <a:effectLst>
            <a:outerShdw blurRad="50800" dist="38100" dir="2700000" algn="tl" rotWithShape="0">
              <a:srgbClr val="000000">
                <a:alpha val="43000"/>
              </a:srgbClr>
            </a:outerShdw>
          </a:effectLst>
        </p:spPr>
      </p:pic>
      <p:pic>
        <p:nvPicPr>
          <p:cNvPr id="10243" name="Picture 3"/>
          <p:cNvPicPr>
            <a:picLocks noChangeAspect="1" noChangeArrowheads="1"/>
          </p:cNvPicPr>
          <p:nvPr/>
        </p:nvPicPr>
        <p:blipFill>
          <a:blip r:embed="rId4" cstate="print"/>
          <a:srcRect b="22449"/>
          <a:stretch>
            <a:fillRect/>
          </a:stretch>
        </p:blipFill>
        <p:spPr bwMode="auto">
          <a:xfrm>
            <a:off x="304800" y="1905000"/>
            <a:ext cx="8102706" cy="3124200"/>
          </a:xfrm>
          <a:prstGeom prst="rect">
            <a:avLst/>
          </a:prstGeom>
          <a:ln w="12700" cap="sq">
            <a:solidFill>
              <a:srgbClr val="FF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28600" y="2780928"/>
            <a:ext cx="6324600" cy="228600"/>
          </a:xfrm>
          <a:prstGeom prst="rect">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28600" y="2996952"/>
            <a:ext cx="6324600" cy="228600"/>
          </a:xfrm>
          <a:prstGeom prst="rect">
            <a:avLst/>
          </a:prstGeom>
          <a:no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7315200" y="2133600"/>
            <a:ext cx="529639" cy="4572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i="1" dirty="0" smtClean="0"/>
              <a:t>i</a:t>
            </a:r>
            <a:endParaRPr lang="en-US" sz="2400" b="1" i="1" dirty="0"/>
          </a:p>
        </p:txBody>
      </p:sp>
      <p:sp>
        <p:nvSpPr>
          <p:cNvPr id="11" name="Rounded Rectangle 10"/>
          <p:cNvSpPr/>
          <p:nvPr/>
        </p:nvSpPr>
        <p:spPr>
          <a:xfrm>
            <a:off x="7315200" y="3124200"/>
            <a:ext cx="529639" cy="457200"/>
          </a:xfrm>
          <a:prstGeom prst="roundRect">
            <a:avLst/>
          </a:prstGeom>
          <a:solidFill>
            <a:schemeClr val="bg2">
              <a:lumMod val="5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i="1" dirty="0" smtClean="0"/>
              <a:t>j</a:t>
            </a:r>
            <a:endParaRPr lang="en-US" sz="2400" b="1" i="1" dirty="0"/>
          </a:p>
        </p:txBody>
      </p:sp>
      <p:cxnSp>
        <p:nvCxnSpPr>
          <p:cNvPr id="15" name="Straight Connector 14"/>
          <p:cNvCxnSpPr/>
          <p:nvPr/>
        </p:nvCxnSpPr>
        <p:spPr>
          <a:xfrm flipV="1">
            <a:off x="6553200" y="2514600"/>
            <a:ext cx="762000" cy="3810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9" idx="3"/>
            <a:endCxn id="11" idx="1"/>
          </p:cNvCxnSpPr>
          <p:nvPr/>
        </p:nvCxnSpPr>
        <p:spPr>
          <a:xfrm>
            <a:off x="6553200" y="3111252"/>
            <a:ext cx="762000" cy="241548"/>
          </a:xfrm>
          <a:prstGeom prst="line">
            <a:avLst/>
          </a:prstGeom>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352285" y="6024713"/>
            <a:ext cx="609600" cy="609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a:t>
            </a:r>
            <a:endParaRPr lang="en-US" dirty="0"/>
          </a:p>
        </p:txBody>
      </p:sp>
      <p:sp>
        <p:nvSpPr>
          <p:cNvPr id="3" name="Footer Placeholder 2"/>
          <p:cNvSpPr>
            <a:spLocks noGrp="1"/>
          </p:cNvSpPr>
          <p:nvPr>
            <p:ph type="ftr" sz="quarter" idx="16"/>
          </p:nvPr>
        </p:nvSpPr>
        <p:spPr/>
        <p:txBody>
          <a:bodyPr/>
          <a:lstStyle/>
          <a:p>
            <a:r>
              <a:rPr lang="en-CA" smtClean="0"/>
              <a:t>Masud Rahman, PhD Candidate, U of S</a:t>
            </a:r>
            <a:endParaRPr lang="en-US"/>
          </a:p>
        </p:txBody>
      </p:sp>
      <p:pic>
        <p:nvPicPr>
          <p:cNvPr id="25" name="Picture 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704869" y="5214129"/>
            <a:ext cx="943331" cy="958071"/>
          </a:xfrm>
          <a:prstGeom prst="rect">
            <a:avLst/>
          </a:prstGeom>
          <a:noFill/>
        </p:spPr>
      </p:pic>
      <p:pic>
        <p:nvPicPr>
          <p:cNvPr id="26" name="Picture 9" descr="C:\My MSc\ThesisWorks\Crowdsource_Knowledge_Base\M4CPBugs\project\ESEC-FSE-2018\ROSE2018\noisy-icon.png"/>
          <p:cNvPicPr>
            <a:picLocks noChangeAspect="1" noChangeArrowheads="1"/>
          </p:cNvPicPr>
          <p:nvPr/>
        </p:nvPicPr>
        <p:blipFill>
          <a:blip r:embed="rId6" cstate="print"/>
          <a:srcRect/>
          <a:stretch>
            <a:fillRect/>
          </a:stretch>
        </p:blipFill>
        <p:spPr bwMode="auto">
          <a:xfrm>
            <a:off x="2858464" y="5257800"/>
            <a:ext cx="914399" cy="914399"/>
          </a:xfrm>
          <a:prstGeom prst="rect">
            <a:avLst/>
          </a:prstGeom>
          <a:noFill/>
        </p:spPr>
      </p:pic>
      <p:sp>
        <p:nvSpPr>
          <p:cNvPr id="27" name="Oval 26">
            <a:hlinkClick r:id="rId7" action="ppaction://hlinksldjump"/>
          </p:cNvPr>
          <p:cNvSpPr/>
          <p:nvPr/>
        </p:nvSpPr>
        <p:spPr>
          <a:xfrm>
            <a:off x="4860032" y="18864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8" name="Oval 27"/>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9" name="Oval 28">
            <a:hlinkClick r:id="rId8" action="ppaction://hlinksldjump"/>
          </p:cNvPr>
          <p:cNvSpPr/>
          <p:nvPr/>
        </p:nvSpPr>
        <p:spPr>
          <a:xfrm>
            <a:off x="6228584" y="18864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0" name="Oval 29">
            <a:hlinkClick r:id="rId9"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1" name="Oval 30">
            <a:hlinkClick r:id="rId10"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2" name="Oval 31"/>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3" name="Oval 32">
            <a:hlinkClick r:id="rId11"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4" name="Oval 33">
            <a:hlinkClick r:id="rId12"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5" name="Oval 34">
            <a:hlinkClick r:id="rId13"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6" name="Oval 35">
            <a:hlinkClick r:id="rId14"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336788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fade">
                                      <p:cBhvr>
                                        <p:cTn id="7" dur="500"/>
                                        <p:tgtEl>
                                          <p:spTgt spid="10243"/>
                                        </p:tgtEl>
                                      </p:cBhvr>
                                    </p:animEffect>
                                    <p:anim calcmode="lin" valueType="num">
                                      <p:cBhvr>
                                        <p:cTn id="8" dur="500" fill="hold"/>
                                        <p:tgtEl>
                                          <p:spTgt spid="10243"/>
                                        </p:tgtEl>
                                        <p:attrNameLst>
                                          <p:attrName>ppt_x</p:attrName>
                                        </p:attrNameLst>
                                      </p:cBhvr>
                                      <p:tavLst>
                                        <p:tav tm="0">
                                          <p:val>
                                            <p:strVal val="#ppt_x"/>
                                          </p:val>
                                        </p:tav>
                                        <p:tav tm="100000">
                                          <p:val>
                                            <p:strVal val="#ppt_x"/>
                                          </p:val>
                                        </p:tav>
                                      </p:tavLst>
                                    </p:anim>
                                    <p:anim calcmode="lin" valueType="num">
                                      <p:cBhvr>
                                        <p:cTn id="9" dur="500" fill="hold"/>
                                        <p:tgtEl>
                                          <p:spTgt spid="10243"/>
                                        </p:tgtEl>
                                        <p:attrNameLst>
                                          <p:attrName>ppt_y</p:attrName>
                                        </p:attrNameLst>
                                      </p:cBhvr>
                                      <p:tavLst>
                                        <p:tav tm="0">
                                          <p:val>
                                            <p:strVal val="#ppt_y+.1"/>
                                          </p:val>
                                        </p:tav>
                                        <p:tav tm="100000">
                                          <p:val>
                                            <p:strVal val="#ppt_y"/>
                                          </p:val>
                                        </p:tav>
                                      </p:tavLst>
                                    </p:anim>
                                  </p:childTnLst>
                                </p:cTn>
                              </p:par>
                              <p:par>
                                <p:cTn id="10" presetID="9" presetClass="exit" presetSubtype="0" fill="hold" nodeType="withEffect">
                                  <p:stCondLst>
                                    <p:cond delay="0"/>
                                  </p:stCondLst>
                                  <p:childTnLst>
                                    <p:animEffect transition="out" filter="dissolve">
                                      <p:cBhvr>
                                        <p:cTn id="11" dur="500"/>
                                        <p:tgtEl>
                                          <p:spTgt spid="10242"/>
                                        </p:tgtEl>
                                      </p:cBhvr>
                                    </p:animEffect>
                                    <p:set>
                                      <p:cBhvr>
                                        <p:cTn id="12" dur="1" fill="hold">
                                          <p:stCondLst>
                                            <p:cond delay="499"/>
                                          </p:stCondLst>
                                        </p:cTn>
                                        <p:tgtEl>
                                          <p:spTgt spid="1024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par>
                                <p:cTn id="18" presetID="9"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dissolve">
                                      <p:cBhvr>
                                        <p:cTn id="28" dur="500"/>
                                        <p:tgtEl>
                                          <p:spTgt spid="9"/>
                                        </p:tgtEl>
                                      </p:cBhvr>
                                    </p:animEffect>
                                  </p:childTnLst>
                                </p:cTn>
                              </p:par>
                              <p:par>
                                <p:cTn id="29" presetID="9"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dissolve">
                                      <p:cBhvr>
                                        <p:cTn id="31" dur="500"/>
                                        <p:tgtEl>
                                          <p:spTgt spid="1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One Size Does NOT Fit All</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37</a:t>
            </a:fld>
            <a:endParaRPr lang="en-US"/>
          </a:p>
        </p:txBody>
      </p:sp>
      <p:pic>
        <p:nvPicPr>
          <p:cNvPr id="8195" name="Picture 3"/>
          <p:cNvPicPr>
            <a:picLocks noChangeAspect="1" noChangeArrowheads="1"/>
          </p:cNvPicPr>
          <p:nvPr/>
        </p:nvPicPr>
        <p:blipFill>
          <a:blip r:embed="rId3" cstate="print"/>
          <a:srcRect/>
          <a:stretch>
            <a:fillRect/>
          </a:stretch>
        </p:blipFill>
        <p:spPr bwMode="auto">
          <a:xfrm>
            <a:off x="381000" y="1676399"/>
            <a:ext cx="3429000" cy="4353223"/>
          </a:xfrm>
          <a:prstGeom prst="rect">
            <a:avLst/>
          </a:prstGeom>
          <a:ln>
            <a:noFill/>
          </a:ln>
          <a:effectLst>
            <a:outerShdw blurRad="292100" dist="139700" dir="2700000" algn="tl" rotWithShape="0">
              <a:srgbClr val="333333">
                <a:alpha val="65000"/>
              </a:srgbClr>
            </a:outerShdw>
          </a:effectLst>
        </p:spPr>
      </p:pic>
      <p:pic>
        <p:nvPicPr>
          <p:cNvPr id="8196" name="Picture 4"/>
          <p:cNvPicPr>
            <a:picLocks noChangeAspect="1" noChangeArrowheads="1"/>
          </p:cNvPicPr>
          <p:nvPr/>
        </p:nvPicPr>
        <p:blipFill>
          <a:blip r:embed="rId4" cstate="print"/>
          <a:srcRect/>
          <a:stretch>
            <a:fillRect/>
          </a:stretch>
        </p:blipFill>
        <p:spPr bwMode="auto">
          <a:xfrm>
            <a:off x="4724400" y="1676400"/>
            <a:ext cx="3412995" cy="4333874"/>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3810000" y="3429000"/>
            <a:ext cx="914400" cy="53340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9" name="Rectangle 8"/>
          <p:cNvSpPr/>
          <p:nvPr/>
        </p:nvSpPr>
        <p:spPr>
          <a:xfrm>
            <a:off x="762000" y="5029200"/>
            <a:ext cx="2971800" cy="838200"/>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00600" y="4221088"/>
            <a:ext cx="3276600" cy="1646312"/>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6"/>
          </p:nvPr>
        </p:nvSpPr>
        <p:spPr/>
        <p:txBody>
          <a:bodyPr/>
          <a:lstStyle/>
          <a:p>
            <a:r>
              <a:rPr lang="en-CA" dirty="0" smtClean="0"/>
              <a:t>Masud Rahman, PhD Candidate, U of S</a:t>
            </a:r>
            <a:endParaRPr lang="en-US" dirty="0"/>
          </a:p>
        </p:txBody>
      </p:sp>
      <p:sp>
        <p:nvSpPr>
          <p:cNvPr id="5" name="Rounded Rectangle 4"/>
          <p:cNvSpPr/>
          <p:nvPr/>
        </p:nvSpPr>
        <p:spPr>
          <a:xfrm>
            <a:off x="2293978" y="2024028"/>
            <a:ext cx="3934206" cy="468868"/>
          </a:xfrm>
          <a:prstGeom prst="roundRect">
            <a:avLst/>
          </a:prstGeom>
          <a:ln>
            <a:solidFill>
              <a:srgbClr val="FFFF0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CA" dirty="0" smtClean="0"/>
              <a:t>Can everybody watch the game?</a:t>
            </a:r>
            <a:endParaRPr lang="en-CA" dirty="0"/>
          </a:p>
        </p:txBody>
      </p:sp>
      <p:sp>
        <p:nvSpPr>
          <p:cNvPr id="7" name="TextBox 6"/>
          <p:cNvSpPr txBox="1"/>
          <p:nvPr/>
        </p:nvSpPr>
        <p:spPr>
          <a:xfrm>
            <a:off x="3108647" y="5263634"/>
            <a:ext cx="487634" cy="369332"/>
          </a:xfrm>
          <a:prstGeom prst="rect">
            <a:avLst/>
          </a:prstGeom>
          <a:noFill/>
        </p:spPr>
        <p:txBody>
          <a:bodyPr wrap="none" rtlCol="0">
            <a:spAutoFit/>
          </a:bodyPr>
          <a:lstStyle/>
          <a:p>
            <a:r>
              <a:rPr lang="en-CA" dirty="0" smtClean="0">
                <a:solidFill>
                  <a:srgbClr val="FFFF00"/>
                </a:solidFill>
              </a:rPr>
              <a:t>No</a:t>
            </a:r>
            <a:endParaRPr lang="en-CA" dirty="0">
              <a:solidFill>
                <a:srgbClr val="FFFF00"/>
              </a:solidFill>
            </a:endParaRPr>
          </a:p>
        </p:txBody>
      </p:sp>
      <p:sp>
        <p:nvSpPr>
          <p:cNvPr id="23" name="TextBox 22"/>
          <p:cNvSpPr txBox="1"/>
          <p:nvPr/>
        </p:nvSpPr>
        <p:spPr>
          <a:xfrm>
            <a:off x="2001306" y="5263634"/>
            <a:ext cx="569387" cy="369332"/>
          </a:xfrm>
          <a:prstGeom prst="rect">
            <a:avLst/>
          </a:prstGeom>
          <a:noFill/>
        </p:spPr>
        <p:txBody>
          <a:bodyPr wrap="none" rtlCol="0">
            <a:spAutoFit/>
          </a:bodyPr>
          <a:lstStyle/>
          <a:p>
            <a:r>
              <a:rPr lang="en-CA" dirty="0" smtClean="0">
                <a:solidFill>
                  <a:srgbClr val="FFFF00"/>
                </a:solidFill>
              </a:rPr>
              <a:t>Yes</a:t>
            </a:r>
            <a:endParaRPr lang="en-CA" dirty="0">
              <a:solidFill>
                <a:srgbClr val="FFFF00"/>
              </a:solidFill>
            </a:endParaRPr>
          </a:p>
        </p:txBody>
      </p:sp>
      <p:sp>
        <p:nvSpPr>
          <p:cNvPr id="24" name="TextBox 23"/>
          <p:cNvSpPr txBox="1"/>
          <p:nvPr/>
        </p:nvSpPr>
        <p:spPr>
          <a:xfrm>
            <a:off x="1010706" y="5263634"/>
            <a:ext cx="569387" cy="369332"/>
          </a:xfrm>
          <a:prstGeom prst="rect">
            <a:avLst/>
          </a:prstGeom>
          <a:noFill/>
        </p:spPr>
        <p:txBody>
          <a:bodyPr wrap="none" rtlCol="0">
            <a:spAutoFit/>
          </a:bodyPr>
          <a:lstStyle/>
          <a:p>
            <a:r>
              <a:rPr lang="en-CA" dirty="0" smtClean="0">
                <a:solidFill>
                  <a:srgbClr val="FFFF00"/>
                </a:solidFill>
              </a:rPr>
              <a:t>Yes</a:t>
            </a:r>
            <a:endParaRPr lang="en-CA" dirty="0">
              <a:solidFill>
                <a:srgbClr val="FFFF00"/>
              </a:solidFill>
            </a:endParaRPr>
          </a:p>
        </p:txBody>
      </p:sp>
      <p:sp>
        <p:nvSpPr>
          <p:cNvPr id="25" name="TextBox 24"/>
          <p:cNvSpPr txBox="1"/>
          <p:nvPr/>
        </p:nvSpPr>
        <p:spPr>
          <a:xfrm>
            <a:off x="5277906" y="4419600"/>
            <a:ext cx="569387" cy="369332"/>
          </a:xfrm>
          <a:prstGeom prst="rect">
            <a:avLst/>
          </a:prstGeom>
          <a:noFill/>
        </p:spPr>
        <p:txBody>
          <a:bodyPr wrap="none" rtlCol="0">
            <a:spAutoFit/>
          </a:bodyPr>
          <a:lstStyle/>
          <a:p>
            <a:r>
              <a:rPr lang="en-CA" dirty="0" smtClean="0">
                <a:solidFill>
                  <a:srgbClr val="FFFF00"/>
                </a:solidFill>
              </a:rPr>
              <a:t>Yes</a:t>
            </a:r>
            <a:endParaRPr lang="en-CA" dirty="0">
              <a:solidFill>
                <a:srgbClr val="FFFF00"/>
              </a:solidFill>
            </a:endParaRPr>
          </a:p>
        </p:txBody>
      </p:sp>
      <p:sp>
        <p:nvSpPr>
          <p:cNvPr id="26" name="TextBox 25"/>
          <p:cNvSpPr txBox="1"/>
          <p:nvPr/>
        </p:nvSpPr>
        <p:spPr>
          <a:xfrm>
            <a:off x="6441013" y="5192898"/>
            <a:ext cx="569387" cy="369332"/>
          </a:xfrm>
          <a:prstGeom prst="rect">
            <a:avLst/>
          </a:prstGeom>
          <a:noFill/>
        </p:spPr>
        <p:txBody>
          <a:bodyPr wrap="none" rtlCol="0">
            <a:spAutoFit/>
          </a:bodyPr>
          <a:lstStyle/>
          <a:p>
            <a:r>
              <a:rPr lang="en-CA" dirty="0" smtClean="0">
                <a:solidFill>
                  <a:srgbClr val="FFFF00"/>
                </a:solidFill>
              </a:rPr>
              <a:t>Yes</a:t>
            </a:r>
            <a:endParaRPr lang="en-CA" dirty="0">
              <a:solidFill>
                <a:srgbClr val="FFFF00"/>
              </a:solidFill>
            </a:endParaRPr>
          </a:p>
        </p:txBody>
      </p:sp>
      <p:sp>
        <p:nvSpPr>
          <p:cNvPr id="27" name="TextBox 26"/>
          <p:cNvSpPr txBox="1"/>
          <p:nvPr/>
        </p:nvSpPr>
        <p:spPr>
          <a:xfrm>
            <a:off x="7355413" y="4427220"/>
            <a:ext cx="569387" cy="369332"/>
          </a:xfrm>
          <a:prstGeom prst="rect">
            <a:avLst/>
          </a:prstGeom>
          <a:noFill/>
        </p:spPr>
        <p:txBody>
          <a:bodyPr wrap="none" rtlCol="0">
            <a:spAutoFit/>
          </a:bodyPr>
          <a:lstStyle/>
          <a:p>
            <a:r>
              <a:rPr lang="en-CA" dirty="0" smtClean="0">
                <a:solidFill>
                  <a:srgbClr val="FFFF00"/>
                </a:solidFill>
              </a:rPr>
              <a:t>Yes</a:t>
            </a:r>
            <a:endParaRPr lang="en-CA" dirty="0">
              <a:solidFill>
                <a:srgbClr val="FFFF00"/>
              </a:solidFill>
            </a:endParaRPr>
          </a:p>
        </p:txBody>
      </p:sp>
      <p:sp>
        <p:nvSpPr>
          <p:cNvPr id="34" name="Oval 33">
            <a:hlinkClick r:id="rId5" action="ppaction://hlinksldjump"/>
          </p:cNvPr>
          <p:cNvSpPr/>
          <p:nvPr/>
        </p:nvSpPr>
        <p:spPr>
          <a:xfrm>
            <a:off x="4860032" y="18864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5" name="Oval 34"/>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6" name="Oval 35">
            <a:hlinkClick r:id="rId6" action="ppaction://hlinksldjump"/>
          </p:cNvPr>
          <p:cNvSpPr/>
          <p:nvPr/>
        </p:nvSpPr>
        <p:spPr>
          <a:xfrm>
            <a:off x="6228584" y="18864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7" name="Oval 36">
            <a:hlinkClick r:id="rId7"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8" name="Oval 37">
            <a:hlinkClick r:id="rId8"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9" name="Oval 38"/>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40" name="Oval 39">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1" name="Oval 40">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2" name="Oval 41">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3" name="Oval 42">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9" name="Rounded Rectangle 28"/>
          <p:cNvSpPr/>
          <p:nvPr/>
        </p:nvSpPr>
        <p:spPr>
          <a:xfrm>
            <a:off x="1259632" y="6021288"/>
            <a:ext cx="1872208"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Traditional</a:t>
            </a:r>
            <a:endParaRPr lang="en-US" dirty="0"/>
          </a:p>
        </p:txBody>
      </p:sp>
    </p:spTree>
    <p:extLst>
      <p:ext uri="{BB962C8B-B14F-4D97-AF65-F5344CB8AC3E}">
        <p14:creationId xmlns:p14="http://schemas.microsoft.com/office/powerpoint/2010/main" val="3756118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dissolve">
                                      <p:cBhvr>
                                        <p:cTn id="29" dur="500"/>
                                        <p:tgtEl>
                                          <p:spTgt spid="25"/>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dissolve">
                                      <p:cBhvr>
                                        <p:cTn id="32" dur="500"/>
                                        <p:tgtEl>
                                          <p:spTgt spid="2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dissolve">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5" grpId="0" animBg="1"/>
      <p:bldP spid="7" grpId="0"/>
      <p:bldP spid="23" grpId="0"/>
      <p:bldP spid="24" grpId="0"/>
      <p:bldP spid="25" grpId="0"/>
      <p:bldP spid="26" grpId="0"/>
      <p:bldP spid="2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lstStyle/>
          <a:p>
            <a:r>
              <a:rPr lang="en-US" b="1" dirty="0" smtClean="0"/>
              <a:t>Search for the Buggy Code </a:t>
            </a:r>
            <a:endParaRPr lang="en-US" b="1" dirty="0"/>
          </a:p>
        </p:txBody>
      </p:sp>
      <p:sp>
        <p:nvSpPr>
          <p:cNvPr id="5" name="Footer Placeholder 4"/>
          <p:cNvSpPr>
            <a:spLocks noGrp="1"/>
          </p:cNvSpPr>
          <p:nvPr>
            <p:ph type="ftr" sz="quarter" idx="16"/>
          </p:nvPr>
        </p:nvSpPr>
        <p:spPr/>
        <p:txBody>
          <a:bodyPr/>
          <a:lstStyle/>
          <a:p>
            <a:r>
              <a:rPr lang="en-CA" smtClean="0"/>
              <a:t>Masud Rahman, PhD Candidate, U of S</a:t>
            </a:r>
            <a:endParaRPr lang="en-CA" dirty="0"/>
          </a:p>
        </p:txBody>
      </p:sp>
      <p:pic>
        <p:nvPicPr>
          <p:cNvPr id="6" name="Picture 5"/>
          <p:cNvPicPr>
            <a:picLocks noChangeAspect="1"/>
          </p:cNvPicPr>
          <p:nvPr/>
        </p:nvPicPr>
        <p:blipFill>
          <a:blip r:embed="rId3" cstate="print"/>
          <a:stretch>
            <a:fillRect/>
          </a:stretch>
        </p:blipFill>
        <p:spPr>
          <a:xfrm flipH="1">
            <a:off x="609600" y="2195396"/>
            <a:ext cx="1154088" cy="759774"/>
          </a:xfrm>
          <a:prstGeom prst="rect">
            <a:avLst/>
          </a:prstGeom>
          <a:ln w="9525">
            <a:noFill/>
          </a:ln>
        </p:spPr>
      </p:pic>
      <p:pic>
        <p:nvPicPr>
          <p:cNvPr id="7" name="Picture 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095416" y="2492896"/>
            <a:ext cx="378968" cy="378968"/>
          </a:xfrm>
          <a:prstGeom prst="rect">
            <a:avLst/>
          </a:prstGeom>
          <a:noFill/>
        </p:spPr>
      </p:pic>
      <p:sp>
        <p:nvSpPr>
          <p:cNvPr id="8" name="TextBox 7"/>
          <p:cNvSpPr txBox="1"/>
          <p:nvPr/>
        </p:nvSpPr>
        <p:spPr>
          <a:xfrm>
            <a:off x="508470" y="2952750"/>
            <a:ext cx="1111202" cy="584775"/>
          </a:xfrm>
          <a:prstGeom prst="rect">
            <a:avLst/>
          </a:prstGeom>
          <a:noFill/>
        </p:spPr>
        <p:txBody>
          <a:bodyPr wrap="none" rtlCol="0">
            <a:spAutoFit/>
          </a:bodyPr>
          <a:lstStyle/>
          <a:p>
            <a:pPr algn="ctr"/>
            <a:r>
              <a:rPr lang="en-CA" sz="1600" dirty="0" smtClean="0"/>
              <a:t>Software</a:t>
            </a:r>
          </a:p>
          <a:p>
            <a:pPr algn="ctr"/>
            <a:r>
              <a:rPr lang="en-CA" sz="1600" dirty="0" smtClean="0"/>
              <a:t>Customer</a:t>
            </a:r>
            <a:endParaRPr lang="en-CA" sz="1600" dirty="0"/>
          </a:p>
        </p:txBody>
      </p:sp>
      <p:pic>
        <p:nvPicPr>
          <p:cNvPr id="9" name="Picture 3" descr="C:\My MSc\ThesisWorks\Crowdsource_Knowledge_Base\M4CPBugs\paper\sysdiag\br.png"/>
          <p:cNvPicPr>
            <a:picLocks noChangeAspect="1" noChangeArrowheads="1"/>
          </p:cNvPicPr>
          <p:nvPr/>
        </p:nvPicPr>
        <p:blipFill>
          <a:blip r:embed="rId5" cstate="print"/>
          <a:stretch>
            <a:fillRect/>
          </a:stretch>
        </p:blipFill>
        <p:spPr bwMode="auto">
          <a:xfrm>
            <a:off x="2123727" y="2348880"/>
            <a:ext cx="792089" cy="804467"/>
          </a:xfrm>
          <a:prstGeom prst="rect">
            <a:avLst/>
          </a:prstGeom>
          <a:noFill/>
        </p:spPr>
      </p:pic>
      <p:pic>
        <p:nvPicPr>
          <p:cNvPr id="10" name="Picture 3" descr="F:\MyWorks\Thesis Works\Guest-Lectures\Feb06\img\bob.jpg"/>
          <p:cNvPicPr>
            <a:picLocks noChangeAspect="1" noChangeArrowheads="1"/>
          </p:cNvPicPr>
          <p:nvPr/>
        </p:nvPicPr>
        <p:blipFill>
          <a:blip r:embed="rId6" cstate="print"/>
          <a:stretch>
            <a:fillRect/>
          </a:stretch>
        </p:blipFill>
        <p:spPr bwMode="auto">
          <a:xfrm>
            <a:off x="3465441" y="1916832"/>
            <a:ext cx="1219200" cy="1219200"/>
          </a:xfrm>
          <a:prstGeom prst="rect">
            <a:avLst/>
          </a:prstGeom>
          <a:noFill/>
        </p:spPr>
      </p:pic>
      <p:pic>
        <p:nvPicPr>
          <p:cNvPr id="1027" name="Picture 3" descr="F:\MyWorks\Thesis Works\PhDComprehensive\Depth-paper\query-reform\repository.png"/>
          <p:cNvPicPr>
            <a:picLocks noChangeAspect="1" noChangeArrowheads="1"/>
          </p:cNvPicPr>
          <p:nvPr/>
        </p:nvPicPr>
        <p:blipFill>
          <a:blip r:embed="rId7" cstate="print"/>
          <a:srcRect/>
          <a:stretch>
            <a:fillRect/>
          </a:stretch>
        </p:blipFill>
        <p:spPr bwMode="auto">
          <a:xfrm>
            <a:off x="6876256" y="2132856"/>
            <a:ext cx="936104" cy="936104"/>
          </a:xfrm>
          <a:prstGeom prst="rect">
            <a:avLst/>
          </a:prstGeom>
          <a:noFill/>
        </p:spPr>
      </p:pic>
      <p:pic>
        <p:nvPicPr>
          <p:cNvPr id="1028" name="Picture 4" descr="F:\MyWorks\Thesis Works\PhDComprehensive\Depth-paper\query-reform\reformulate.png"/>
          <p:cNvPicPr>
            <a:picLocks noChangeAspect="1" noChangeArrowheads="1"/>
          </p:cNvPicPr>
          <p:nvPr/>
        </p:nvPicPr>
        <p:blipFill>
          <a:blip r:embed="rId8" cstate="print"/>
          <a:srcRect/>
          <a:stretch>
            <a:fillRect/>
          </a:stretch>
        </p:blipFill>
        <p:spPr bwMode="auto">
          <a:xfrm>
            <a:off x="6732240" y="4509120"/>
            <a:ext cx="1224136" cy="1224136"/>
          </a:xfrm>
          <a:prstGeom prst="rect">
            <a:avLst/>
          </a:prstGeom>
          <a:noFill/>
        </p:spPr>
      </p:pic>
      <p:pic>
        <p:nvPicPr>
          <p:cNvPr id="1029" name="Picture 5" descr="F:\MyWorks\Thesis Works\PhDComprehensive\Depth-paper\query-reform\setting3.png"/>
          <p:cNvPicPr>
            <a:picLocks noChangeAspect="1" noChangeArrowheads="1"/>
          </p:cNvPicPr>
          <p:nvPr/>
        </p:nvPicPr>
        <p:blipFill>
          <a:blip r:embed="rId9" cstate="print"/>
          <a:srcRect/>
          <a:stretch>
            <a:fillRect/>
          </a:stretch>
        </p:blipFill>
        <p:spPr bwMode="auto">
          <a:xfrm>
            <a:off x="5882779" y="4653136"/>
            <a:ext cx="993477" cy="993477"/>
          </a:xfrm>
          <a:prstGeom prst="rect">
            <a:avLst/>
          </a:prstGeom>
          <a:noFill/>
        </p:spPr>
      </p:pic>
      <p:pic>
        <p:nvPicPr>
          <p:cNvPr id="20" name="Picture 5" descr="F:\MyWorks\Thesis Works\PhDComprehensive\Depth-paper\query-reform\setting3.png"/>
          <p:cNvPicPr>
            <a:picLocks noChangeAspect="1" noChangeArrowheads="1"/>
          </p:cNvPicPr>
          <p:nvPr/>
        </p:nvPicPr>
        <p:blipFill>
          <a:blip r:embed="rId9" cstate="print"/>
          <a:srcRect/>
          <a:stretch>
            <a:fillRect/>
          </a:stretch>
        </p:blipFill>
        <p:spPr bwMode="auto">
          <a:xfrm>
            <a:off x="1979712" y="4667771"/>
            <a:ext cx="993477" cy="993477"/>
          </a:xfrm>
          <a:prstGeom prst="rect">
            <a:avLst/>
          </a:prstGeom>
          <a:noFill/>
        </p:spPr>
      </p:pic>
      <p:sp>
        <p:nvSpPr>
          <p:cNvPr id="21" name="TextBox 20"/>
          <p:cNvSpPr txBox="1"/>
          <p:nvPr/>
        </p:nvSpPr>
        <p:spPr>
          <a:xfrm>
            <a:off x="1835696" y="1988840"/>
            <a:ext cx="1212191" cy="338554"/>
          </a:xfrm>
          <a:prstGeom prst="rect">
            <a:avLst/>
          </a:prstGeom>
          <a:noFill/>
        </p:spPr>
        <p:txBody>
          <a:bodyPr wrap="none" rtlCol="0">
            <a:spAutoFit/>
          </a:bodyPr>
          <a:lstStyle/>
          <a:p>
            <a:r>
              <a:rPr lang="en-CA" sz="1600" dirty="0" smtClean="0"/>
              <a:t>Bug report</a:t>
            </a:r>
            <a:endParaRPr lang="en-CA" sz="1600" dirty="0"/>
          </a:p>
        </p:txBody>
      </p:sp>
      <p:sp>
        <p:nvSpPr>
          <p:cNvPr id="22" name="TextBox 21"/>
          <p:cNvSpPr txBox="1"/>
          <p:nvPr/>
        </p:nvSpPr>
        <p:spPr>
          <a:xfrm>
            <a:off x="3203848" y="3090446"/>
            <a:ext cx="2047355" cy="338554"/>
          </a:xfrm>
          <a:prstGeom prst="rect">
            <a:avLst/>
          </a:prstGeom>
          <a:noFill/>
        </p:spPr>
        <p:txBody>
          <a:bodyPr wrap="none" rtlCol="0">
            <a:spAutoFit/>
          </a:bodyPr>
          <a:lstStyle/>
          <a:p>
            <a:r>
              <a:rPr lang="en-CA" sz="1600" dirty="0" smtClean="0"/>
              <a:t>Software Developer</a:t>
            </a:r>
            <a:endParaRPr lang="en-CA" sz="1600" dirty="0"/>
          </a:p>
        </p:txBody>
      </p:sp>
      <p:sp>
        <p:nvSpPr>
          <p:cNvPr id="23" name="TextBox 22"/>
          <p:cNvSpPr txBox="1"/>
          <p:nvPr/>
        </p:nvSpPr>
        <p:spPr>
          <a:xfrm>
            <a:off x="6537270" y="3018438"/>
            <a:ext cx="1524776" cy="338554"/>
          </a:xfrm>
          <a:prstGeom prst="rect">
            <a:avLst/>
          </a:prstGeom>
          <a:noFill/>
        </p:spPr>
        <p:txBody>
          <a:bodyPr wrap="none" rtlCol="0">
            <a:spAutoFit/>
          </a:bodyPr>
          <a:lstStyle/>
          <a:p>
            <a:r>
              <a:rPr lang="en-CA" sz="1600" b="1" dirty="0" smtClean="0"/>
              <a:t>Code Search</a:t>
            </a:r>
            <a:endParaRPr lang="en-CA" sz="1600" b="1" dirty="0"/>
          </a:p>
        </p:txBody>
      </p:sp>
      <p:cxnSp>
        <p:nvCxnSpPr>
          <p:cNvPr id="27" name="Straight Arrow Connector 26"/>
          <p:cNvCxnSpPr/>
          <p:nvPr/>
        </p:nvCxnSpPr>
        <p:spPr>
          <a:xfrm flipH="1">
            <a:off x="7236296" y="3284984"/>
            <a:ext cx="0" cy="14630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2483768" y="3140968"/>
            <a:ext cx="0" cy="155448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547664" y="2708920"/>
            <a:ext cx="64008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915816" y="2708920"/>
            <a:ext cx="73152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932040" y="2708920"/>
            <a:ext cx="173736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403648" y="5682734"/>
            <a:ext cx="2202847" cy="338554"/>
          </a:xfrm>
          <a:prstGeom prst="rect">
            <a:avLst/>
          </a:prstGeom>
          <a:noFill/>
        </p:spPr>
        <p:txBody>
          <a:bodyPr wrap="none" rtlCol="0">
            <a:spAutoFit/>
          </a:bodyPr>
          <a:lstStyle/>
          <a:p>
            <a:r>
              <a:rPr lang="en-CA" sz="1600" dirty="0" smtClean="0"/>
              <a:t>Query Reformulation</a:t>
            </a:r>
            <a:endParaRPr lang="en-CA" sz="1600" dirty="0"/>
          </a:p>
        </p:txBody>
      </p:sp>
      <p:sp>
        <p:nvSpPr>
          <p:cNvPr id="51" name="TextBox 50"/>
          <p:cNvSpPr txBox="1"/>
          <p:nvPr/>
        </p:nvSpPr>
        <p:spPr>
          <a:xfrm>
            <a:off x="5796136" y="5733256"/>
            <a:ext cx="2202847" cy="338554"/>
          </a:xfrm>
          <a:prstGeom prst="rect">
            <a:avLst/>
          </a:prstGeom>
          <a:noFill/>
        </p:spPr>
        <p:txBody>
          <a:bodyPr wrap="none" rtlCol="0">
            <a:spAutoFit/>
          </a:bodyPr>
          <a:lstStyle/>
          <a:p>
            <a:r>
              <a:rPr lang="en-CA" sz="1600" dirty="0" smtClean="0"/>
              <a:t>Query Reformulation</a:t>
            </a:r>
            <a:endParaRPr lang="en-CA" sz="1600" dirty="0"/>
          </a:p>
        </p:txBody>
      </p:sp>
      <p:sp>
        <p:nvSpPr>
          <p:cNvPr id="57" name="Rectangle 56"/>
          <p:cNvSpPr/>
          <p:nvPr/>
        </p:nvSpPr>
        <p:spPr>
          <a:xfrm>
            <a:off x="467544" y="1628800"/>
            <a:ext cx="7704856" cy="468052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6184355" y="1722294"/>
            <a:ext cx="1988045" cy="338554"/>
          </a:xfrm>
          <a:prstGeom prst="rect">
            <a:avLst/>
          </a:prstGeom>
          <a:noFill/>
        </p:spPr>
        <p:txBody>
          <a:bodyPr wrap="none" rtlCol="0">
            <a:spAutoFit/>
          </a:bodyPr>
          <a:lstStyle/>
          <a:p>
            <a:r>
              <a:rPr lang="en-CA" sz="1600" dirty="0" smtClean="0"/>
              <a:t>Software Codebase</a:t>
            </a:r>
            <a:endParaRPr lang="en-CA" sz="1600" dirty="0"/>
          </a:p>
        </p:txBody>
      </p:sp>
      <p:sp>
        <p:nvSpPr>
          <p:cNvPr id="42" name="Rectangle 41"/>
          <p:cNvSpPr/>
          <p:nvPr/>
        </p:nvSpPr>
        <p:spPr>
          <a:xfrm>
            <a:off x="5004049" y="1785010"/>
            <a:ext cx="1584175" cy="707886"/>
          </a:xfrm>
          <a:prstGeom prst="rect">
            <a:avLst/>
          </a:prstGeom>
          <a:noFill/>
        </p:spPr>
        <p:txBody>
          <a:bodyPr wrap="square" lIns="91440" tIns="45720" rIns="91440" bIns="45720">
            <a:spAutoFit/>
          </a:bodyPr>
          <a:lstStyle/>
          <a:p>
            <a:pPr algn="ctr"/>
            <a:r>
              <a:rPr lang="en-US" sz="40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*88%</a:t>
            </a:r>
            <a:endParaRPr lang="en-US" sz="4000" b="1" cap="none" spc="0" dirty="0">
              <a:ln w="12700">
                <a:solidFill>
                  <a:srgbClr val="FF0000"/>
                </a:solidFill>
                <a:prstDash val="solid"/>
              </a:ln>
              <a:solidFill>
                <a:srgbClr val="FF0000"/>
              </a:solidFill>
              <a:effectLst>
                <a:outerShdw blurRad="41275" dist="20320" dir="1800000" algn="tl" rotWithShape="0">
                  <a:srgbClr val="000000">
                    <a:alpha val="40000"/>
                  </a:srgbClr>
                </a:outerShdw>
              </a:effectLst>
            </a:endParaRPr>
          </a:p>
        </p:txBody>
      </p:sp>
      <p:sp>
        <p:nvSpPr>
          <p:cNvPr id="46" name="Slide Number Placeholder 45"/>
          <p:cNvSpPr>
            <a:spLocks noGrp="1"/>
          </p:cNvSpPr>
          <p:nvPr>
            <p:ph type="sldNum" sz="quarter" idx="15"/>
          </p:nvPr>
        </p:nvSpPr>
        <p:spPr/>
        <p:txBody>
          <a:bodyPr/>
          <a:lstStyle/>
          <a:p>
            <a:fld id="{BFA283ED-C086-41E3-891B-D80055A913CF}" type="slidenum">
              <a:rPr lang="en-CA" smtClean="0"/>
              <a:pPr/>
              <a:t>38</a:t>
            </a:fld>
            <a:endParaRPr lang="en-CA"/>
          </a:p>
        </p:txBody>
      </p:sp>
      <p:sp>
        <p:nvSpPr>
          <p:cNvPr id="48" name="Oval 47">
            <a:hlinkClick r:id="rId10"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9" name="Oval 48">
            <a:hlinkClick r:id="rId11"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2" name="Oval 51">
            <a:hlinkClick r:id="rId12"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3" name="Oval 52">
            <a:hlinkClick r:id="rId13"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155649" name="Picture 1" descr="F:\MyWorks\Thesis Works\PhDSeminar\img\incorrect-tr.png"/>
          <p:cNvPicPr>
            <a:picLocks noChangeAspect="1" noChangeArrowheads="1"/>
          </p:cNvPicPr>
          <p:nvPr/>
        </p:nvPicPr>
        <p:blipFill>
          <a:blip r:embed="rId14" cstate="print"/>
          <a:srcRect/>
          <a:stretch>
            <a:fillRect/>
          </a:stretch>
        </p:blipFill>
        <p:spPr bwMode="auto">
          <a:xfrm>
            <a:off x="5508104" y="2420888"/>
            <a:ext cx="648072" cy="638944"/>
          </a:xfrm>
          <a:prstGeom prst="rect">
            <a:avLst/>
          </a:prstGeom>
          <a:noFill/>
        </p:spPr>
      </p:pic>
      <p:pic>
        <p:nvPicPr>
          <p:cNvPr id="162818" name="Picture 2" descr="F:\MyWorks\Thesis Works\PhDSeminar\img\imageedit_1_8519989669.png"/>
          <p:cNvPicPr>
            <a:picLocks noChangeAspect="1" noChangeArrowheads="1"/>
          </p:cNvPicPr>
          <p:nvPr/>
        </p:nvPicPr>
        <p:blipFill>
          <a:blip r:embed="rId15" cstate="print"/>
          <a:srcRect/>
          <a:stretch>
            <a:fillRect/>
          </a:stretch>
        </p:blipFill>
        <p:spPr bwMode="auto">
          <a:xfrm>
            <a:off x="4499992" y="2636912"/>
            <a:ext cx="575207" cy="582137"/>
          </a:xfrm>
          <a:prstGeom prst="rect">
            <a:avLst/>
          </a:prstGeom>
          <a:noFill/>
        </p:spPr>
      </p:pic>
      <p:pic>
        <p:nvPicPr>
          <p:cNvPr id="1026" name="Picture 2" descr="F:\MyWorks\Thesis Works\PhDComprehensive\Depth-paper\query-reform\search.png"/>
          <p:cNvPicPr>
            <a:picLocks noChangeAspect="1" noChangeArrowheads="1"/>
          </p:cNvPicPr>
          <p:nvPr/>
        </p:nvPicPr>
        <p:blipFill>
          <a:blip r:embed="rId16" cstate="print"/>
          <a:stretch>
            <a:fillRect/>
          </a:stretch>
        </p:blipFill>
        <p:spPr bwMode="auto">
          <a:xfrm>
            <a:off x="6588224" y="2348880"/>
            <a:ext cx="792088" cy="792088"/>
          </a:xfrm>
          <a:prstGeom prst="rect">
            <a:avLst/>
          </a:prstGeom>
          <a:noFill/>
        </p:spPr>
      </p:pic>
      <p:cxnSp>
        <p:nvCxnSpPr>
          <p:cNvPr id="59" name="Shape 58"/>
          <p:cNvCxnSpPr>
            <a:stCxn id="20" idx="3"/>
          </p:cNvCxnSpPr>
          <p:nvPr/>
        </p:nvCxnSpPr>
        <p:spPr>
          <a:xfrm flipV="1">
            <a:off x="2973189" y="3443635"/>
            <a:ext cx="1094755" cy="1720875"/>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Shape 60"/>
          <p:cNvCxnSpPr>
            <a:stCxn id="1029" idx="1"/>
            <a:endCxn id="22" idx="2"/>
          </p:cNvCxnSpPr>
          <p:nvPr/>
        </p:nvCxnSpPr>
        <p:spPr>
          <a:xfrm rot="10800000">
            <a:off x="4227527" y="3429001"/>
            <a:ext cx="1655253" cy="1720875"/>
          </a:xfrm>
          <a:prstGeom prst="bentConnector2">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827584" y="4221088"/>
            <a:ext cx="7200800"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19153851">
            <a:off x="14309" y="4252365"/>
            <a:ext cx="2376264" cy="720080"/>
          </a:xfrm>
          <a:prstGeom prst="ellipse">
            <a:avLst/>
          </a:prstGeom>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PhD Thesis</a:t>
            </a:r>
            <a:endParaRPr lang="en-US" dirty="0"/>
          </a:p>
        </p:txBody>
      </p:sp>
      <p:pic>
        <p:nvPicPr>
          <p:cNvPr id="11" name="Picture 1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499992" y="2204864"/>
            <a:ext cx="576064" cy="576064"/>
          </a:xfrm>
          <a:prstGeom prst="rect">
            <a:avLst/>
          </a:prstGeom>
        </p:spPr>
      </p:pic>
      <p:sp>
        <p:nvSpPr>
          <p:cNvPr id="62" name="TextBox 61"/>
          <p:cNvSpPr txBox="1"/>
          <p:nvPr/>
        </p:nvSpPr>
        <p:spPr>
          <a:xfrm>
            <a:off x="3213632" y="6309320"/>
            <a:ext cx="2438488" cy="307777"/>
          </a:xfrm>
          <a:prstGeom prst="rect">
            <a:avLst/>
          </a:prstGeom>
          <a:noFill/>
        </p:spPr>
        <p:txBody>
          <a:bodyPr wrap="none" rtlCol="0">
            <a:spAutoFit/>
          </a:bodyPr>
          <a:lstStyle/>
          <a:p>
            <a:r>
              <a:rPr lang="en-US" sz="1400" dirty="0" smtClean="0"/>
              <a:t>* Kevic &amp; Fritz, ICSE 2014</a:t>
            </a:r>
            <a:endParaRPr lang="en-US" sz="1400" dirty="0"/>
          </a:p>
        </p:txBody>
      </p:sp>
      <p:pic>
        <p:nvPicPr>
          <p:cNvPr id="55" name="Picture 6" descr="F:\MyWorks\Thesis Works\PhDComprehensive\Depth-paper\query-reform\expanded.png"/>
          <p:cNvPicPr>
            <a:picLocks noChangeAspect="1" noChangeArrowheads="1"/>
          </p:cNvPicPr>
          <p:nvPr/>
        </p:nvPicPr>
        <p:blipFill>
          <a:blip r:embed="rId18" cstate="print"/>
          <a:srcRect/>
          <a:stretch>
            <a:fillRect/>
          </a:stretch>
        </p:blipFill>
        <p:spPr bwMode="auto">
          <a:xfrm>
            <a:off x="3203848" y="4725144"/>
            <a:ext cx="751655" cy="751655"/>
          </a:xfrm>
          <a:prstGeom prst="rect">
            <a:avLst/>
          </a:prstGeom>
          <a:noFill/>
        </p:spPr>
      </p:pic>
      <p:pic>
        <p:nvPicPr>
          <p:cNvPr id="1030" name="Picture 6" descr="F:\MyWorks\Thesis Works\PhDComprehensive\Depth-paper\query-reform\expanded.png"/>
          <p:cNvPicPr>
            <a:picLocks noChangeAspect="1" noChangeArrowheads="1"/>
          </p:cNvPicPr>
          <p:nvPr/>
        </p:nvPicPr>
        <p:blipFill>
          <a:blip r:embed="rId18" cstate="print"/>
          <a:srcRect/>
          <a:stretch>
            <a:fillRect/>
          </a:stretch>
        </p:blipFill>
        <p:spPr bwMode="auto">
          <a:xfrm>
            <a:off x="4572000" y="4725144"/>
            <a:ext cx="751655" cy="751655"/>
          </a:xfrm>
          <a:prstGeom prst="rect">
            <a:avLst/>
          </a:prstGeom>
          <a:noFill/>
        </p:spPr>
      </p:pic>
      <p:pic>
        <p:nvPicPr>
          <p:cNvPr id="40" name="Picture 1" descr="F:\MyWorks\Thesis Works\PhDComprehensive\Depth-paper\DS-ICSE2019-slides\img\google-does-not-work.png"/>
          <p:cNvPicPr>
            <a:picLocks noChangeAspect="1" noChangeArrowheads="1"/>
          </p:cNvPicPr>
          <p:nvPr/>
        </p:nvPicPr>
        <p:blipFill>
          <a:blip r:embed="rId19" cstate="print"/>
          <a:srcRect/>
          <a:stretch>
            <a:fillRect/>
          </a:stretch>
        </p:blipFill>
        <p:spPr bwMode="auto">
          <a:xfrm>
            <a:off x="1907704" y="1628800"/>
            <a:ext cx="5328592" cy="4464496"/>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500"/>
                                        <p:tgtEl>
                                          <p:spTgt spid="39"/>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dissolve">
                                      <p:cBhvr>
                                        <p:cTn id="29" dur="500"/>
                                        <p:tgtEl>
                                          <p:spTgt spid="41"/>
                                        </p:tgtEl>
                                      </p:cBhvr>
                                    </p:animEffect>
                                  </p:childTnLst>
                                </p:cTn>
                              </p:par>
                              <p:par>
                                <p:cTn id="30" presetID="9"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dissolv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dissolve">
                                      <p:cBhvr>
                                        <p:cTn id="40" dur="500"/>
                                        <p:tgtEl>
                                          <p:spTgt spid="1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62818"/>
                                        </p:tgtEl>
                                        <p:attrNameLst>
                                          <p:attrName>style.visibility</p:attrName>
                                        </p:attrNameLst>
                                      </p:cBhvr>
                                      <p:to>
                                        <p:strVal val="visible"/>
                                      </p:to>
                                    </p:set>
                                    <p:animEffect transition="in" filter="dissolve">
                                      <p:cBhvr>
                                        <p:cTn id="45" dur="500"/>
                                        <p:tgtEl>
                                          <p:spTgt spid="1628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par>
                                <p:cTn id="51" presetID="9" presetClass="entr" presetSubtype="0" fill="hold" nodeType="withEffect">
                                  <p:stCondLst>
                                    <p:cond delay="0"/>
                                  </p:stCondLst>
                                  <p:childTnLst>
                                    <p:set>
                                      <p:cBhvr>
                                        <p:cTn id="52" dur="1" fill="hold">
                                          <p:stCondLst>
                                            <p:cond delay="0"/>
                                          </p:stCondLst>
                                        </p:cTn>
                                        <p:tgtEl>
                                          <p:spTgt spid="1026"/>
                                        </p:tgtEl>
                                        <p:attrNameLst>
                                          <p:attrName>style.visibility</p:attrName>
                                        </p:attrNameLst>
                                      </p:cBhvr>
                                      <p:to>
                                        <p:strVal val="visible"/>
                                      </p:to>
                                    </p:set>
                                    <p:animEffect transition="in" filter="dissolve">
                                      <p:cBhvr>
                                        <p:cTn id="53" dur="500"/>
                                        <p:tgtEl>
                                          <p:spTgt spid="1026"/>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dissolve">
                                      <p:cBhvr>
                                        <p:cTn id="56" dur="500"/>
                                        <p:tgtEl>
                                          <p:spTgt spid="23"/>
                                        </p:tgtEl>
                                      </p:cBhvr>
                                    </p:animEffect>
                                  </p:childTnLst>
                                </p:cTn>
                              </p:par>
                              <p:par>
                                <p:cTn id="57" presetID="9" presetClass="entr" presetSubtype="0" fill="hold" nodeType="withEffect">
                                  <p:stCondLst>
                                    <p:cond delay="0"/>
                                  </p:stCondLst>
                                  <p:childTnLst>
                                    <p:set>
                                      <p:cBhvr>
                                        <p:cTn id="58" dur="1" fill="hold">
                                          <p:stCondLst>
                                            <p:cond delay="0"/>
                                          </p:stCondLst>
                                        </p:cTn>
                                        <p:tgtEl>
                                          <p:spTgt spid="1027"/>
                                        </p:tgtEl>
                                        <p:attrNameLst>
                                          <p:attrName>style.visibility</p:attrName>
                                        </p:attrNameLst>
                                      </p:cBhvr>
                                      <p:to>
                                        <p:strVal val="visible"/>
                                      </p:to>
                                    </p:set>
                                    <p:animEffect transition="in" filter="dissolve">
                                      <p:cBhvr>
                                        <p:cTn id="59" dur="500"/>
                                        <p:tgtEl>
                                          <p:spTgt spid="10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dissolve">
                                      <p:cBhvr>
                                        <p:cTn id="62" dur="500"/>
                                        <p:tgtEl>
                                          <p:spTgt spid="34"/>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42"/>
                                        </p:tgtEl>
                                        <p:attrNameLst>
                                          <p:attrName>style.visibility</p:attrName>
                                        </p:attrNameLst>
                                      </p:cBhvr>
                                      <p:to>
                                        <p:strVal val="visible"/>
                                      </p:to>
                                    </p:set>
                                    <p:animEffect transition="in" filter="dissolve">
                                      <p:cBhvr>
                                        <p:cTn id="67" dur="500"/>
                                        <p:tgtEl>
                                          <p:spTgt spid="42"/>
                                        </p:tgtEl>
                                      </p:cBhvr>
                                    </p:animEffect>
                                  </p:childTnLst>
                                </p:cTn>
                              </p:par>
                              <p:par>
                                <p:cTn id="68" presetID="9" presetClass="entr" presetSubtype="0" fill="hold" nodeType="withEffect">
                                  <p:stCondLst>
                                    <p:cond delay="0"/>
                                  </p:stCondLst>
                                  <p:childTnLst>
                                    <p:set>
                                      <p:cBhvr>
                                        <p:cTn id="69" dur="1" fill="hold">
                                          <p:stCondLst>
                                            <p:cond delay="0"/>
                                          </p:stCondLst>
                                        </p:cTn>
                                        <p:tgtEl>
                                          <p:spTgt spid="155649"/>
                                        </p:tgtEl>
                                        <p:attrNameLst>
                                          <p:attrName>style.visibility</p:attrName>
                                        </p:attrNameLst>
                                      </p:cBhvr>
                                      <p:to>
                                        <p:strVal val="visible"/>
                                      </p:to>
                                    </p:set>
                                    <p:animEffect transition="in" filter="dissolve">
                                      <p:cBhvr>
                                        <p:cTn id="70" dur="500"/>
                                        <p:tgtEl>
                                          <p:spTgt spid="155649"/>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dissolve">
                                      <p:cBhvr>
                                        <p:cTn id="73" dur="500"/>
                                        <p:tgtEl>
                                          <p:spTgt spid="6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par>
                                <p:cTn id="79" presetID="9" presetClass="entr" presetSubtype="0" fill="hold" nodeType="withEffect">
                                  <p:stCondLst>
                                    <p:cond delay="0"/>
                                  </p:stCondLst>
                                  <p:childTnLst>
                                    <p:set>
                                      <p:cBhvr>
                                        <p:cTn id="80" dur="1" fill="hold">
                                          <p:stCondLst>
                                            <p:cond delay="0"/>
                                          </p:stCondLst>
                                        </p:cTn>
                                        <p:tgtEl>
                                          <p:spTgt spid="1029"/>
                                        </p:tgtEl>
                                        <p:attrNameLst>
                                          <p:attrName>style.visibility</p:attrName>
                                        </p:attrNameLst>
                                      </p:cBhvr>
                                      <p:to>
                                        <p:strVal val="visible"/>
                                      </p:to>
                                    </p:set>
                                    <p:animEffect transition="in" filter="dissolve">
                                      <p:cBhvr>
                                        <p:cTn id="81" dur="500"/>
                                        <p:tgtEl>
                                          <p:spTgt spid="1029"/>
                                        </p:tgtEl>
                                      </p:cBhvr>
                                    </p:animEffect>
                                  </p:childTnLst>
                                </p:cTn>
                              </p:par>
                              <p:par>
                                <p:cTn id="82" presetID="9" presetClass="entr" presetSubtype="0" fill="hold" nodeType="withEffect">
                                  <p:stCondLst>
                                    <p:cond delay="0"/>
                                  </p:stCondLst>
                                  <p:childTnLst>
                                    <p:set>
                                      <p:cBhvr>
                                        <p:cTn id="83" dur="1" fill="hold">
                                          <p:stCondLst>
                                            <p:cond delay="0"/>
                                          </p:stCondLst>
                                        </p:cTn>
                                        <p:tgtEl>
                                          <p:spTgt spid="1028"/>
                                        </p:tgtEl>
                                        <p:attrNameLst>
                                          <p:attrName>style.visibility</p:attrName>
                                        </p:attrNameLst>
                                      </p:cBhvr>
                                      <p:to>
                                        <p:strVal val="visible"/>
                                      </p:to>
                                    </p:set>
                                    <p:animEffect transition="in" filter="dissolve">
                                      <p:cBhvr>
                                        <p:cTn id="84" dur="500"/>
                                        <p:tgtEl>
                                          <p:spTgt spid="1028"/>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51"/>
                                        </p:tgtEl>
                                        <p:attrNameLst>
                                          <p:attrName>style.visibility</p:attrName>
                                        </p:attrNameLst>
                                      </p:cBhvr>
                                      <p:to>
                                        <p:strVal val="visible"/>
                                      </p:to>
                                    </p:set>
                                    <p:animEffect transition="in" filter="dissolve">
                                      <p:cBhvr>
                                        <p:cTn id="87" dur="500"/>
                                        <p:tgtEl>
                                          <p:spTgt spid="51"/>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nodeType="clickEffect">
                                  <p:stCondLst>
                                    <p:cond delay="0"/>
                                  </p:stCondLst>
                                  <p:childTnLst>
                                    <p:set>
                                      <p:cBhvr>
                                        <p:cTn id="91" dur="1" fill="hold">
                                          <p:stCondLst>
                                            <p:cond delay="0"/>
                                          </p:stCondLst>
                                        </p:cTn>
                                        <p:tgtEl>
                                          <p:spTgt spid="1030"/>
                                        </p:tgtEl>
                                        <p:attrNameLst>
                                          <p:attrName>style.visibility</p:attrName>
                                        </p:attrNameLst>
                                      </p:cBhvr>
                                      <p:to>
                                        <p:strVal val="visible"/>
                                      </p:to>
                                    </p:set>
                                    <p:animEffect transition="in" filter="dissolve">
                                      <p:cBhvr>
                                        <p:cTn id="92" dur="500"/>
                                        <p:tgtEl>
                                          <p:spTgt spid="1030"/>
                                        </p:tgtEl>
                                      </p:cBhvr>
                                    </p:animEffect>
                                  </p:childTnLst>
                                </p:cTn>
                              </p:par>
                              <p:par>
                                <p:cTn id="93" presetID="9" presetClass="entr" presetSubtype="0" fill="hold" nodeType="withEffect">
                                  <p:stCondLst>
                                    <p:cond delay="0"/>
                                  </p:stCondLst>
                                  <p:childTnLst>
                                    <p:set>
                                      <p:cBhvr>
                                        <p:cTn id="94" dur="1" fill="hold">
                                          <p:stCondLst>
                                            <p:cond delay="0"/>
                                          </p:stCondLst>
                                        </p:cTn>
                                        <p:tgtEl>
                                          <p:spTgt spid="61"/>
                                        </p:tgtEl>
                                        <p:attrNameLst>
                                          <p:attrName>style.visibility</p:attrName>
                                        </p:attrNameLst>
                                      </p:cBhvr>
                                      <p:to>
                                        <p:strVal val="visible"/>
                                      </p:to>
                                    </p:set>
                                    <p:animEffect transition="in" filter="dissolve">
                                      <p:cBhvr>
                                        <p:cTn id="95" dur="500"/>
                                        <p:tgtEl>
                                          <p:spTgt spid="61"/>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dissolve">
                                      <p:cBhvr>
                                        <p:cTn id="100" dur="500"/>
                                        <p:tgtEl>
                                          <p:spTgt spid="37"/>
                                        </p:tgtEl>
                                      </p:cBhvr>
                                    </p:animEffect>
                                  </p:childTnLst>
                                </p:cTn>
                              </p:par>
                              <p:par>
                                <p:cTn id="101" presetID="9"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animEffect transition="in" filter="dissolve">
                                      <p:cBhvr>
                                        <p:cTn id="103" dur="500"/>
                                        <p:tgtEl>
                                          <p:spTgt spid="20"/>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50"/>
                                        </p:tgtEl>
                                        <p:attrNameLst>
                                          <p:attrName>style.visibility</p:attrName>
                                        </p:attrNameLst>
                                      </p:cBhvr>
                                      <p:to>
                                        <p:strVal val="visible"/>
                                      </p:to>
                                    </p:set>
                                    <p:animEffect transition="in" filter="dissolve">
                                      <p:cBhvr>
                                        <p:cTn id="106" dur="500"/>
                                        <p:tgtEl>
                                          <p:spTgt spid="50"/>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dissolve">
                                      <p:cBhvr>
                                        <p:cTn id="111" dur="500"/>
                                        <p:tgtEl>
                                          <p:spTgt spid="55"/>
                                        </p:tgtEl>
                                      </p:cBhvr>
                                    </p:animEffect>
                                  </p:childTnLst>
                                </p:cTn>
                              </p:par>
                              <p:par>
                                <p:cTn id="112" presetID="9" presetClass="entr" presetSubtype="0" fill="hold" nodeType="withEffect">
                                  <p:stCondLst>
                                    <p:cond delay="0"/>
                                  </p:stCondLst>
                                  <p:childTnLst>
                                    <p:set>
                                      <p:cBhvr>
                                        <p:cTn id="113" dur="1" fill="hold">
                                          <p:stCondLst>
                                            <p:cond delay="0"/>
                                          </p:stCondLst>
                                        </p:cTn>
                                        <p:tgtEl>
                                          <p:spTgt spid="59"/>
                                        </p:tgtEl>
                                        <p:attrNameLst>
                                          <p:attrName>style.visibility</p:attrName>
                                        </p:attrNameLst>
                                      </p:cBhvr>
                                      <p:to>
                                        <p:strVal val="visible"/>
                                      </p:to>
                                    </p:set>
                                    <p:animEffect transition="in" filter="dissolve">
                                      <p:cBhvr>
                                        <p:cTn id="114" dur="500"/>
                                        <p:tgtEl>
                                          <p:spTgt spid="59"/>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nodeType="clickEffect">
                                  <p:stCondLst>
                                    <p:cond delay="0"/>
                                  </p:stCondLst>
                                  <p:childTnLst>
                                    <p:set>
                                      <p:cBhvr>
                                        <p:cTn id="118" dur="1" fill="hold">
                                          <p:stCondLst>
                                            <p:cond delay="0"/>
                                          </p:stCondLst>
                                        </p:cTn>
                                        <p:tgtEl>
                                          <p:spTgt spid="40"/>
                                        </p:tgtEl>
                                        <p:attrNameLst>
                                          <p:attrName>style.visibility</p:attrName>
                                        </p:attrNameLst>
                                      </p:cBhvr>
                                      <p:to>
                                        <p:strVal val="visible"/>
                                      </p:to>
                                    </p:set>
                                    <p:animEffect transition="in" filter="dissolve">
                                      <p:cBhvr>
                                        <p:cTn id="119" dur="500"/>
                                        <p:tgtEl>
                                          <p:spTgt spid="40"/>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nodeType="clickEffect">
                                  <p:stCondLst>
                                    <p:cond delay="0"/>
                                  </p:stCondLst>
                                  <p:childTnLst>
                                    <p:animEffect transition="out" filter="dissolve">
                                      <p:cBhvr>
                                        <p:cTn id="123" dur="500"/>
                                        <p:tgtEl>
                                          <p:spTgt spid="40"/>
                                        </p:tgtEl>
                                      </p:cBhvr>
                                    </p:animEffect>
                                    <p:set>
                                      <p:cBhvr>
                                        <p:cTn id="124" dur="1" fill="hold">
                                          <p:stCondLst>
                                            <p:cond delay="499"/>
                                          </p:stCondLst>
                                        </p:cTn>
                                        <p:tgtEl>
                                          <p:spTgt spid="40"/>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dissolve">
                                      <p:cBhvr>
                                        <p:cTn id="129" dur="500"/>
                                        <p:tgtEl>
                                          <p:spTgt spid="43"/>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dissolve">
                                      <p:cBhvr>
                                        <p:cTn id="13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P spid="22" grpId="0"/>
      <p:bldP spid="23" grpId="0"/>
      <p:bldP spid="50" grpId="0"/>
      <p:bldP spid="51" grpId="0"/>
      <p:bldP spid="34" grpId="0"/>
      <p:bldP spid="42" grpId="0"/>
      <p:bldP spid="43" grpId="0" animBg="1"/>
      <p:bldP spid="47" grpId="0" animBg="1"/>
      <p:bldP spid="6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457200"/>
            <a:ext cx="8712968" cy="1143000"/>
          </a:xfrm>
        </p:spPr>
        <p:txBody>
          <a:bodyPr>
            <a:normAutofit/>
          </a:bodyPr>
          <a:lstStyle/>
          <a:p>
            <a:r>
              <a:rPr lang="en-CA" sz="2800" b="1" dirty="0" smtClean="0"/>
              <a:t>Step III:  Keyword Selection from Text Graph &amp; POS Graph </a:t>
            </a:r>
            <a:endParaRPr lang="en-CA" sz="2800"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39</a:t>
            </a:fld>
            <a:endParaRPr lang="en-US"/>
          </a:p>
        </p:txBody>
      </p:sp>
      <p:graphicFrame>
        <p:nvGraphicFramePr>
          <p:cNvPr id="5" name="Object 4"/>
          <p:cNvGraphicFramePr>
            <a:graphicFrameLocks noChangeAspect="1"/>
          </p:cNvGraphicFramePr>
          <p:nvPr/>
        </p:nvGraphicFramePr>
        <p:xfrm>
          <a:off x="685800" y="1600200"/>
          <a:ext cx="6705600" cy="990600"/>
        </p:xfrm>
        <a:graphic>
          <a:graphicData uri="http://schemas.openxmlformats.org/presentationml/2006/ole">
            <mc:AlternateContent xmlns:mc="http://schemas.openxmlformats.org/markup-compatibility/2006">
              <mc:Choice xmlns:v="urn:schemas-microsoft-com:vml" Requires="v">
                <p:oleObj spid="_x0000_s391188" name="Equation" r:id="rId4" imgW="2857500" imgH="469900" progId="">
                  <p:embed/>
                </p:oleObj>
              </mc:Choice>
              <mc:Fallback>
                <p:oleObj name="Equation" r:id="rId4" imgW="2857500" imgH="4699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600200"/>
                        <a:ext cx="6705600" cy="990600"/>
                      </a:xfrm>
                      <a:prstGeom prst="rect">
                        <a:avLst/>
                      </a:prstGeom>
                      <a:noFill/>
                      <a:ln w="28575">
                        <a:solidFill>
                          <a:srgbClr val="0066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6666" name="Picture 42" descr="C:\MyWorks\Thesis Works\MyCV\Masud-JobTalk\img\pagerank-explained.png"/>
          <p:cNvPicPr>
            <a:picLocks noChangeAspect="1" noChangeArrowheads="1"/>
          </p:cNvPicPr>
          <p:nvPr/>
        </p:nvPicPr>
        <p:blipFill>
          <a:blip r:embed="rId6" cstate="print"/>
          <a:srcRect/>
          <a:stretch>
            <a:fillRect/>
          </a:stretch>
        </p:blipFill>
        <p:spPr bwMode="auto">
          <a:xfrm>
            <a:off x="1259632" y="2646183"/>
            <a:ext cx="5943600" cy="4088037"/>
          </a:xfrm>
          <a:prstGeom prst="rect">
            <a:avLst/>
          </a:prstGeom>
          <a:noFill/>
        </p:spPr>
      </p:pic>
      <p:sp>
        <p:nvSpPr>
          <p:cNvPr id="26" name="TextBox 25"/>
          <p:cNvSpPr txBox="1"/>
          <p:nvPr/>
        </p:nvSpPr>
        <p:spPr>
          <a:xfrm>
            <a:off x="7347228" y="1752600"/>
            <a:ext cx="1415772" cy="646331"/>
          </a:xfrm>
          <a:prstGeom prst="rect">
            <a:avLst/>
          </a:prstGeom>
          <a:noFill/>
        </p:spPr>
        <p:txBody>
          <a:bodyPr wrap="none" rtlCol="0">
            <a:spAutoFit/>
          </a:bodyPr>
          <a:lstStyle/>
          <a:p>
            <a:r>
              <a:rPr lang="en-US" b="1" dirty="0" smtClean="0">
                <a:solidFill>
                  <a:srgbClr val="FF0000"/>
                </a:solidFill>
                <a:effectLst>
                  <a:glow rad="63500">
                    <a:schemeClr val="accent1">
                      <a:satMod val="175000"/>
                      <a:alpha val="40000"/>
                    </a:schemeClr>
                  </a:glow>
                </a:effectLst>
              </a:rPr>
              <a:t>PageRank</a:t>
            </a:r>
          </a:p>
          <a:p>
            <a:r>
              <a:rPr lang="en-US" b="1" dirty="0" smtClean="0">
                <a:solidFill>
                  <a:srgbClr val="FF0000"/>
                </a:solidFill>
                <a:effectLst>
                  <a:glow rad="63500">
                    <a:schemeClr val="accent1">
                      <a:satMod val="175000"/>
                      <a:alpha val="40000"/>
                    </a:schemeClr>
                  </a:glow>
                </a:effectLst>
              </a:rPr>
              <a:t>Algorithm</a:t>
            </a:r>
            <a:endParaRPr lang="en-US" b="1" dirty="0">
              <a:solidFill>
                <a:srgbClr val="FF0000"/>
              </a:solidFill>
              <a:effectLst>
                <a:glow rad="63500">
                  <a:schemeClr val="accent1">
                    <a:satMod val="175000"/>
                    <a:alpha val="40000"/>
                  </a:schemeClr>
                </a:glow>
              </a:effectLst>
            </a:endParaRPr>
          </a:p>
        </p:txBody>
      </p:sp>
      <p:sp>
        <p:nvSpPr>
          <p:cNvPr id="42" name="Footer Placeholder 41"/>
          <p:cNvSpPr>
            <a:spLocks noGrp="1"/>
          </p:cNvSpPr>
          <p:nvPr>
            <p:ph type="ftr" sz="quarter" idx="16"/>
          </p:nvPr>
        </p:nvSpPr>
        <p:spPr/>
        <p:txBody>
          <a:bodyPr/>
          <a:lstStyle/>
          <a:p>
            <a:r>
              <a:rPr lang="en-CA" dirty="0" smtClean="0"/>
              <a:t>Masud Rahman, PhD Candidate, U of S</a:t>
            </a:r>
            <a:endParaRPr lang="en-CA" dirty="0"/>
          </a:p>
        </p:txBody>
      </p:sp>
      <p:sp>
        <p:nvSpPr>
          <p:cNvPr id="36" name="Oval 35">
            <a:hlinkClick r:id="rId7" action="ppaction://hlinksldjump"/>
          </p:cNvPr>
          <p:cNvSpPr/>
          <p:nvPr/>
        </p:nvSpPr>
        <p:spPr>
          <a:xfrm>
            <a:off x="4860032" y="116632"/>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7" name="Oval 36"/>
          <p:cNvSpPr/>
          <p:nvPr/>
        </p:nvSpPr>
        <p:spPr>
          <a:xfrm>
            <a:off x="5542784"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8" name="Oval 37">
            <a:hlinkClick r:id="rId8" action="ppaction://hlinksldjump"/>
          </p:cNvPr>
          <p:cNvSpPr/>
          <p:nvPr/>
        </p:nvSpPr>
        <p:spPr>
          <a:xfrm>
            <a:off x="6228584"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9" name="Oval 38">
            <a:hlinkClick r:id="rId9" action="ppaction://hlinksldjump"/>
          </p:cNvPr>
          <p:cNvSpPr/>
          <p:nvPr/>
        </p:nvSpPr>
        <p:spPr>
          <a:xfrm>
            <a:off x="6914384"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40" name="Oval 39">
            <a:hlinkClick r:id="rId10" action="ppaction://hlinksldjump"/>
          </p:cNvPr>
          <p:cNvSpPr/>
          <p:nvPr/>
        </p:nvSpPr>
        <p:spPr>
          <a:xfrm>
            <a:off x="7596736" y="12048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41" name="Oval 40"/>
          <p:cNvSpPr/>
          <p:nvPr/>
        </p:nvSpPr>
        <p:spPr>
          <a:xfrm>
            <a:off x="8282536" y="12048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53" name="Oval 52">
            <a:hlinkClick r:id="rId11"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4" name="Oval 53">
            <a:hlinkClick r:id="rId12"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5" name="Oval 54">
            <a:hlinkClick r:id="rId13"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6" name="Oval 55">
            <a:hlinkClick r:id="rId14"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33" name="Oval 32"/>
          <p:cNvSpPr/>
          <p:nvPr/>
        </p:nvSpPr>
        <p:spPr>
          <a:xfrm>
            <a:off x="352284" y="6021288"/>
            <a:ext cx="691323" cy="61302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III</a:t>
            </a:r>
            <a:endParaRPr lang="en-US" dirty="0"/>
          </a:p>
        </p:txBody>
      </p:sp>
    </p:spTree>
    <p:extLst>
      <p:ext uri="{BB962C8B-B14F-4D97-AF65-F5344CB8AC3E}">
        <p14:creationId xmlns:p14="http://schemas.microsoft.com/office/powerpoint/2010/main" val="145808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666"/>
                                        </p:tgtEl>
                                        <p:attrNameLst>
                                          <p:attrName>style.visibility</p:attrName>
                                        </p:attrNameLst>
                                      </p:cBhvr>
                                      <p:to>
                                        <p:strVal val="visible"/>
                                      </p:to>
                                    </p:set>
                                    <p:animEffect transition="in" filter="dissolve">
                                      <p:cBhvr>
                                        <p:cTn id="17" dur="500"/>
                                        <p:tgtEl>
                                          <p:spTgt spid="26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4</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156674" name="Picture 2" descr="F:\MyWorks\Thesis Works\PhDSeminar\img\software-fail-watch.png"/>
          <p:cNvPicPr>
            <a:picLocks noChangeAspect="1" noChangeArrowheads="1"/>
          </p:cNvPicPr>
          <p:nvPr/>
        </p:nvPicPr>
        <p:blipFill>
          <a:blip r:embed="rId2" cstate="print"/>
          <a:srcRect/>
          <a:stretch>
            <a:fillRect/>
          </a:stretch>
        </p:blipFill>
        <p:spPr bwMode="auto">
          <a:xfrm>
            <a:off x="395536" y="1052736"/>
            <a:ext cx="6480720" cy="4908019"/>
          </a:xfrm>
          <a:prstGeom prst="rect">
            <a:avLst/>
          </a:prstGeom>
          <a:noFill/>
          <a:ln>
            <a:solidFill>
              <a:schemeClr val="tx1">
                <a:lumMod val="65000"/>
                <a:lumOff val="35000"/>
              </a:schemeClr>
            </a:solidFill>
          </a:ln>
        </p:spPr>
      </p:pic>
      <p:sp>
        <p:nvSpPr>
          <p:cNvPr id="14" name="Rounded Rectangle 13"/>
          <p:cNvSpPr/>
          <p:nvPr/>
        </p:nvSpPr>
        <p:spPr>
          <a:xfrm>
            <a:off x="6588224" y="908720"/>
            <a:ext cx="1800200" cy="50405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200" dirty="0" smtClean="0"/>
              <a:t>Story I</a:t>
            </a:r>
            <a:endParaRPr lang="en-US" sz="3200" dirty="0"/>
          </a:p>
        </p:txBody>
      </p:sp>
      <p:sp>
        <p:nvSpPr>
          <p:cNvPr id="16" name="Rectangle 15"/>
          <p:cNvSpPr/>
          <p:nvPr/>
        </p:nvSpPr>
        <p:spPr>
          <a:xfrm>
            <a:off x="827584" y="4221088"/>
            <a:ext cx="4896544"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675" name="Picture 3" descr="F:\MyWorks\Thesis Works\PhDSeminar\img\therac-25.png"/>
          <p:cNvPicPr>
            <a:picLocks noChangeAspect="1" noChangeArrowheads="1"/>
          </p:cNvPicPr>
          <p:nvPr/>
        </p:nvPicPr>
        <p:blipFill>
          <a:blip r:embed="rId3" cstate="print"/>
          <a:srcRect/>
          <a:stretch>
            <a:fillRect/>
          </a:stretch>
        </p:blipFill>
        <p:spPr bwMode="auto">
          <a:xfrm>
            <a:off x="2555776" y="1526250"/>
            <a:ext cx="5832648" cy="4783070"/>
          </a:xfrm>
          <a:prstGeom prst="rect">
            <a:avLst/>
          </a:prstGeom>
          <a:noFill/>
        </p:spPr>
      </p:pic>
      <p:pic>
        <p:nvPicPr>
          <p:cNvPr id="156677" name="Picture 5" descr="F:\MyWorks\Thesis Works\PhDSeminar\img\software-bug-in-code.jpg"/>
          <p:cNvPicPr>
            <a:picLocks noChangeAspect="1" noChangeArrowheads="1"/>
          </p:cNvPicPr>
          <p:nvPr/>
        </p:nvPicPr>
        <p:blipFill>
          <a:blip r:embed="rId4" cstate="print"/>
          <a:srcRect/>
          <a:stretch>
            <a:fillRect/>
          </a:stretch>
        </p:blipFill>
        <p:spPr bwMode="auto">
          <a:xfrm>
            <a:off x="1475656" y="1196752"/>
            <a:ext cx="5184576" cy="5184576"/>
          </a:xfrm>
          <a:prstGeom prst="rect">
            <a:avLst/>
          </a:prstGeom>
          <a:noFill/>
          <a:ln w="28575">
            <a:solidFill>
              <a:schemeClr val="tx1"/>
            </a:solidFill>
          </a:ln>
        </p:spPr>
      </p:pic>
      <p:sp>
        <p:nvSpPr>
          <p:cNvPr id="15" name="Rounded Rectangle 14"/>
          <p:cNvSpPr/>
          <p:nvPr/>
        </p:nvSpPr>
        <p:spPr>
          <a:xfrm>
            <a:off x="2771800" y="5877272"/>
            <a:ext cx="2304256" cy="432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Software Bugs</a:t>
            </a:r>
            <a:endParaRPr lang="en-US" dirty="0"/>
          </a:p>
        </p:txBody>
      </p:sp>
      <p:sp>
        <p:nvSpPr>
          <p:cNvPr id="17" name="Oval 16">
            <a:hlinkClick r:id="rId5"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8" name="Oval 17">
            <a:hlinkClick r:id="rId6"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9" name="Oval 18">
            <a:hlinkClick r:id="rId7"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0" name="Oval 19">
            <a:hlinkClick r:id="rId8"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6674"/>
                                        </p:tgtEl>
                                        <p:attrNameLst>
                                          <p:attrName>style.visibility</p:attrName>
                                        </p:attrNameLst>
                                      </p:cBhvr>
                                      <p:to>
                                        <p:strVal val="visible"/>
                                      </p:to>
                                    </p:set>
                                    <p:animEffect transition="in" filter="dissolve">
                                      <p:cBhvr>
                                        <p:cTn id="7" dur="500"/>
                                        <p:tgtEl>
                                          <p:spTgt spid="15667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6675"/>
                                        </p:tgtEl>
                                        <p:attrNameLst>
                                          <p:attrName>style.visibility</p:attrName>
                                        </p:attrNameLst>
                                      </p:cBhvr>
                                      <p:to>
                                        <p:strVal val="visible"/>
                                      </p:to>
                                    </p:set>
                                    <p:animEffect transition="in" filter="dissolve">
                                      <p:cBhvr>
                                        <p:cTn id="17" dur="500"/>
                                        <p:tgtEl>
                                          <p:spTgt spid="15667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56677"/>
                                        </p:tgtEl>
                                        <p:attrNameLst>
                                          <p:attrName>style.visibility</p:attrName>
                                        </p:attrNameLst>
                                      </p:cBhvr>
                                      <p:to>
                                        <p:strVal val="visible"/>
                                      </p:to>
                                    </p:set>
                                    <p:animEffect transition="in" filter="dissolve">
                                      <p:cBhvr>
                                        <p:cTn id="22" dur="500"/>
                                        <p:tgtEl>
                                          <p:spTgt spid="156677"/>
                                        </p:tgtEl>
                                      </p:cBhvr>
                                    </p:animEffect>
                                  </p:childTnLst>
                                </p:cTn>
                              </p:par>
                              <p:par>
                                <p:cTn id="23" presetID="9" presetClass="exit" presetSubtype="0" fill="hold" nodeType="withEffect">
                                  <p:stCondLst>
                                    <p:cond delay="0"/>
                                  </p:stCondLst>
                                  <p:childTnLst>
                                    <p:animEffect transition="out" filter="dissolve">
                                      <p:cBhvr>
                                        <p:cTn id="24" dur="500"/>
                                        <p:tgtEl>
                                          <p:spTgt spid="156674"/>
                                        </p:tgtEl>
                                      </p:cBhvr>
                                    </p:animEffect>
                                    <p:set>
                                      <p:cBhvr>
                                        <p:cTn id="25" dur="1" fill="hold">
                                          <p:stCondLst>
                                            <p:cond delay="499"/>
                                          </p:stCondLst>
                                        </p:cTn>
                                        <p:tgtEl>
                                          <p:spTgt spid="156674"/>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156675"/>
                                        </p:tgtEl>
                                      </p:cBhvr>
                                    </p:animEffect>
                                    <p:set>
                                      <p:cBhvr>
                                        <p:cTn id="28" dur="1" fill="hold">
                                          <p:stCondLst>
                                            <p:cond delay="499"/>
                                          </p:stCondLst>
                                        </p:cTn>
                                        <p:tgtEl>
                                          <p:spTgt spid="156675"/>
                                        </p:tgtEl>
                                        <p:attrNameLst>
                                          <p:attrName>style.visibility</p:attrName>
                                        </p:attrNameLst>
                                      </p:cBhvr>
                                      <p:to>
                                        <p:strVal val="hidden"/>
                                      </p:to>
                                    </p:set>
                                  </p:childTnLst>
                                </p:cTn>
                              </p:par>
                              <p:par>
                                <p:cTn id="29" presetID="9"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500"/>
                                        <p:tgtEl>
                                          <p:spTgt spid="15"/>
                                        </p:tgtEl>
                                      </p:cBhvr>
                                    </p:animEffect>
                                  </p:childTnLst>
                                </p:cTn>
                              </p:par>
                              <p:par>
                                <p:cTn id="32" presetID="9" presetClass="exit" presetSubtype="0" fill="hold" grpId="1"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363272" cy="1143000"/>
          </a:xfrm>
        </p:spPr>
        <p:txBody>
          <a:bodyPr>
            <a:normAutofit/>
          </a:bodyPr>
          <a:lstStyle/>
          <a:p>
            <a:r>
              <a:rPr lang="en-US" b="1" dirty="0" smtClean="0"/>
              <a:t>Search Query from a Rich Bug Report</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40</a:t>
            </a:fld>
            <a:endParaRPr lang="en-US"/>
          </a:p>
        </p:txBody>
      </p:sp>
      <p:pic>
        <p:nvPicPr>
          <p:cNvPr id="5" name="Picture 8" descr="C:\My MSc\ThesisWorks\Crowdsource_Knowledge_Base\M4CPBugs\project\ESEC-FSE-2018\ROSE2018\rich.png"/>
          <p:cNvPicPr>
            <a:picLocks noChangeAspect="1" noChangeArrowheads="1"/>
          </p:cNvPicPr>
          <p:nvPr/>
        </p:nvPicPr>
        <p:blipFill>
          <a:blip r:embed="rId3" cstate="print"/>
          <a:srcRect/>
          <a:stretch>
            <a:fillRect/>
          </a:stretch>
        </p:blipFill>
        <p:spPr bwMode="auto">
          <a:xfrm>
            <a:off x="1981200" y="4622800"/>
            <a:ext cx="711200" cy="711200"/>
          </a:xfrm>
          <a:prstGeom prst="rect">
            <a:avLst/>
          </a:prstGeom>
          <a:noFill/>
        </p:spPr>
      </p:pic>
      <p:pic>
        <p:nvPicPr>
          <p:cNvPr id="6" name="Picture 8" descr="C:\My MSc\ThesisWorks\Crowdsource_Knowledge_Base\M4CPBugs\project\ESEC-FSE-2018\ROSE2018\rich.png"/>
          <p:cNvPicPr>
            <a:picLocks noChangeAspect="1" noChangeArrowheads="1"/>
          </p:cNvPicPr>
          <p:nvPr/>
        </p:nvPicPr>
        <p:blipFill>
          <a:blip r:embed="rId3" cstate="print"/>
          <a:srcRect/>
          <a:stretch>
            <a:fillRect/>
          </a:stretch>
        </p:blipFill>
        <p:spPr bwMode="auto">
          <a:xfrm>
            <a:off x="914400" y="4622800"/>
            <a:ext cx="711200" cy="711200"/>
          </a:xfrm>
          <a:prstGeom prst="rect">
            <a:avLst/>
          </a:prstGeom>
          <a:noFill/>
        </p:spPr>
      </p:pic>
      <p:pic>
        <p:nvPicPr>
          <p:cNvPr id="7" name="Picture 6"/>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447799" y="4458098"/>
            <a:ext cx="862427" cy="875902"/>
          </a:xfrm>
          <a:prstGeom prst="rect">
            <a:avLst/>
          </a:prstGeom>
          <a:noFill/>
        </p:spPr>
      </p:pic>
      <p:sp>
        <p:nvSpPr>
          <p:cNvPr id="8" name="TextBox 7"/>
          <p:cNvSpPr txBox="1"/>
          <p:nvPr/>
        </p:nvSpPr>
        <p:spPr>
          <a:xfrm>
            <a:off x="885641" y="5276334"/>
            <a:ext cx="1949573" cy="369332"/>
          </a:xfrm>
          <a:prstGeom prst="rect">
            <a:avLst/>
          </a:prstGeom>
          <a:noFill/>
        </p:spPr>
        <p:txBody>
          <a:bodyPr wrap="none" rtlCol="0">
            <a:spAutoFit/>
          </a:bodyPr>
          <a:lstStyle/>
          <a:p>
            <a:r>
              <a:rPr lang="en-US" dirty="0" smtClean="0"/>
              <a:t>Rich Bug</a:t>
            </a:r>
            <a:r>
              <a:rPr lang="en-US" dirty="0"/>
              <a:t> </a:t>
            </a:r>
            <a:r>
              <a:rPr lang="en-US" dirty="0" smtClean="0"/>
              <a:t>Report</a:t>
            </a:r>
          </a:p>
        </p:txBody>
      </p:sp>
      <p:pic>
        <p:nvPicPr>
          <p:cNvPr id="9" name="Picture 10" descr="C:\My MSc\ThesisWorks\Crowdsource_Knowledge_Base\STRICT\paper\img\setting1.png"/>
          <p:cNvPicPr>
            <a:picLocks noChangeAspect="1" noChangeArrowheads="1"/>
          </p:cNvPicPr>
          <p:nvPr/>
        </p:nvPicPr>
        <p:blipFill>
          <a:blip r:embed="rId5" cstate="print"/>
          <a:srcRect/>
          <a:stretch>
            <a:fillRect/>
          </a:stretch>
        </p:blipFill>
        <p:spPr bwMode="auto">
          <a:xfrm>
            <a:off x="609600" y="3810000"/>
            <a:ext cx="1219200" cy="1219200"/>
          </a:xfrm>
          <a:prstGeom prst="rect">
            <a:avLst/>
          </a:prstGeom>
          <a:noFill/>
        </p:spPr>
      </p:pic>
      <p:pic>
        <p:nvPicPr>
          <p:cNvPr id="10" name="Picture 8" descr="C:\My MSc\ThesisWorks\Crowdsource_Knowledge_Base\M4CPBugs\project\ESEC-FSE-2018\ROSE2018\rich.png"/>
          <p:cNvPicPr>
            <a:picLocks noChangeAspect="1" noChangeArrowheads="1"/>
          </p:cNvPicPr>
          <p:nvPr/>
        </p:nvPicPr>
        <p:blipFill>
          <a:blip r:embed="rId3" cstate="print"/>
          <a:srcRect/>
          <a:stretch>
            <a:fillRect/>
          </a:stretch>
        </p:blipFill>
        <p:spPr bwMode="auto">
          <a:xfrm>
            <a:off x="1676400" y="2286000"/>
            <a:ext cx="711200" cy="711200"/>
          </a:xfrm>
          <a:prstGeom prst="rect">
            <a:avLst/>
          </a:prstGeom>
          <a:noFill/>
        </p:spPr>
      </p:pic>
      <p:pic>
        <p:nvPicPr>
          <p:cNvPr id="11" name="Picture 8" descr="C:\My MSc\ThesisWorks\Crowdsource_Knowledge_Base\M4CPBugs\project\ESEC-FSE-2018\ROSE2018\rich.png"/>
          <p:cNvPicPr>
            <a:picLocks noChangeAspect="1" noChangeArrowheads="1"/>
          </p:cNvPicPr>
          <p:nvPr/>
        </p:nvPicPr>
        <p:blipFill>
          <a:blip r:embed="rId3" cstate="print"/>
          <a:srcRect/>
          <a:stretch>
            <a:fillRect/>
          </a:stretch>
        </p:blipFill>
        <p:spPr bwMode="auto">
          <a:xfrm>
            <a:off x="1066800" y="2286000"/>
            <a:ext cx="711200" cy="711200"/>
          </a:xfrm>
          <a:prstGeom prst="rect">
            <a:avLst/>
          </a:prstGeom>
          <a:noFill/>
        </p:spPr>
      </p:pic>
      <p:cxnSp>
        <p:nvCxnSpPr>
          <p:cNvPr id="12" name="Straight Arrow Connector 11"/>
          <p:cNvCxnSpPr/>
          <p:nvPr/>
        </p:nvCxnSpPr>
        <p:spPr>
          <a:xfrm flipV="1">
            <a:off x="1828800" y="3124200"/>
            <a:ext cx="0" cy="1143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27650" name="Picture 2" descr="C:\My MSc\ThesisWorks\Crowdsource_Knowledge_Base\M4CPBugs\project\ESEC-FSE-2018\ROSE2018\rich2.png"/>
          <p:cNvPicPr>
            <a:picLocks noChangeAspect="1" noChangeArrowheads="1"/>
          </p:cNvPicPr>
          <p:nvPr/>
        </p:nvPicPr>
        <p:blipFill>
          <a:blip r:embed="rId6" cstate="print"/>
          <a:stretch>
            <a:fillRect/>
          </a:stretch>
        </p:blipFill>
        <p:spPr bwMode="auto">
          <a:xfrm>
            <a:off x="697523" y="1447800"/>
            <a:ext cx="7063153" cy="3429000"/>
          </a:xfrm>
          <a:prstGeom prst="rect">
            <a:avLst/>
          </a:prstGeom>
          <a:noFill/>
        </p:spPr>
      </p:pic>
      <p:sp>
        <p:nvSpPr>
          <p:cNvPr id="14" name="Rounded Rectangle 13"/>
          <p:cNvSpPr/>
          <p:nvPr/>
        </p:nvSpPr>
        <p:spPr>
          <a:xfrm>
            <a:off x="533400" y="2438400"/>
            <a:ext cx="7206952" cy="17526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b="1" dirty="0" err="1" smtClean="0">
                <a:latin typeface="Courier New" panose="02070309020205020404" pitchFamily="49" charset="0"/>
                <a:cs typeface="Courier New" panose="02070309020205020404" pitchFamily="49" charset="0"/>
              </a:rPr>
              <a:t>astvisitor</a:t>
            </a:r>
            <a:r>
              <a:rPr lang="en-US" sz="2800" b="1" dirty="0" smtClean="0">
                <a:latin typeface="Courier New" panose="02070309020205020404" pitchFamily="49" charset="0"/>
                <a:cs typeface="Courier New" panose="02070309020205020404" pitchFamily="49" charset="0"/>
              </a:rPr>
              <a:t> post </a:t>
            </a:r>
            <a:r>
              <a:rPr lang="en-US" sz="2800" b="1" dirty="0" err="1" smtClean="0">
                <a:latin typeface="Courier New" panose="02070309020205020404" pitchFamily="49" charset="0"/>
                <a:cs typeface="Courier New" panose="02070309020205020404" pitchFamily="49" charset="0"/>
              </a:rPr>
              <a:t>postvisit</a:t>
            </a:r>
            <a:r>
              <a:rPr lang="en-US" sz="2800" b="1" dirty="0" smtClean="0">
                <a:latin typeface="Courier New" panose="02070309020205020404" pitchFamily="49" charset="0"/>
                <a:cs typeface="Courier New" panose="02070309020205020404" pitchFamily="49" charset="0"/>
              </a:rPr>
              <a:t> previsit pre file post pre </a:t>
            </a:r>
            <a:r>
              <a:rPr lang="en-US" sz="2800" b="1" dirty="0" err="1" smtClean="0">
                <a:latin typeface="Courier New" panose="02070309020205020404" pitchFamily="49" charset="0"/>
                <a:cs typeface="Courier New" panose="02070309020205020404" pitchFamily="49" charset="0"/>
              </a:rPr>
              <a:t>astnode</a:t>
            </a:r>
            <a:r>
              <a:rPr lang="en-US" sz="2800" b="1" dirty="0" smtClean="0">
                <a:latin typeface="Courier New" panose="02070309020205020404" pitchFamily="49" charset="0"/>
                <a:cs typeface="Courier New" panose="02070309020205020404" pitchFamily="49" charset="0"/>
              </a:rPr>
              <a:t> visitor</a:t>
            </a:r>
            <a:endParaRPr lang="en-US" sz="2800" b="1" dirty="0">
              <a:latin typeface="Courier New" panose="02070309020205020404" pitchFamily="49" charset="0"/>
              <a:cs typeface="Courier New" panose="02070309020205020404" pitchFamily="49" charset="0"/>
            </a:endParaRPr>
          </a:p>
        </p:txBody>
      </p:sp>
      <p:pic>
        <p:nvPicPr>
          <p:cNvPr id="15" name="Picture 6" descr="C:\My MSc\ThesisWorks\Crowdsource_Knowledge_Base\M4CPBugs\project\ESEC-FSE-2018\ROSE2018\search-2.png"/>
          <p:cNvPicPr>
            <a:picLocks noChangeAspect="1" noChangeArrowheads="1"/>
          </p:cNvPicPr>
          <p:nvPr/>
        </p:nvPicPr>
        <p:blipFill>
          <a:blip r:embed="rId7" cstate="print"/>
          <a:srcRect/>
          <a:stretch>
            <a:fillRect/>
          </a:stretch>
        </p:blipFill>
        <p:spPr bwMode="auto">
          <a:xfrm>
            <a:off x="2946506" y="2044878"/>
            <a:ext cx="2994032" cy="2984322"/>
          </a:xfrm>
          <a:prstGeom prst="rect">
            <a:avLst/>
          </a:prstGeom>
          <a:noFill/>
        </p:spPr>
      </p:pic>
      <p:sp>
        <p:nvSpPr>
          <p:cNvPr id="16" name="Oval 15"/>
          <p:cNvSpPr/>
          <p:nvPr/>
        </p:nvSpPr>
        <p:spPr>
          <a:xfrm>
            <a:off x="3124200" y="5410200"/>
            <a:ext cx="990600" cy="914400"/>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27</a:t>
            </a:r>
            <a:endParaRPr lang="en-US" sz="3200" b="1" dirty="0"/>
          </a:p>
        </p:txBody>
      </p:sp>
      <p:sp>
        <p:nvSpPr>
          <p:cNvPr id="17" name="Oval 16"/>
          <p:cNvSpPr/>
          <p:nvPr/>
        </p:nvSpPr>
        <p:spPr>
          <a:xfrm>
            <a:off x="4267200" y="5410200"/>
            <a:ext cx="990600" cy="9144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smtClean="0"/>
              <a:t>01</a:t>
            </a:r>
            <a:endParaRPr lang="en-US" sz="3200" b="1" dirty="0"/>
          </a:p>
        </p:txBody>
      </p:sp>
      <p:sp>
        <p:nvSpPr>
          <p:cNvPr id="3" name="Footer Placeholder 2"/>
          <p:cNvSpPr>
            <a:spLocks noGrp="1"/>
          </p:cNvSpPr>
          <p:nvPr>
            <p:ph type="ftr" sz="quarter" idx="16"/>
          </p:nvPr>
        </p:nvSpPr>
        <p:spPr/>
        <p:txBody>
          <a:bodyPr/>
          <a:lstStyle/>
          <a:p>
            <a:r>
              <a:rPr lang="en-CA" smtClean="0"/>
              <a:t>Masud Rahman, PhD Candidate, U of S</a:t>
            </a:r>
            <a:endParaRPr lang="en-US"/>
          </a:p>
        </p:txBody>
      </p:sp>
      <p:pic>
        <p:nvPicPr>
          <p:cNvPr id="26" name="Picture 25"/>
          <p:cNvPicPr>
            <a:picLocks noChangeAspect="1"/>
          </p:cNvPicPr>
          <p:nvPr/>
        </p:nvPicPr>
        <p:blipFill rotWithShape="1">
          <a:blip r:embed="rId8" cstate="print">
            <a:extLst>
              <a:ext uri="{28A0092B-C50C-407E-A947-70E740481C1C}">
                <a14:useLocalDpi xmlns:a14="http://schemas.microsoft.com/office/drawing/2010/main" val="0"/>
              </a:ext>
            </a:extLst>
          </a:blip>
          <a:srcRect l="28469" r="28612"/>
          <a:stretch/>
        </p:blipFill>
        <p:spPr>
          <a:xfrm>
            <a:off x="5384961" y="5287764"/>
            <a:ext cx="1015864" cy="1113036"/>
          </a:xfrm>
          <a:prstGeom prst="rect">
            <a:avLst/>
          </a:prstGeom>
        </p:spPr>
      </p:pic>
      <p:sp>
        <p:nvSpPr>
          <p:cNvPr id="27" name="Oval 26">
            <a:hlinkClick r:id="rId9" action="ppaction://hlinksldjump"/>
          </p:cNvPr>
          <p:cNvSpPr/>
          <p:nvPr/>
        </p:nvSpPr>
        <p:spPr>
          <a:xfrm>
            <a:off x="4860032" y="18864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8" name="Oval 27"/>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9" name="Oval 28">
            <a:hlinkClick r:id="rId10" action="ppaction://hlinksldjump"/>
          </p:cNvPr>
          <p:cNvSpPr/>
          <p:nvPr/>
        </p:nvSpPr>
        <p:spPr>
          <a:xfrm>
            <a:off x="6228584" y="18864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0" name="Oval 29">
            <a:hlinkClick r:id="rId11"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1" name="Oval 30">
            <a:hlinkClick r:id="rId12"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2" name="Oval 31"/>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3" name="Oval 32">
            <a:hlinkClick r:id="rId1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4" name="Oval 33">
            <a:hlinkClick r:id="rId1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5" name="Oval 34">
            <a:hlinkClick r:id="rId1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6" name="Oval 35">
            <a:hlinkClick r:id="rId1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2584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dissolve">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27650"/>
                                        </p:tgtEl>
                                      </p:cBhvr>
                                    </p:animEffect>
                                    <p:set>
                                      <p:cBhvr>
                                        <p:cTn id="22" dur="1" fill="hold">
                                          <p:stCondLst>
                                            <p:cond delay="499"/>
                                          </p:stCondLst>
                                        </p:cTn>
                                        <p:tgtEl>
                                          <p:spTgt spid="27650"/>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dissolve">
                                      <p:cBhvr>
                                        <p:cTn id="30" dur="500"/>
                                        <p:tgtEl>
                                          <p:spTgt spid="6"/>
                                        </p:tgtEl>
                                      </p:cBhvr>
                                    </p:animEffect>
                                  </p:childTnLst>
                                </p:cTn>
                              </p:par>
                              <p:par>
                                <p:cTn id="31" presetID="9"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dissolve">
                                      <p:cBhvr>
                                        <p:cTn id="33" dur="500"/>
                                        <p:tgtEl>
                                          <p:spTgt spid="7"/>
                                        </p:tgtEl>
                                      </p:cBhvr>
                                    </p:animEffect>
                                  </p:childTnLst>
                                </p:cTn>
                              </p:par>
                              <p:par>
                                <p:cTn id="34" presetID="9"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dissolve">
                                      <p:cBhvr>
                                        <p:cTn id="36" dur="500"/>
                                        <p:tgtEl>
                                          <p:spTgt spid="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dissolve">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dissolv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dissolve">
                                      <p:cBhvr>
                                        <p:cTn id="49" dur="500"/>
                                        <p:tgtEl>
                                          <p:spTgt spid="11"/>
                                        </p:tgtEl>
                                      </p:cBhvr>
                                    </p:animEffect>
                                  </p:childTnLst>
                                </p:cTn>
                              </p:par>
                              <p:par>
                                <p:cTn id="50" presetID="9"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dissolve">
                                      <p:cBhvr>
                                        <p:cTn id="52" dur="500"/>
                                        <p:tgtEl>
                                          <p:spTgt spid="10"/>
                                        </p:tgtEl>
                                      </p:cBhvr>
                                    </p:animEffect>
                                  </p:childTnLst>
                                </p:cTn>
                              </p:par>
                              <p:par>
                                <p:cTn id="53" presetID="9"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dissolve">
                                      <p:cBhvr>
                                        <p:cTn id="55" dur="500"/>
                                        <p:tgtEl>
                                          <p:spTgt spid="1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7650"/>
                                        </p:tgtEl>
                                        <p:attrNameLst>
                                          <p:attrName>style.visibility</p:attrName>
                                        </p:attrNameLst>
                                      </p:cBhvr>
                                      <p:to>
                                        <p:strVal val="visible"/>
                                      </p:to>
                                    </p:set>
                                    <p:animEffect transition="in" filter="dissolve">
                                      <p:cBhvr>
                                        <p:cTn id="60" dur="500"/>
                                        <p:tgtEl>
                                          <p:spTgt spid="2765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500"/>
                                        <p:tgtEl>
                                          <p:spTgt spid="14"/>
                                        </p:tgtEl>
                                      </p:cBhvr>
                                    </p:animEffect>
                                  </p:childTnLst>
                                </p:cTn>
                              </p:par>
                              <p:par>
                                <p:cTn id="66" presetID="9" presetClass="exit" presetSubtype="0" fill="hold" nodeType="withEffect">
                                  <p:stCondLst>
                                    <p:cond delay="0"/>
                                  </p:stCondLst>
                                  <p:childTnLst>
                                    <p:animEffect transition="out" filter="dissolve">
                                      <p:cBhvr>
                                        <p:cTn id="67" dur="500"/>
                                        <p:tgtEl>
                                          <p:spTgt spid="27650"/>
                                        </p:tgtEl>
                                      </p:cBhvr>
                                    </p:animEffect>
                                    <p:set>
                                      <p:cBhvr>
                                        <p:cTn id="68" dur="1" fill="hold">
                                          <p:stCondLst>
                                            <p:cond delay="499"/>
                                          </p:stCondLst>
                                        </p:cTn>
                                        <p:tgtEl>
                                          <p:spTgt spid="27650"/>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dissolve">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box(in)">
                                      <p:cBhvr>
                                        <p:cTn id="78" dur="500"/>
                                        <p:tgtEl>
                                          <p:spTgt spid="17"/>
                                        </p:tgtEl>
                                      </p:cBhvr>
                                    </p:animEffect>
                                  </p:childTnLst>
                                </p:cTn>
                              </p:par>
                              <p:par>
                                <p:cTn id="79" presetID="9" presetClass="entr" presetSubtype="0" fill="hold"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dissolve">
                                      <p:cBhvr>
                                        <p:cTn id="8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16" grpId="0" animBg="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5800"/>
            <a:ext cx="8435280" cy="1143000"/>
          </a:xfrm>
        </p:spPr>
        <p:txBody>
          <a:bodyPr/>
          <a:lstStyle/>
          <a:p>
            <a:r>
              <a:rPr lang="en-CA" sz="3200" b="1" dirty="0" smtClean="0">
                <a:solidFill>
                  <a:schemeClr val="accent6">
                    <a:lumMod val="50000"/>
                  </a:schemeClr>
                </a:solidFill>
              </a:rPr>
              <a:t>Step I: TextRank Calculation </a:t>
            </a:r>
            <a:r>
              <a:rPr lang="en-CA" sz="1600" b="1" dirty="0" smtClean="0">
                <a:solidFill>
                  <a:schemeClr val="accent6">
                    <a:lumMod val="50000"/>
                  </a:schemeClr>
                </a:solidFill>
              </a:rPr>
              <a:t>(Mihalcea et al, EMNLP 2004)</a:t>
            </a:r>
            <a:endParaRPr lang="en-US" dirty="0">
              <a:solidFill>
                <a:schemeClr val="accent6">
                  <a:lumMod val="50000"/>
                </a:schemeClr>
              </a:solidFill>
            </a:endParaRPr>
          </a:p>
        </p:txBody>
      </p:sp>
      <p:sp>
        <p:nvSpPr>
          <p:cNvPr id="4" name="Slide Number Placeholder 3"/>
          <p:cNvSpPr>
            <a:spLocks noGrp="1"/>
          </p:cNvSpPr>
          <p:nvPr>
            <p:ph type="sldNum" sz="quarter" idx="15"/>
          </p:nvPr>
        </p:nvSpPr>
        <p:spPr/>
        <p:txBody>
          <a:bodyPr/>
          <a:lstStyle/>
          <a:p>
            <a:fld id="{B6F15528-21DE-4FAA-801E-634DDDAF4B2B}" type="slidenum">
              <a:rPr lang="en-US" smtClean="0"/>
              <a:pPr/>
              <a:t>41</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pic>
        <p:nvPicPr>
          <p:cNvPr id="11776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81000" y="1922112"/>
            <a:ext cx="7848600" cy="3955160"/>
          </a:xfrm>
          <a:prstGeom prst="rect">
            <a:avLst/>
          </a:prstGeom>
          <a:noFill/>
        </p:spPr>
      </p:pic>
      <p:sp>
        <p:nvSpPr>
          <p:cNvPr id="7" name="Rectangular Callout 6"/>
          <p:cNvSpPr/>
          <p:nvPr/>
        </p:nvSpPr>
        <p:spPr>
          <a:xfrm>
            <a:off x="1619234" y="2492896"/>
            <a:ext cx="3505200" cy="457200"/>
          </a:xfrm>
          <a:prstGeom prst="wedgeRectCallout">
            <a:avLst>
              <a:gd name="adj1" fmla="val -37026"/>
              <a:gd name="adj2" fmla="val 13216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IResource … IJavaElement</a:t>
            </a:r>
            <a:endParaRPr lang="en-US" dirty="0"/>
          </a:p>
        </p:txBody>
      </p:sp>
      <p:sp>
        <p:nvSpPr>
          <p:cNvPr id="8" name="Rectangular Callout 7"/>
          <p:cNvSpPr/>
          <p:nvPr/>
        </p:nvSpPr>
        <p:spPr>
          <a:xfrm>
            <a:off x="3707904" y="4509120"/>
            <a:ext cx="3505200" cy="457200"/>
          </a:xfrm>
          <a:prstGeom prst="wedgeRectCallout">
            <a:avLst>
              <a:gd name="adj1" fmla="val 44460"/>
              <a:gd name="adj2" fmla="val 11418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IResource … IJavaElement</a:t>
            </a:r>
            <a:endParaRPr lang="en-US" dirty="0"/>
          </a:p>
        </p:txBody>
      </p:sp>
      <p:pic>
        <p:nvPicPr>
          <p:cNvPr id="117763" name="Picture 3" descr="C:\MyWorks\Thesis Works\MyCV\Masud-JobTalk\img\t-co-occur.png"/>
          <p:cNvPicPr>
            <a:picLocks noChangeAspect="1" noChangeArrowheads="1"/>
          </p:cNvPicPr>
          <p:nvPr/>
        </p:nvPicPr>
        <p:blipFill>
          <a:blip r:embed="rId4" cstate="print"/>
          <a:stretch>
            <a:fillRect/>
          </a:stretch>
        </p:blipFill>
        <p:spPr bwMode="auto">
          <a:xfrm>
            <a:off x="1475656" y="1645581"/>
            <a:ext cx="6400800" cy="4779817"/>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18" name="Rounded Rectangle 17"/>
          <p:cNvSpPr/>
          <p:nvPr/>
        </p:nvSpPr>
        <p:spPr>
          <a:xfrm>
            <a:off x="2627784" y="2362200"/>
            <a:ext cx="38100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(Term Co-occurrence)</a:t>
            </a:r>
            <a:endParaRPr lang="en-US" sz="2400" b="1" dirty="0"/>
          </a:p>
        </p:txBody>
      </p:sp>
      <p:sp>
        <p:nvSpPr>
          <p:cNvPr id="20" name="Oval 19">
            <a:hlinkClick r:id="rId5" action="ppaction://hlinksldjump"/>
          </p:cNvPr>
          <p:cNvSpPr/>
          <p:nvPr/>
        </p:nvSpPr>
        <p:spPr>
          <a:xfrm>
            <a:off x="4860032" y="18864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1" name="Oval 20"/>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2" name="Oval 21">
            <a:hlinkClick r:id="rId6" action="ppaction://hlinksldjump"/>
          </p:cNvPr>
          <p:cNvSpPr/>
          <p:nvPr/>
        </p:nvSpPr>
        <p:spPr>
          <a:xfrm>
            <a:off x="6228584" y="18864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23" name="Oval 22">
            <a:hlinkClick r:id="rId7"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24" name="Oval 23">
            <a:hlinkClick r:id="rId8"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25" name="Oval 24"/>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26" name="Oval 25">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7" name="Oval 26">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8" name="Oval 27">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9" name="Oval 38">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9" name="Oval 28"/>
          <p:cNvSpPr/>
          <p:nvPr/>
        </p:nvSpPr>
        <p:spPr>
          <a:xfrm>
            <a:off x="352285" y="6024713"/>
            <a:ext cx="609600" cy="609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7763"/>
                                        </p:tgtEl>
                                        <p:attrNameLst>
                                          <p:attrName>style.visibility</p:attrName>
                                        </p:attrNameLst>
                                      </p:cBhvr>
                                      <p:to>
                                        <p:strVal val="visible"/>
                                      </p:to>
                                    </p:set>
                                    <p:animEffect transition="in" filter="dissolve">
                                      <p:cBhvr>
                                        <p:cTn id="17" dur="500"/>
                                        <p:tgtEl>
                                          <p:spTgt spid="117763"/>
                                        </p:tgtEl>
                                      </p:cBhvr>
                                    </p:animEffect>
                                  </p:childTnLst>
                                </p:cTn>
                              </p:par>
                              <p:par>
                                <p:cTn id="18" presetID="9" presetClass="exit" presetSubtype="0" fill="hold" nodeType="withEffect">
                                  <p:stCondLst>
                                    <p:cond delay="0"/>
                                  </p:stCondLst>
                                  <p:childTnLst>
                                    <p:animEffect transition="out" filter="dissolve">
                                      <p:cBhvr>
                                        <p:cTn id="19" dur="500"/>
                                        <p:tgtEl>
                                          <p:spTgt spid="117762"/>
                                        </p:tgtEl>
                                      </p:cBhvr>
                                    </p:animEffect>
                                    <p:set>
                                      <p:cBhvr>
                                        <p:cTn id="20" dur="1" fill="hold">
                                          <p:stCondLst>
                                            <p:cond delay="499"/>
                                          </p:stCondLst>
                                        </p:cTn>
                                        <p:tgtEl>
                                          <p:spTgt spid="117762"/>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91264" cy="1143000"/>
          </a:xfrm>
        </p:spPr>
        <p:txBody>
          <a:bodyPr>
            <a:normAutofit/>
          </a:bodyPr>
          <a:lstStyle/>
          <a:p>
            <a:r>
              <a:rPr lang="en-CA" b="1" dirty="0" smtClean="0"/>
              <a:t>Step II: POSRank Calculation</a:t>
            </a:r>
            <a:r>
              <a:rPr lang="en-CA" dirty="0" smtClean="0">
                <a:solidFill>
                  <a:srgbClr val="FF0000"/>
                </a:solidFill>
              </a:rPr>
              <a:t> </a:t>
            </a:r>
            <a:r>
              <a:rPr lang="en-CA" sz="1600" dirty="0" smtClean="0">
                <a:solidFill>
                  <a:schemeClr val="tx1"/>
                </a:solidFill>
              </a:rPr>
              <a:t>(Blanco &amp; Lioma, Inf. Retr. 2012)</a:t>
            </a:r>
            <a:endParaRPr lang="en-US"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42</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4800" y="2209926"/>
            <a:ext cx="8077200" cy="3562054"/>
          </a:xfrm>
          <a:prstGeom prst="rect">
            <a:avLst/>
          </a:prstGeom>
          <a:noFill/>
        </p:spPr>
      </p:pic>
      <p:sp>
        <p:nvSpPr>
          <p:cNvPr id="7" name="Rounded Rectangle 6"/>
          <p:cNvSpPr/>
          <p:nvPr/>
        </p:nvSpPr>
        <p:spPr>
          <a:xfrm>
            <a:off x="2743200" y="2362200"/>
            <a:ext cx="3810000"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Jespersen Rank Theory (Syntactic Dependence)</a:t>
            </a:r>
            <a:endParaRPr lang="en-US" b="1" dirty="0"/>
          </a:p>
        </p:txBody>
      </p:sp>
      <p:sp>
        <p:nvSpPr>
          <p:cNvPr id="8" name="Rectangular Callout 7"/>
          <p:cNvSpPr/>
          <p:nvPr/>
        </p:nvSpPr>
        <p:spPr>
          <a:xfrm>
            <a:off x="1371600" y="3200400"/>
            <a:ext cx="838200" cy="381000"/>
          </a:xfrm>
          <a:prstGeom prst="wedgeRectCallout">
            <a:avLst>
              <a:gd name="adj1" fmla="val 19799"/>
              <a:gd name="adj2" fmla="val 205093"/>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Noun</a:t>
            </a:r>
            <a:endParaRPr lang="en-US" dirty="0"/>
          </a:p>
        </p:txBody>
      </p:sp>
      <p:sp>
        <p:nvSpPr>
          <p:cNvPr id="9" name="Rectangular Callout 8"/>
          <p:cNvSpPr/>
          <p:nvPr/>
        </p:nvSpPr>
        <p:spPr>
          <a:xfrm>
            <a:off x="2667000" y="3200400"/>
            <a:ext cx="838200" cy="381000"/>
          </a:xfrm>
          <a:prstGeom prst="wedgeRectCallout">
            <a:avLst>
              <a:gd name="adj1" fmla="val -20136"/>
              <a:gd name="adj2" fmla="val 18778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Verb</a:t>
            </a:r>
            <a:endParaRPr lang="en-US" dirty="0"/>
          </a:p>
        </p:txBody>
      </p:sp>
      <p:sp>
        <p:nvSpPr>
          <p:cNvPr id="10" name="Rectangular Callout 9"/>
          <p:cNvSpPr/>
          <p:nvPr/>
        </p:nvSpPr>
        <p:spPr>
          <a:xfrm>
            <a:off x="5334000" y="3200400"/>
            <a:ext cx="1295400" cy="381000"/>
          </a:xfrm>
          <a:prstGeom prst="wedgeRectCallout">
            <a:avLst>
              <a:gd name="adj1" fmla="val -2340"/>
              <a:gd name="adj2" fmla="val 189387"/>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Adjective</a:t>
            </a:r>
            <a:endParaRPr lang="en-US" dirty="0"/>
          </a:p>
        </p:txBody>
      </p:sp>
      <p:sp>
        <p:nvSpPr>
          <p:cNvPr id="11" name="Rectangle 10"/>
          <p:cNvSpPr/>
          <p:nvPr/>
        </p:nvSpPr>
        <p:spPr>
          <a:xfrm>
            <a:off x="2133600" y="4038600"/>
            <a:ext cx="4876800" cy="4572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Element …</a:t>
            </a:r>
            <a:r>
              <a:rPr lang="en-US" dirty="0" smtClean="0">
                <a:sym typeface="Wingdings" pitchFamily="2" charset="2"/>
              </a:rPr>
              <a:t>reported,  element …plain</a:t>
            </a:r>
            <a:endParaRPr lang="en-US" dirty="0"/>
          </a:p>
        </p:txBody>
      </p:sp>
      <p:pic>
        <p:nvPicPr>
          <p:cNvPr id="118786" name="Picture 2" descr="C:\MyWorks\Thesis Works\MyCV\Masud-JobTalk\img\t-pos.png"/>
          <p:cNvPicPr>
            <a:picLocks noChangeAspect="1" noChangeArrowheads="1"/>
          </p:cNvPicPr>
          <p:nvPr/>
        </p:nvPicPr>
        <p:blipFill>
          <a:blip r:embed="rId4" cstate="print"/>
          <a:stretch>
            <a:fillRect/>
          </a:stretch>
        </p:blipFill>
        <p:spPr bwMode="auto">
          <a:xfrm>
            <a:off x="1250159" y="1686377"/>
            <a:ext cx="6562201" cy="4910975"/>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30" name="Rounded Rectangle 29"/>
          <p:cNvSpPr/>
          <p:nvPr/>
        </p:nvSpPr>
        <p:spPr>
          <a:xfrm>
            <a:off x="2123728" y="2599184"/>
            <a:ext cx="4173016" cy="6858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t> (Syntactic Dependence)</a:t>
            </a:r>
            <a:endParaRPr lang="en-US" sz="2400" b="1" dirty="0"/>
          </a:p>
        </p:txBody>
      </p:sp>
      <p:sp>
        <p:nvSpPr>
          <p:cNvPr id="31" name="Oval 30">
            <a:hlinkClick r:id="rId5" action="ppaction://hlinksldjump"/>
          </p:cNvPr>
          <p:cNvSpPr/>
          <p:nvPr/>
        </p:nvSpPr>
        <p:spPr>
          <a:xfrm>
            <a:off x="4860032" y="7620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2" name="Oval 31"/>
          <p:cNvSpPr/>
          <p:nvPr/>
        </p:nvSpPr>
        <p:spPr>
          <a:xfrm>
            <a:off x="5542784"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3" name="Oval 32">
            <a:hlinkClick r:id="rId6" action="ppaction://hlinksldjump"/>
          </p:cNvPr>
          <p:cNvSpPr/>
          <p:nvPr/>
        </p:nvSpPr>
        <p:spPr>
          <a:xfrm>
            <a:off x="6228584"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4" name="Oval 33">
            <a:hlinkClick r:id="rId7" action="ppaction://hlinksldjump"/>
          </p:cNvPr>
          <p:cNvSpPr/>
          <p:nvPr/>
        </p:nvSpPr>
        <p:spPr>
          <a:xfrm>
            <a:off x="6914384"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5" name="Oval 34">
            <a:hlinkClick r:id="rId8" action="ppaction://hlinksldjump"/>
          </p:cNvPr>
          <p:cNvSpPr/>
          <p:nvPr/>
        </p:nvSpPr>
        <p:spPr>
          <a:xfrm>
            <a:off x="7596736"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6" name="Oval 35"/>
          <p:cNvSpPr/>
          <p:nvPr/>
        </p:nvSpPr>
        <p:spPr>
          <a:xfrm>
            <a:off x="8282536"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7" name="Oval 36">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8" name="Oval 37">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9" name="Oval 38">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0" name="Oval 39">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3" name="Oval 22"/>
          <p:cNvSpPr/>
          <p:nvPr/>
        </p:nvSpPr>
        <p:spPr>
          <a:xfrm>
            <a:off x="352285" y="6024713"/>
            <a:ext cx="609600" cy="6096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II</a:t>
            </a:r>
            <a:endParaRPr lang="en-US" dirty="0"/>
          </a:p>
        </p:txBody>
      </p:sp>
    </p:spTree>
    <p:extLst>
      <p:ext uri="{BB962C8B-B14F-4D97-AF65-F5344CB8AC3E}">
        <p14:creationId xmlns:p14="http://schemas.microsoft.com/office/powerpoint/2010/main" val="156063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dissolv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8786"/>
                                        </p:tgtEl>
                                        <p:attrNameLst>
                                          <p:attrName>style.visibility</p:attrName>
                                        </p:attrNameLst>
                                      </p:cBhvr>
                                      <p:to>
                                        <p:strVal val="visible"/>
                                      </p:to>
                                    </p:set>
                                    <p:animEffect transition="in" filter="dissolve">
                                      <p:cBhvr>
                                        <p:cTn id="30" dur="500"/>
                                        <p:tgtEl>
                                          <p:spTgt spid="118786"/>
                                        </p:tgtEl>
                                      </p:cBhvr>
                                    </p:animEffect>
                                  </p:childTnLst>
                                </p:cTn>
                              </p:par>
                              <p:par>
                                <p:cTn id="31" presetID="9" presetClass="exit" presetSubtype="0" fill="hold" nodeType="withEffect">
                                  <p:stCondLst>
                                    <p:cond delay="0"/>
                                  </p:stCondLst>
                                  <p:childTnLst>
                                    <p:animEffect transition="out" filter="dissolv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dissolv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3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Three Types of Code Search</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43</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10" name="Picture 5" descr="C:\MyWorks\Thesis Works\MyCV\Masud-JobTalk\img\dev3.png"/>
          <p:cNvPicPr>
            <a:picLocks noChangeAspect="1" noChangeArrowheads="1"/>
          </p:cNvPicPr>
          <p:nvPr/>
        </p:nvPicPr>
        <p:blipFill>
          <a:blip r:embed="rId2" cstate="print"/>
          <a:srcRect/>
          <a:stretch>
            <a:fillRect/>
          </a:stretch>
        </p:blipFill>
        <p:spPr bwMode="auto">
          <a:xfrm>
            <a:off x="3563888" y="1628800"/>
            <a:ext cx="1891928" cy="1891928"/>
          </a:xfrm>
          <a:prstGeom prst="rect">
            <a:avLst/>
          </a:prstGeom>
          <a:noFill/>
        </p:spPr>
      </p:pic>
      <p:pic>
        <p:nvPicPr>
          <p:cNvPr id="11" name="Picture 3" descr="F:\MyWorks\Thesis Works\PhDComprehensive\Depth-paper\query-reform\repository.png"/>
          <p:cNvPicPr>
            <a:picLocks noChangeAspect="1" noChangeArrowheads="1"/>
          </p:cNvPicPr>
          <p:nvPr/>
        </p:nvPicPr>
        <p:blipFill>
          <a:blip r:embed="rId3" cstate="print"/>
          <a:srcRect/>
          <a:stretch>
            <a:fillRect/>
          </a:stretch>
        </p:blipFill>
        <p:spPr bwMode="auto">
          <a:xfrm>
            <a:off x="1115616" y="4581128"/>
            <a:ext cx="1080120" cy="1080120"/>
          </a:xfrm>
          <a:prstGeom prst="rect">
            <a:avLst/>
          </a:prstGeom>
          <a:noFill/>
        </p:spPr>
      </p:pic>
      <p:pic>
        <p:nvPicPr>
          <p:cNvPr id="15" name="Picture 6" descr="C:\My MSc\ThesisWorks\Crowdsource_Knowledge_Base\M4CPBugs\project\ESEC-FSE-2018\ROSE2018\search-2.png"/>
          <p:cNvPicPr>
            <a:picLocks noChangeAspect="1" noChangeArrowheads="1"/>
          </p:cNvPicPr>
          <p:nvPr/>
        </p:nvPicPr>
        <p:blipFill>
          <a:blip r:embed="rId4" cstate="print"/>
          <a:srcRect/>
          <a:stretch>
            <a:fillRect/>
          </a:stretch>
        </p:blipFill>
        <p:spPr bwMode="auto">
          <a:xfrm>
            <a:off x="917492" y="4386017"/>
            <a:ext cx="1943045" cy="1936743"/>
          </a:xfrm>
          <a:prstGeom prst="rect">
            <a:avLst/>
          </a:prstGeom>
          <a:noFill/>
        </p:spPr>
      </p:pic>
      <p:pic>
        <p:nvPicPr>
          <p:cNvPr id="16" name="Picture 2" descr="F:\MyWorks\Thesis Works\PhDComprehensive\Depth-paper\query-reform\repos.png"/>
          <p:cNvPicPr>
            <a:picLocks noChangeAspect="1" noChangeArrowheads="1"/>
          </p:cNvPicPr>
          <p:nvPr/>
        </p:nvPicPr>
        <p:blipFill>
          <a:blip r:embed="rId5" cstate="print"/>
          <a:srcRect/>
          <a:stretch>
            <a:fillRect/>
          </a:stretch>
        </p:blipFill>
        <p:spPr bwMode="auto">
          <a:xfrm>
            <a:off x="5796136" y="4581128"/>
            <a:ext cx="1372833" cy="1350981"/>
          </a:xfrm>
          <a:prstGeom prst="rect">
            <a:avLst/>
          </a:prstGeom>
          <a:noFill/>
        </p:spPr>
      </p:pic>
      <p:pic>
        <p:nvPicPr>
          <p:cNvPr id="17" name="Picture 3" descr="C:\MyWorks\Thesis Works\MyCV\Masud-JobTalk\img\github-icon.png"/>
          <p:cNvPicPr>
            <a:picLocks noChangeAspect="1" noChangeArrowheads="1"/>
          </p:cNvPicPr>
          <p:nvPr/>
        </p:nvPicPr>
        <p:blipFill>
          <a:blip r:embed="rId6" cstate="print"/>
          <a:stretch>
            <a:fillRect/>
          </a:stretch>
        </p:blipFill>
        <p:spPr bwMode="auto">
          <a:xfrm>
            <a:off x="6660232" y="4577680"/>
            <a:ext cx="1584176" cy="1371600"/>
          </a:xfrm>
          <a:prstGeom prst="rect">
            <a:avLst/>
          </a:prstGeom>
          <a:noFill/>
        </p:spPr>
      </p:pic>
      <p:sp>
        <p:nvSpPr>
          <p:cNvPr id="18" name="Left-Right Arrow 17"/>
          <p:cNvSpPr/>
          <p:nvPr/>
        </p:nvSpPr>
        <p:spPr>
          <a:xfrm rot="8226395">
            <a:off x="2067223" y="3875899"/>
            <a:ext cx="1877796" cy="36004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9" name="Left-Right Arrow 18"/>
          <p:cNvSpPr/>
          <p:nvPr/>
        </p:nvSpPr>
        <p:spPr>
          <a:xfrm rot="2661668">
            <a:off x="4976422" y="3708685"/>
            <a:ext cx="1984854" cy="36004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20" name="Picture 6" descr="C:\My MSc\ThesisWorks\Crowdsource_Knowledge_Base\M4CPBugs\project\ESEC-FSE-2018\ROSE2018\search-2.png"/>
          <p:cNvPicPr>
            <a:picLocks noChangeAspect="1" noChangeArrowheads="1"/>
          </p:cNvPicPr>
          <p:nvPr/>
        </p:nvPicPr>
        <p:blipFill>
          <a:blip r:embed="rId4" cstate="print"/>
          <a:srcRect/>
          <a:stretch>
            <a:fillRect/>
          </a:stretch>
        </p:blipFill>
        <p:spPr bwMode="auto">
          <a:xfrm>
            <a:off x="6228184" y="4509120"/>
            <a:ext cx="1943045" cy="1936743"/>
          </a:xfrm>
          <a:prstGeom prst="rect">
            <a:avLst/>
          </a:prstGeom>
          <a:noFill/>
        </p:spPr>
      </p:pic>
      <p:sp>
        <p:nvSpPr>
          <p:cNvPr id="21" name="Rounded Rectangle 20"/>
          <p:cNvSpPr/>
          <p:nvPr/>
        </p:nvSpPr>
        <p:spPr>
          <a:xfrm>
            <a:off x="683568" y="2852936"/>
            <a:ext cx="2592288" cy="576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smtClean="0"/>
              <a:t>(1)</a:t>
            </a:r>
            <a:r>
              <a:rPr lang="en-US" dirty="0" smtClean="0"/>
              <a:t> Bug Localization</a:t>
            </a:r>
            <a:endParaRPr lang="en-US" dirty="0"/>
          </a:p>
        </p:txBody>
      </p:sp>
      <p:sp>
        <p:nvSpPr>
          <p:cNvPr id="22" name="Rounded Rectangle 21"/>
          <p:cNvSpPr/>
          <p:nvPr/>
        </p:nvSpPr>
        <p:spPr>
          <a:xfrm>
            <a:off x="683568" y="3573016"/>
            <a:ext cx="2592288" cy="57606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(2)</a:t>
            </a:r>
            <a:r>
              <a:rPr lang="en-US" dirty="0" smtClean="0"/>
              <a:t> Concept Location</a:t>
            </a:r>
            <a:endParaRPr lang="en-US" dirty="0"/>
          </a:p>
        </p:txBody>
      </p:sp>
      <p:sp>
        <p:nvSpPr>
          <p:cNvPr id="23" name="Rounded Rectangle 22"/>
          <p:cNvSpPr/>
          <p:nvPr/>
        </p:nvSpPr>
        <p:spPr>
          <a:xfrm>
            <a:off x="5698540" y="3334940"/>
            <a:ext cx="2592288" cy="792088"/>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b="1" dirty="0" smtClean="0"/>
              <a:t>(3)</a:t>
            </a:r>
            <a:r>
              <a:rPr lang="en-US" dirty="0" smtClean="0"/>
              <a:t> Internet-scale Code Search</a:t>
            </a:r>
            <a:endParaRPr lang="en-US" dirty="0"/>
          </a:p>
        </p:txBody>
      </p:sp>
      <p:pic>
        <p:nvPicPr>
          <p:cNvPr id="24" name="Picture 4" descr="F:\MyWorks\Thesis Works\PhDSeminar\img\soft-feature-tr.png"/>
          <p:cNvPicPr>
            <a:picLocks noChangeAspect="1" noChangeArrowheads="1"/>
          </p:cNvPicPr>
          <p:nvPr/>
        </p:nvPicPr>
        <p:blipFill>
          <a:blip r:embed="rId7" cstate="print"/>
          <a:srcRect/>
          <a:stretch>
            <a:fillRect/>
          </a:stretch>
        </p:blipFill>
        <p:spPr bwMode="auto">
          <a:xfrm>
            <a:off x="5220072" y="4509120"/>
            <a:ext cx="792088" cy="810004"/>
          </a:xfrm>
          <a:prstGeom prst="rect">
            <a:avLst/>
          </a:prstGeom>
          <a:noFill/>
        </p:spPr>
      </p:pic>
      <p:sp>
        <p:nvSpPr>
          <p:cNvPr id="25" name="Oval 24">
            <a:hlinkClick r:id="rId8"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6" name="Oval 25">
            <a:hlinkClick r:id="rId9"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7" name="Oval 26">
            <a:hlinkClick r:id="rId10"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8" name="Oval 27">
            <a:hlinkClick r:id="rId11"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12" name="Picture 2" descr="F:\MyWorks\Thesis Works\PhDSeminar\img\software-bug.png"/>
          <p:cNvPicPr>
            <a:picLocks noChangeAspect="1" noChangeArrowheads="1"/>
          </p:cNvPicPr>
          <p:nvPr/>
        </p:nvPicPr>
        <p:blipFill>
          <a:blip r:embed="rId12" cstate="print"/>
          <a:srcRect/>
          <a:stretch>
            <a:fillRect/>
          </a:stretch>
        </p:blipFill>
        <p:spPr bwMode="auto">
          <a:xfrm>
            <a:off x="272627" y="2843395"/>
            <a:ext cx="585605" cy="585605"/>
          </a:xfrm>
          <a:prstGeom prst="rect">
            <a:avLst/>
          </a:prstGeom>
          <a:noFill/>
        </p:spPr>
      </p:pic>
      <p:pic>
        <p:nvPicPr>
          <p:cNvPr id="13" name="Picture 4" descr="F:\MyWorks\Thesis Works\PhDSeminar\img\soft-feature-tr.png"/>
          <p:cNvPicPr>
            <a:picLocks noChangeAspect="1" noChangeArrowheads="1"/>
          </p:cNvPicPr>
          <p:nvPr/>
        </p:nvPicPr>
        <p:blipFill>
          <a:blip r:embed="rId7" cstate="print"/>
          <a:srcRect/>
          <a:stretch>
            <a:fillRect/>
          </a:stretch>
        </p:blipFill>
        <p:spPr bwMode="auto">
          <a:xfrm>
            <a:off x="323528" y="3596408"/>
            <a:ext cx="517573" cy="529279"/>
          </a:xfrm>
          <a:prstGeom prst="rect">
            <a:avLst/>
          </a:prstGeom>
          <a:noFill/>
        </p:spPr>
      </p:pic>
      <p:pic>
        <p:nvPicPr>
          <p:cNvPr id="29" name="Picture 2" descr="F:\MyWorks\Thesis Works\PhDComprehensive\Depth-paper\query-reform\repos.png"/>
          <p:cNvPicPr>
            <a:picLocks noChangeAspect="1" noChangeArrowheads="1"/>
          </p:cNvPicPr>
          <p:nvPr/>
        </p:nvPicPr>
        <p:blipFill>
          <a:blip r:embed="rId5" cstate="print"/>
          <a:srcRect/>
          <a:stretch>
            <a:fillRect/>
          </a:stretch>
        </p:blipFill>
        <p:spPr bwMode="auto">
          <a:xfrm>
            <a:off x="6659300" y="2846319"/>
            <a:ext cx="705679" cy="69444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par>
                                <p:cTn id="21" presetID="9"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dissolve">
                                      <p:cBhvr>
                                        <p:cTn id="26" dur="500"/>
                                        <p:tgtEl>
                                          <p:spTgt spid="22"/>
                                        </p:tgtEl>
                                      </p:cBhvr>
                                    </p:animEffect>
                                  </p:childTnLst>
                                </p:cTn>
                              </p:par>
                              <p:par>
                                <p:cTn id="27" presetID="9"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500"/>
                                        <p:tgtEl>
                                          <p:spTgt spid="17"/>
                                        </p:tgtEl>
                                      </p:cBhvr>
                                    </p:animEffect>
                                  </p:childTnLst>
                                </p:cTn>
                              </p:par>
                              <p:par>
                                <p:cTn id="41" presetID="9"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dissolv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dissolv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par>
                                <p:cTn id="54" presetID="9" presetClass="entr" presetSubtype="0"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dissolve">
                                      <p:cBhvr>
                                        <p:cTn id="5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solidFill>
                  <a:schemeClr val="tx1">
                    <a:lumMod val="50000"/>
                    <a:lumOff val="50000"/>
                  </a:schemeClr>
                </a:solidFill>
              </a:rPr>
              <a:t>Search for the Relevant Code</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44</a:t>
            </a:fld>
            <a:endParaRPr lang="en-US"/>
          </a:p>
        </p:txBody>
      </p:sp>
      <p:sp>
        <p:nvSpPr>
          <p:cNvPr id="5" name="Footer Placeholder 4"/>
          <p:cNvSpPr>
            <a:spLocks noGrp="1"/>
          </p:cNvSpPr>
          <p:nvPr>
            <p:ph type="ftr" sz="quarter" idx="16"/>
          </p:nvPr>
        </p:nvSpPr>
        <p:spPr/>
        <p:txBody>
          <a:bodyPr/>
          <a:lstStyle/>
          <a:p>
            <a:r>
              <a:rPr lang="en-CA" dirty="0" smtClean="0"/>
              <a:t>Masud Rahman, PhD Candidate, U of S</a:t>
            </a:r>
            <a:endParaRPr lang="en-US" dirty="0"/>
          </a:p>
        </p:txBody>
      </p:sp>
      <p:pic>
        <p:nvPicPr>
          <p:cNvPr id="6" name="Picture 3" descr="F:\MyWorks\Thesis Works\Guest-Lectures\Feb06\img\bob.jpg"/>
          <p:cNvPicPr>
            <a:picLocks noChangeAspect="1" noChangeArrowheads="1"/>
          </p:cNvPicPr>
          <p:nvPr/>
        </p:nvPicPr>
        <p:blipFill>
          <a:blip r:embed="rId3" cstate="print"/>
          <a:stretch>
            <a:fillRect/>
          </a:stretch>
        </p:blipFill>
        <p:spPr bwMode="auto">
          <a:xfrm>
            <a:off x="1331640" y="2132856"/>
            <a:ext cx="1392560" cy="1392560"/>
          </a:xfrm>
          <a:prstGeom prst="rect">
            <a:avLst/>
          </a:prstGeom>
          <a:noFill/>
        </p:spPr>
      </p:pic>
      <p:cxnSp>
        <p:nvCxnSpPr>
          <p:cNvPr id="39" name="Straight Arrow Connector 38"/>
          <p:cNvCxnSpPr/>
          <p:nvPr/>
        </p:nvCxnSpPr>
        <p:spPr>
          <a:xfrm flipH="1">
            <a:off x="6660232" y="3573016"/>
            <a:ext cx="0" cy="1280160"/>
          </a:xfrm>
          <a:prstGeom prst="straightConnector1">
            <a:avLst/>
          </a:prstGeom>
          <a:ln w="28575">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2420888"/>
            <a:ext cx="720080" cy="720080"/>
          </a:xfrm>
          <a:prstGeom prst="rect">
            <a:avLst/>
          </a:prstGeom>
        </p:spPr>
      </p:pic>
      <p:pic>
        <p:nvPicPr>
          <p:cNvPr id="45" name="Picture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6216" y="4725144"/>
            <a:ext cx="1104900" cy="1104900"/>
          </a:xfrm>
          <a:prstGeom prst="rect">
            <a:avLst/>
          </a:prstGeom>
        </p:spPr>
      </p:pic>
      <p:sp>
        <p:nvSpPr>
          <p:cNvPr id="60" name="Rectangle 59"/>
          <p:cNvSpPr/>
          <p:nvPr/>
        </p:nvSpPr>
        <p:spPr>
          <a:xfrm>
            <a:off x="381000" y="1556792"/>
            <a:ext cx="7772400" cy="4785320"/>
          </a:xfrm>
          <a:prstGeom prst="rect">
            <a:avLst/>
          </a:prstGeom>
          <a:noFill/>
          <a:ln>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738" name="Picture 2" descr="F:\MyWorks\Thesis Works\PhDComprehensive\Depth-paper\query-reform\repos.png"/>
          <p:cNvPicPr>
            <a:picLocks noChangeAspect="1" noChangeArrowheads="1"/>
          </p:cNvPicPr>
          <p:nvPr/>
        </p:nvPicPr>
        <p:blipFill>
          <a:blip r:embed="rId6" cstate="print"/>
          <a:srcRect/>
          <a:stretch>
            <a:fillRect/>
          </a:stretch>
        </p:blipFill>
        <p:spPr bwMode="auto">
          <a:xfrm>
            <a:off x="5436096" y="2420888"/>
            <a:ext cx="1372833" cy="1350981"/>
          </a:xfrm>
          <a:prstGeom prst="rect">
            <a:avLst/>
          </a:prstGeom>
          <a:noFill/>
        </p:spPr>
      </p:pic>
      <p:pic>
        <p:nvPicPr>
          <p:cNvPr id="116739" name="Picture 3" descr="C:\MyWorks\Thesis Works\MyCV\Masud-JobTalk\img\github-icon.png"/>
          <p:cNvPicPr>
            <a:picLocks noChangeAspect="1" noChangeArrowheads="1"/>
          </p:cNvPicPr>
          <p:nvPr/>
        </p:nvPicPr>
        <p:blipFill>
          <a:blip r:embed="rId7" cstate="print"/>
          <a:stretch>
            <a:fillRect/>
          </a:stretch>
        </p:blipFill>
        <p:spPr bwMode="auto">
          <a:xfrm>
            <a:off x="6228184" y="2276872"/>
            <a:ext cx="1650046" cy="1371600"/>
          </a:xfrm>
          <a:prstGeom prst="rect">
            <a:avLst/>
          </a:prstGeom>
          <a:noFill/>
        </p:spPr>
      </p:pic>
      <p:sp>
        <p:nvSpPr>
          <p:cNvPr id="28" name="TextBox 27"/>
          <p:cNvSpPr txBox="1"/>
          <p:nvPr/>
        </p:nvSpPr>
        <p:spPr>
          <a:xfrm>
            <a:off x="1475656" y="3429000"/>
            <a:ext cx="1257075" cy="369332"/>
          </a:xfrm>
          <a:prstGeom prst="rect">
            <a:avLst/>
          </a:prstGeom>
          <a:noFill/>
        </p:spPr>
        <p:txBody>
          <a:bodyPr wrap="none" rtlCol="0">
            <a:spAutoFit/>
          </a:bodyPr>
          <a:lstStyle/>
          <a:p>
            <a:r>
              <a:rPr lang="en-CA" dirty="0" smtClean="0"/>
              <a:t>Developer</a:t>
            </a:r>
            <a:endParaRPr lang="en-CA" dirty="0"/>
          </a:p>
        </p:txBody>
      </p:sp>
      <p:sp>
        <p:nvSpPr>
          <p:cNvPr id="33" name="TextBox 32"/>
          <p:cNvSpPr txBox="1"/>
          <p:nvPr/>
        </p:nvSpPr>
        <p:spPr>
          <a:xfrm>
            <a:off x="5004048" y="1772816"/>
            <a:ext cx="2686954" cy="369332"/>
          </a:xfrm>
          <a:prstGeom prst="rect">
            <a:avLst/>
          </a:prstGeom>
          <a:noFill/>
        </p:spPr>
        <p:txBody>
          <a:bodyPr wrap="none" rtlCol="0">
            <a:spAutoFit/>
          </a:bodyPr>
          <a:lstStyle/>
          <a:p>
            <a:r>
              <a:rPr lang="en-CA" dirty="0" smtClean="0"/>
              <a:t>Internet-scale codebase</a:t>
            </a:r>
            <a:endParaRPr lang="en-CA" dirty="0"/>
          </a:p>
        </p:txBody>
      </p:sp>
      <p:sp>
        <p:nvSpPr>
          <p:cNvPr id="35" name="TextBox 34"/>
          <p:cNvSpPr txBox="1"/>
          <p:nvPr/>
        </p:nvSpPr>
        <p:spPr>
          <a:xfrm>
            <a:off x="5508104" y="5733256"/>
            <a:ext cx="2452916" cy="369332"/>
          </a:xfrm>
          <a:prstGeom prst="rect">
            <a:avLst/>
          </a:prstGeom>
          <a:noFill/>
        </p:spPr>
        <p:txBody>
          <a:bodyPr wrap="none" rtlCol="0">
            <a:spAutoFit/>
          </a:bodyPr>
          <a:lstStyle/>
          <a:p>
            <a:pPr algn="ctr"/>
            <a:r>
              <a:rPr lang="en-CA" dirty="0" smtClean="0"/>
              <a:t>Query Reformulation</a:t>
            </a:r>
            <a:endParaRPr lang="en-CA" dirty="0"/>
          </a:p>
        </p:txBody>
      </p:sp>
      <p:sp>
        <p:nvSpPr>
          <p:cNvPr id="3" name="TextBox 2"/>
          <p:cNvSpPr txBox="1"/>
          <p:nvPr/>
        </p:nvSpPr>
        <p:spPr>
          <a:xfrm>
            <a:off x="2132826" y="6309320"/>
            <a:ext cx="3735318" cy="338554"/>
          </a:xfrm>
          <a:prstGeom prst="rect">
            <a:avLst/>
          </a:prstGeom>
          <a:noFill/>
        </p:spPr>
        <p:txBody>
          <a:bodyPr wrap="none" rtlCol="0">
            <a:spAutoFit/>
          </a:bodyPr>
          <a:lstStyle/>
          <a:p>
            <a:r>
              <a:rPr lang="en-CA" sz="1600" dirty="0" smtClean="0"/>
              <a:t>*Bajracharya and Lopes, EMSE 2012</a:t>
            </a:r>
            <a:endParaRPr lang="en-CA" sz="1600" dirty="0"/>
          </a:p>
        </p:txBody>
      </p:sp>
      <p:sp>
        <p:nvSpPr>
          <p:cNvPr id="36" name="Oval 35">
            <a:hlinkClick r:id="rId8"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7" name="Oval 36">
            <a:hlinkClick r:id="rId9"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0" name="Oval 39">
            <a:hlinkClick r:id="rId10"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1" name="Oval 40">
            <a:hlinkClick r:id="rId11"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43" name="Picture 5" descr="F:\MyWorks\Thesis Works\PhDComprehensive\Depth-paper\query-reform\setting3.png"/>
          <p:cNvPicPr>
            <a:picLocks noChangeAspect="1" noChangeArrowheads="1"/>
          </p:cNvPicPr>
          <p:nvPr/>
        </p:nvPicPr>
        <p:blipFill>
          <a:blip r:embed="rId12" cstate="print"/>
          <a:srcRect/>
          <a:stretch>
            <a:fillRect/>
          </a:stretch>
        </p:blipFill>
        <p:spPr bwMode="auto">
          <a:xfrm>
            <a:off x="5594747" y="4797152"/>
            <a:ext cx="993477" cy="993477"/>
          </a:xfrm>
          <a:prstGeom prst="rect">
            <a:avLst/>
          </a:prstGeom>
          <a:noFill/>
        </p:spPr>
      </p:pic>
      <p:cxnSp>
        <p:nvCxnSpPr>
          <p:cNvPr id="46" name="Straight Arrow Connector 45"/>
          <p:cNvCxnSpPr/>
          <p:nvPr/>
        </p:nvCxnSpPr>
        <p:spPr>
          <a:xfrm>
            <a:off x="2555776" y="3140968"/>
            <a:ext cx="2926080" cy="0"/>
          </a:xfrm>
          <a:prstGeom prst="straightConnector1">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163842" name="Picture 2" descr="F:\MyWorks\Thesis Works\PhDSeminar\img\incorrect-tr.png"/>
          <p:cNvPicPr>
            <a:picLocks noChangeAspect="1" noChangeArrowheads="1"/>
          </p:cNvPicPr>
          <p:nvPr/>
        </p:nvPicPr>
        <p:blipFill>
          <a:blip r:embed="rId13" cstate="print"/>
          <a:srcRect/>
          <a:stretch>
            <a:fillRect/>
          </a:stretch>
        </p:blipFill>
        <p:spPr bwMode="auto">
          <a:xfrm>
            <a:off x="3707904" y="2852936"/>
            <a:ext cx="726380" cy="716149"/>
          </a:xfrm>
          <a:prstGeom prst="rect">
            <a:avLst/>
          </a:prstGeom>
          <a:noFill/>
        </p:spPr>
      </p:pic>
      <p:cxnSp>
        <p:nvCxnSpPr>
          <p:cNvPr id="49" name="Shape 48"/>
          <p:cNvCxnSpPr>
            <a:stCxn id="43" idx="1"/>
            <a:endCxn id="28" idx="2"/>
          </p:cNvCxnSpPr>
          <p:nvPr/>
        </p:nvCxnSpPr>
        <p:spPr>
          <a:xfrm rot="10800000">
            <a:off x="2104195" y="3798333"/>
            <a:ext cx="3490553" cy="1495559"/>
          </a:xfrm>
          <a:prstGeom prst="bentConnector2">
            <a:avLst/>
          </a:prstGeom>
          <a:ln w="28575">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50" name="Picture 6" descr="C:\My MSc\ThesisWorks\Crowdsource_Knowledge_Base\M4CPBugs\project\ESEC-FSE-2018\ROSE2018\search-2.png"/>
          <p:cNvPicPr>
            <a:picLocks noChangeAspect="1" noChangeArrowheads="1"/>
          </p:cNvPicPr>
          <p:nvPr/>
        </p:nvPicPr>
        <p:blipFill>
          <a:blip r:embed="rId14" cstate="print"/>
          <a:srcRect/>
          <a:stretch>
            <a:fillRect/>
          </a:stretch>
        </p:blipFill>
        <p:spPr bwMode="auto">
          <a:xfrm>
            <a:off x="6084168" y="2492896"/>
            <a:ext cx="1224136" cy="1220166"/>
          </a:xfrm>
          <a:prstGeom prst="rect">
            <a:avLst/>
          </a:prstGeom>
          <a:noFill/>
        </p:spPr>
      </p:pic>
      <p:pic>
        <p:nvPicPr>
          <p:cNvPr id="52" name="Picture 4" descr="F:\MyWorks\Thesis Works\PhDSeminar\img\soft-feature-tr.png"/>
          <p:cNvPicPr>
            <a:picLocks noChangeAspect="1" noChangeArrowheads="1"/>
          </p:cNvPicPr>
          <p:nvPr/>
        </p:nvPicPr>
        <p:blipFill>
          <a:blip r:embed="rId15" cstate="print"/>
          <a:srcRect/>
          <a:stretch>
            <a:fillRect/>
          </a:stretch>
        </p:blipFill>
        <p:spPr bwMode="auto">
          <a:xfrm>
            <a:off x="683568" y="2708920"/>
            <a:ext cx="792088" cy="810004"/>
          </a:xfrm>
          <a:prstGeom prst="rect">
            <a:avLst/>
          </a:prstGeom>
          <a:noFill/>
        </p:spPr>
      </p:pic>
      <p:pic>
        <p:nvPicPr>
          <p:cNvPr id="47" name="Picture 6" descr="F:\MyWorks\Thesis Works\PhDComprehensive\Depth-paper\query-reform\expanded.png"/>
          <p:cNvPicPr>
            <a:picLocks noChangeAspect="1" noChangeArrowheads="1"/>
          </p:cNvPicPr>
          <p:nvPr/>
        </p:nvPicPr>
        <p:blipFill>
          <a:blip r:embed="rId16" cstate="print"/>
          <a:srcRect/>
          <a:stretch>
            <a:fillRect/>
          </a:stretch>
        </p:blipFill>
        <p:spPr bwMode="auto">
          <a:xfrm>
            <a:off x="2987824" y="4797152"/>
            <a:ext cx="967679" cy="967679"/>
          </a:xfrm>
          <a:prstGeom prst="rect">
            <a:avLst/>
          </a:prstGeom>
          <a:noFill/>
        </p:spPr>
      </p:pic>
      <p:sp>
        <p:nvSpPr>
          <p:cNvPr id="53" name="Rectangle 52"/>
          <p:cNvSpPr/>
          <p:nvPr/>
        </p:nvSpPr>
        <p:spPr>
          <a:xfrm>
            <a:off x="827584" y="4221088"/>
            <a:ext cx="7200800" cy="19442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339752" y="5733256"/>
            <a:ext cx="2372765" cy="369332"/>
          </a:xfrm>
          <a:prstGeom prst="rect">
            <a:avLst/>
          </a:prstGeom>
          <a:noFill/>
        </p:spPr>
        <p:txBody>
          <a:bodyPr wrap="none" rtlCol="0">
            <a:spAutoFit/>
          </a:bodyPr>
          <a:lstStyle/>
          <a:p>
            <a:r>
              <a:rPr lang="en-US" dirty="0" smtClean="0"/>
              <a:t>Reformulated Query</a:t>
            </a:r>
            <a:endParaRPr lang="en-US" dirty="0"/>
          </a:p>
        </p:txBody>
      </p:sp>
      <p:sp>
        <p:nvSpPr>
          <p:cNvPr id="55" name="Oval 54"/>
          <p:cNvSpPr/>
          <p:nvPr/>
        </p:nvSpPr>
        <p:spPr>
          <a:xfrm rot="19153851">
            <a:off x="14309" y="4252365"/>
            <a:ext cx="2376264" cy="720080"/>
          </a:xfrm>
          <a:prstGeom prst="ellipse">
            <a:avLst/>
          </a:prstGeom>
          <a:ln>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PhD Thesis</a:t>
            </a:r>
            <a:endParaRPr lang="en-US" dirty="0"/>
          </a:p>
        </p:txBody>
      </p:sp>
      <p:sp>
        <p:nvSpPr>
          <p:cNvPr id="56" name="Rectangle 55"/>
          <p:cNvSpPr/>
          <p:nvPr/>
        </p:nvSpPr>
        <p:spPr>
          <a:xfrm>
            <a:off x="3347864" y="2060848"/>
            <a:ext cx="1584175" cy="707886"/>
          </a:xfrm>
          <a:prstGeom prst="rect">
            <a:avLst/>
          </a:prstGeom>
          <a:noFill/>
        </p:spPr>
        <p:txBody>
          <a:bodyPr wrap="square" lIns="91440" tIns="45720" rIns="91440" bIns="45720">
            <a:spAutoFit/>
          </a:bodyPr>
          <a:lstStyle/>
          <a:p>
            <a:pPr algn="ctr"/>
            <a:r>
              <a:rPr lang="en-US" sz="40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*76%</a:t>
            </a:r>
            <a:endParaRPr lang="en-US" sz="4000" b="1" cap="none" spc="0" dirty="0">
              <a:ln w="12700">
                <a:solidFill>
                  <a:srgbClr val="FF0000"/>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83644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dissolve">
                                      <p:cBhvr>
                                        <p:cTn id="7" dur="500"/>
                                        <p:tgtEl>
                                          <p:spTgt spid="52"/>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dissolve">
                                      <p:cBhvr>
                                        <p:cTn id="13" dur="500"/>
                                        <p:tgtEl>
                                          <p:spTgt spid="4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dissolv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animEffect transition="in" filter="dissolve">
                                      <p:cBhvr>
                                        <p:cTn id="21" dur="500"/>
                                        <p:tgtEl>
                                          <p:spTgt spid="46"/>
                                        </p:tgtEl>
                                      </p:cBhvr>
                                    </p:animEffect>
                                  </p:childTnLst>
                                </p:cTn>
                              </p:par>
                              <p:par>
                                <p:cTn id="22" presetID="9" presetClass="entr" presetSubtype="0" fill="hold" nodeType="withEffect">
                                  <p:stCondLst>
                                    <p:cond delay="0"/>
                                  </p:stCondLst>
                                  <p:childTnLst>
                                    <p:set>
                                      <p:cBhvr>
                                        <p:cTn id="23" dur="1" fill="hold">
                                          <p:stCondLst>
                                            <p:cond delay="0"/>
                                          </p:stCondLst>
                                        </p:cTn>
                                        <p:tgtEl>
                                          <p:spTgt spid="116738"/>
                                        </p:tgtEl>
                                        <p:attrNameLst>
                                          <p:attrName>style.visibility</p:attrName>
                                        </p:attrNameLst>
                                      </p:cBhvr>
                                      <p:to>
                                        <p:strVal val="visible"/>
                                      </p:to>
                                    </p:set>
                                    <p:animEffect transition="in" filter="dissolve">
                                      <p:cBhvr>
                                        <p:cTn id="24" dur="500"/>
                                        <p:tgtEl>
                                          <p:spTgt spid="116738"/>
                                        </p:tgtEl>
                                      </p:cBhvr>
                                    </p:animEffect>
                                  </p:childTnLst>
                                </p:cTn>
                              </p:par>
                              <p:par>
                                <p:cTn id="25" presetID="9"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dissolve">
                                      <p:cBhvr>
                                        <p:cTn id="27" dur="500"/>
                                        <p:tgtEl>
                                          <p:spTgt spid="50"/>
                                        </p:tgtEl>
                                      </p:cBhvr>
                                    </p:animEffect>
                                  </p:childTnLst>
                                </p:cTn>
                              </p:par>
                              <p:par>
                                <p:cTn id="28" presetID="9" presetClass="entr" presetSubtype="0" fill="hold" nodeType="withEffect">
                                  <p:stCondLst>
                                    <p:cond delay="0"/>
                                  </p:stCondLst>
                                  <p:childTnLst>
                                    <p:set>
                                      <p:cBhvr>
                                        <p:cTn id="29" dur="1" fill="hold">
                                          <p:stCondLst>
                                            <p:cond delay="0"/>
                                          </p:stCondLst>
                                        </p:cTn>
                                        <p:tgtEl>
                                          <p:spTgt spid="116739"/>
                                        </p:tgtEl>
                                        <p:attrNameLst>
                                          <p:attrName>style.visibility</p:attrName>
                                        </p:attrNameLst>
                                      </p:cBhvr>
                                      <p:to>
                                        <p:strVal val="visible"/>
                                      </p:to>
                                    </p:set>
                                    <p:animEffect transition="in" filter="dissolve">
                                      <p:cBhvr>
                                        <p:cTn id="30" dur="500"/>
                                        <p:tgtEl>
                                          <p:spTgt spid="11673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dissolve">
                                      <p:cBhvr>
                                        <p:cTn id="33" dur="500"/>
                                        <p:tgtEl>
                                          <p:spTgt spid="33"/>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63842"/>
                                        </p:tgtEl>
                                        <p:attrNameLst>
                                          <p:attrName>style.visibility</p:attrName>
                                        </p:attrNameLst>
                                      </p:cBhvr>
                                      <p:to>
                                        <p:strVal val="visible"/>
                                      </p:to>
                                    </p:set>
                                    <p:animEffect transition="in" filter="dissolve">
                                      <p:cBhvr>
                                        <p:cTn id="38" dur="500"/>
                                        <p:tgtEl>
                                          <p:spTgt spid="163842"/>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dissolve">
                                      <p:cBhvr>
                                        <p:cTn id="41" dur="500"/>
                                        <p:tgtEl>
                                          <p:spTgt spid="5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dissolve">
                                      <p:cBhvr>
                                        <p:cTn id="44" dur="500"/>
                                        <p:tgtEl>
                                          <p:spTgt spid="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dissolve">
                                      <p:cBhvr>
                                        <p:cTn id="49" dur="500"/>
                                        <p:tgtEl>
                                          <p:spTgt spid="39"/>
                                        </p:tgtEl>
                                      </p:cBhvr>
                                    </p:animEffect>
                                  </p:childTnLst>
                                </p:cTn>
                              </p:par>
                              <p:par>
                                <p:cTn id="50" presetID="9" presetClass="entr" presetSubtype="0" fill="hold"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dissolve">
                                      <p:cBhvr>
                                        <p:cTn id="52" dur="500"/>
                                        <p:tgtEl>
                                          <p:spTgt spid="45"/>
                                        </p:tgtEl>
                                      </p:cBhvr>
                                    </p:animEffect>
                                  </p:childTnLst>
                                </p:cTn>
                              </p:par>
                              <p:par>
                                <p:cTn id="53" presetID="9"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animEffect transition="in" filter="dissolve">
                                      <p:cBhvr>
                                        <p:cTn id="55" dur="500"/>
                                        <p:tgtEl>
                                          <p:spTgt spid="4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dissolv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dissolve">
                                      <p:cBhvr>
                                        <p:cTn id="63" dur="500"/>
                                        <p:tgtEl>
                                          <p:spTgt spid="49"/>
                                        </p:tgtEl>
                                      </p:cBhvr>
                                    </p:animEffect>
                                  </p:childTnLst>
                                </p:cTn>
                              </p:par>
                              <p:par>
                                <p:cTn id="64" presetID="9" presetClass="entr" presetSubtype="0" fill="hold"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dissolve">
                                      <p:cBhvr>
                                        <p:cTn id="66" dur="500"/>
                                        <p:tgtEl>
                                          <p:spTgt spid="47"/>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54"/>
                                        </p:tgtEl>
                                        <p:attrNameLst>
                                          <p:attrName>style.visibility</p:attrName>
                                        </p:attrNameLst>
                                      </p:cBhvr>
                                      <p:to>
                                        <p:strVal val="visible"/>
                                      </p:to>
                                    </p:set>
                                    <p:animEffect transition="in" filter="dissolve">
                                      <p:cBhvr>
                                        <p:cTn id="69" dur="500"/>
                                        <p:tgtEl>
                                          <p:spTgt spid="54"/>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dissolve">
                                      <p:cBhvr>
                                        <p:cTn id="74" dur="500"/>
                                        <p:tgtEl>
                                          <p:spTgt spid="53"/>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dissolve">
                                      <p:cBhvr>
                                        <p:cTn id="7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35" grpId="0"/>
      <p:bldP spid="3" grpId="0"/>
      <p:bldP spid="53" grpId="0" animBg="1"/>
      <p:bldP spid="54" grpId="0"/>
      <p:bldP spid="55" grpId="0" animBg="1"/>
      <p:bldP spid="5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Reproducibility &amp; Replication</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45</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sp>
        <p:nvSpPr>
          <p:cNvPr id="6" name="Rounded Rectangle 5"/>
          <p:cNvSpPr/>
          <p:nvPr/>
        </p:nvSpPr>
        <p:spPr>
          <a:xfrm>
            <a:off x="609600" y="1600200"/>
            <a:ext cx="7519416" cy="5334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hlinkClick r:id="rId3"/>
              </a:rPr>
              <a:t>https://github.com/masud-technope/BugDoctor</a:t>
            </a:r>
            <a:endParaRPr lang="en-CA" dirty="0">
              <a:solidFill>
                <a:srgbClr val="FFFF00"/>
              </a:solidFill>
            </a:endParaRPr>
          </a:p>
        </p:txBody>
      </p:sp>
      <p:pic>
        <p:nvPicPr>
          <p:cNvPr id="8" name="Picture 7"/>
          <p:cNvPicPr>
            <a:picLocks noChangeAspect="1"/>
          </p:cNvPicPr>
          <p:nvPr/>
        </p:nvPicPr>
        <p:blipFill>
          <a:blip r:embed="rId4" cstate="print"/>
          <a:srcRect t="3125"/>
          <a:stretch>
            <a:fillRect/>
          </a:stretch>
        </p:blipFill>
        <p:spPr>
          <a:xfrm>
            <a:off x="1907704" y="2204864"/>
            <a:ext cx="4896544" cy="4464496"/>
          </a:xfrm>
          <a:prstGeom prst="rect">
            <a:avLst/>
          </a:prstGeom>
          <a:ln w="12700">
            <a:solidFill>
              <a:schemeClr val="tx1"/>
            </a:solidFill>
          </a:ln>
        </p:spPr>
      </p:pic>
      <p:pic>
        <p:nvPicPr>
          <p:cNvPr id="195586" name="Picture 2" descr="F:\MyWorks\Thesis Works\PhDThesis\PhDSeminar\img\bug-doctor-qr.png"/>
          <p:cNvPicPr>
            <a:picLocks noChangeAspect="1" noChangeArrowheads="1"/>
          </p:cNvPicPr>
          <p:nvPr/>
        </p:nvPicPr>
        <p:blipFill>
          <a:blip r:embed="rId5" cstate="print"/>
          <a:srcRect/>
          <a:stretch>
            <a:fillRect/>
          </a:stretch>
        </p:blipFill>
        <p:spPr bwMode="auto">
          <a:xfrm>
            <a:off x="3491880" y="3501008"/>
            <a:ext cx="1905000" cy="1905000"/>
          </a:xfrm>
          <a:prstGeom prst="rect">
            <a:avLst/>
          </a:prstGeom>
          <a:noFill/>
          <a:ln>
            <a:solidFill>
              <a:schemeClr val="tx1">
                <a:lumMod val="95000"/>
                <a:lumOff val="5000"/>
              </a:schemeClr>
            </a:solidFill>
          </a:ln>
        </p:spPr>
      </p:pic>
      <p:sp>
        <p:nvSpPr>
          <p:cNvPr id="14" name="Oval 13">
            <a:hlinkClick r:id="rId6"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5" name="Oval 14">
            <a:hlinkClick r:id="rId7"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6" name="Oval 15">
            <a:hlinkClick r:id="rId8"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7" name="Oval 16">
            <a:hlinkClick r:id="rId9"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2136491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226" y="838200"/>
            <a:ext cx="8156280" cy="4895850"/>
          </a:xfrm>
          <a:prstGeom prst="rect">
            <a:avLst/>
          </a:prstGeom>
          <a:ln>
            <a:noFill/>
          </a:ln>
          <a:effectLst>
            <a:softEdge rad="112500"/>
          </a:effectLst>
        </p:spPr>
      </p:pic>
      <p:sp>
        <p:nvSpPr>
          <p:cNvPr id="4" name="Slide Number Placeholder 3"/>
          <p:cNvSpPr>
            <a:spLocks noGrp="1"/>
          </p:cNvSpPr>
          <p:nvPr>
            <p:ph type="sldNum" sz="quarter" idx="15"/>
          </p:nvPr>
        </p:nvSpPr>
        <p:spPr/>
        <p:txBody>
          <a:bodyPr/>
          <a:lstStyle/>
          <a:p>
            <a:fld id="{B6F15528-21DE-4FAA-801E-634DDDAF4B2B}" type="slidenum">
              <a:rPr lang="en-US" smtClean="0"/>
              <a:pPr/>
              <a:t>46</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sp>
        <p:nvSpPr>
          <p:cNvPr id="6" name="Rounded Rectangle 5"/>
          <p:cNvSpPr/>
          <p:nvPr/>
        </p:nvSpPr>
        <p:spPr>
          <a:xfrm>
            <a:off x="2057400" y="3429000"/>
            <a:ext cx="5158761" cy="71972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CA" sz="2800" b="1" dirty="0" smtClean="0"/>
              <a:t>Part III:</a:t>
            </a:r>
            <a:r>
              <a:rPr lang="en-CA" sz="2800" dirty="0" smtClean="0"/>
              <a:t> </a:t>
            </a:r>
            <a:r>
              <a:rPr lang="en-CA" sz="2800" b="1" dirty="0" smtClean="0"/>
              <a:t>Future Works</a:t>
            </a:r>
            <a:endParaRPr lang="en-CA" sz="2800" b="1" dirty="0"/>
          </a:p>
        </p:txBody>
      </p:sp>
      <p:sp>
        <p:nvSpPr>
          <p:cNvPr id="20" name="Oval 19">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1" name="Oval 20">
            <a:hlinkClick r:id="rId5"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2" name="Oval 21">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3" name="Oval 22">
            <a:hlinkClick r:id="rId7"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8148004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own Arrow 13"/>
          <p:cNvSpPr/>
          <p:nvPr/>
        </p:nvSpPr>
        <p:spPr>
          <a:xfrm>
            <a:off x="4191000" y="2895600"/>
            <a:ext cx="304800" cy="609600"/>
          </a:xfrm>
          <a:prstGeom prst="down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04800" y="274638"/>
            <a:ext cx="8281416" cy="1143000"/>
          </a:xfrm>
        </p:spPr>
        <p:txBody>
          <a:bodyPr/>
          <a:lstStyle/>
          <a:p>
            <a:r>
              <a:rPr lang="en-CA" b="1" dirty="0" smtClean="0">
                <a:solidFill>
                  <a:schemeClr val="tx1">
                    <a:lumMod val="50000"/>
                    <a:lumOff val="50000"/>
                  </a:schemeClr>
                </a:solidFill>
              </a:rPr>
              <a:t>T1: Bug Reproducibility &amp; Bug Fixing</a:t>
            </a:r>
            <a:endParaRPr lang="en-US" b="1" dirty="0">
              <a:solidFill>
                <a:schemeClr val="tx1">
                  <a:lumMod val="50000"/>
                  <a:lumOff val="50000"/>
                </a:schemeClr>
              </a:solidFill>
            </a:endParaRPr>
          </a:p>
        </p:txBody>
      </p:sp>
      <p:sp>
        <p:nvSpPr>
          <p:cNvPr id="4" name="Slide Number Placeholder 3"/>
          <p:cNvSpPr>
            <a:spLocks noGrp="1"/>
          </p:cNvSpPr>
          <p:nvPr>
            <p:ph type="sldNum" sz="quarter" idx="15"/>
          </p:nvPr>
        </p:nvSpPr>
        <p:spPr/>
        <p:txBody>
          <a:bodyPr/>
          <a:lstStyle/>
          <a:p>
            <a:fld id="{B6F15528-21DE-4FAA-801E-634DDDAF4B2B}" type="slidenum">
              <a:rPr lang="en-US" smtClean="0"/>
              <a:pPr/>
              <a:t>47</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pic>
        <p:nvPicPr>
          <p:cNvPr id="6" name="Picture 2" descr="C:\MyWorks\Thesis Works\MyCV\Masud-JobTalk\img\correct.png"/>
          <p:cNvPicPr>
            <a:picLocks noChangeAspect="1" noChangeArrowheads="1"/>
          </p:cNvPicPr>
          <p:nvPr/>
        </p:nvPicPr>
        <p:blipFill>
          <a:blip r:embed="rId3" cstate="print"/>
          <a:srcRect t="8333" r="8333"/>
          <a:stretch>
            <a:fillRect/>
          </a:stretch>
        </p:blipFill>
        <p:spPr bwMode="auto">
          <a:xfrm>
            <a:off x="3581400" y="1524000"/>
            <a:ext cx="1524001" cy="1524000"/>
          </a:xfrm>
          <a:prstGeom prst="rect">
            <a:avLst/>
          </a:prstGeom>
          <a:noFill/>
        </p:spPr>
      </p:pic>
      <p:pic>
        <p:nvPicPr>
          <p:cNvPr id="97282" name="Picture 2" descr="C:\MyWorks\Thesis Works\MyCV\Research-Abstract-Bio\bug-localization-tr.png"/>
          <p:cNvPicPr>
            <a:picLocks noChangeAspect="1" noChangeArrowheads="1"/>
          </p:cNvPicPr>
          <p:nvPr/>
        </p:nvPicPr>
        <p:blipFill>
          <a:blip r:embed="rId4" cstate="print"/>
          <a:srcRect/>
          <a:stretch>
            <a:fillRect/>
          </a:stretch>
        </p:blipFill>
        <p:spPr bwMode="auto">
          <a:xfrm>
            <a:off x="838200" y="3810000"/>
            <a:ext cx="1524000" cy="1524000"/>
          </a:xfrm>
          <a:prstGeom prst="rect">
            <a:avLst/>
          </a:prstGeom>
          <a:noFill/>
        </p:spPr>
      </p:pic>
      <p:pic>
        <p:nvPicPr>
          <p:cNvPr id="97283" name="Picture 3" descr="C:\MyWorks\Thesis Works\MyCV\Masud-JobTalk\img\bug-understanding.png"/>
          <p:cNvPicPr>
            <a:picLocks noChangeAspect="1" noChangeArrowheads="1"/>
          </p:cNvPicPr>
          <p:nvPr/>
        </p:nvPicPr>
        <p:blipFill>
          <a:blip r:embed="rId5" cstate="print"/>
          <a:srcRect l="18000" t="12000" r="16000" b="13000"/>
          <a:stretch>
            <a:fillRect/>
          </a:stretch>
        </p:blipFill>
        <p:spPr bwMode="auto">
          <a:xfrm flipH="1">
            <a:off x="3581400" y="3505200"/>
            <a:ext cx="1600200" cy="1818409"/>
          </a:xfrm>
          <a:prstGeom prst="rect">
            <a:avLst/>
          </a:prstGeom>
          <a:noFill/>
        </p:spPr>
      </p:pic>
      <p:pic>
        <p:nvPicPr>
          <p:cNvPr id="97284" name="Picture 4" descr="C:\MyWorks\Thesis Works\MyCV\Masud-JobTalk\img\program-repair.png"/>
          <p:cNvPicPr>
            <a:picLocks noChangeAspect="1" noChangeArrowheads="1"/>
          </p:cNvPicPr>
          <p:nvPr/>
        </p:nvPicPr>
        <p:blipFill>
          <a:blip r:embed="rId6" cstate="print"/>
          <a:srcRect l="6258" t="9387" r="2999" b="6128"/>
          <a:stretch>
            <a:fillRect/>
          </a:stretch>
        </p:blipFill>
        <p:spPr bwMode="auto">
          <a:xfrm>
            <a:off x="6211711" y="3810000"/>
            <a:ext cx="1636889" cy="1524000"/>
          </a:xfrm>
          <a:prstGeom prst="rect">
            <a:avLst/>
          </a:prstGeom>
          <a:noFill/>
        </p:spPr>
      </p:pic>
      <p:sp>
        <p:nvSpPr>
          <p:cNvPr id="10" name="TextBox 9"/>
          <p:cNvSpPr txBox="1"/>
          <p:nvPr/>
        </p:nvSpPr>
        <p:spPr>
          <a:xfrm>
            <a:off x="533400" y="5334000"/>
            <a:ext cx="1981633" cy="369332"/>
          </a:xfrm>
          <a:prstGeom prst="rect">
            <a:avLst/>
          </a:prstGeom>
          <a:noFill/>
        </p:spPr>
        <p:txBody>
          <a:bodyPr wrap="none" rtlCol="0">
            <a:spAutoFit/>
          </a:bodyPr>
          <a:lstStyle/>
          <a:p>
            <a:r>
              <a:rPr lang="en-US" dirty="0" smtClean="0"/>
              <a:t>Bug Localization</a:t>
            </a:r>
            <a:endParaRPr lang="en-US" dirty="0"/>
          </a:p>
        </p:txBody>
      </p:sp>
      <p:sp>
        <p:nvSpPr>
          <p:cNvPr id="11" name="TextBox 10"/>
          <p:cNvSpPr txBox="1"/>
          <p:nvPr/>
        </p:nvSpPr>
        <p:spPr>
          <a:xfrm>
            <a:off x="3352800" y="5334000"/>
            <a:ext cx="2295821" cy="369332"/>
          </a:xfrm>
          <a:prstGeom prst="rect">
            <a:avLst/>
          </a:prstGeom>
          <a:noFill/>
        </p:spPr>
        <p:txBody>
          <a:bodyPr wrap="none" rtlCol="0">
            <a:spAutoFit/>
          </a:bodyPr>
          <a:lstStyle/>
          <a:p>
            <a:r>
              <a:rPr lang="en-US" dirty="0" smtClean="0"/>
              <a:t>Bug Understanding</a:t>
            </a:r>
            <a:endParaRPr lang="en-US" dirty="0"/>
          </a:p>
        </p:txBody>
      </p:sp>
      <p:sp>
        <p:nvSpPr>
          <p:cNvPr id="12" name="TextBox 11"/>
          <p:cNvSpPr txBox="1"/>
          <p:nvPr/>
        </p:nvSpPr>
        <p:spPr>
          <a:xfrm>
            <a:off x="6400800" y="5334000"/>
            <a:ext cx="1366080" cy="369332"/>
          </a:xfrm>
          <a:prstGeom prst="rect">
            <a:avLst/>
          </a:prstGeom>
          <a:noFill/>
        </p:spPr>
        <p:txBody>
          <a:bodyPr wrap="none" rtlCol="0">
            <a:spAutoFit/>
          </a:bodyPr>
          <a:lstStyle/>
          <a:p>
            <a:r>
              <a:rPr lang="en-US" dirty="0" smtClean="0"/>
              <a:t>Bug Fixing</a:t>
            </a:r>
            <a:endParaRPr lang="en-US" dirty="0"/>
          </a:p>
        </p:txBody>
      </p:sp>
      <p:sp>
        <p:nvSpPr>
          <p:cNvPr id="13" name="Rounded Rectangle 12"/>
          <p:cNvSpPr/>
          <p:nvPr/>
        </p:nvSpPr>
        <p:spPr>
          <a:xfrm>
            <a:off x="457200" y="3505200"/>
            <a:ext cx="7620000" cy="2362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81000" y="1524000"/>
            <a:ext cx="7772400" cy="5105400"/>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2438400" y="4419600"/>
            <a:ext cx="1219200" cy="304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Right Arrow 17"/>
          <p:cNvSpPr/>
          <p:nvPr/>
        </p:nvSpPr>
        <p:spPr>
          <a:xfrm>
            <a:off x="5105400" y="4419600"/>
            <a:ext cx="1219200" cy="3048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Rounded Rectangle 15"/>
          <p:cNvSpPr/>
          <p:nvPr/>
        </p:nvSpPr>
        <p:spPr>
          <a:xfrm>
            <a:off x="533400" y="3276600"/>
            <a:ext cx="1905000" cy="2743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338033" y="1602076"/>
            <a:ext cx="3352800" cy="1323439"/>
          </a:xfrm>
          <a:prstGeom prst="rect">
            <a:avLst/>
          </a:prstGeom>
          <a:noFill/>
        </p:spPr>
        <p:txBody>
          <a:bodyPr wrap="square" lIns="91440" tIns="45720" rIns="91440" bIns="45720">
            <a:spAutoFit/>
          </a:bodyPr>
          <a:lstStyle/>
          <a:p>
            <a:pPr algn="ctr"/>
            <a:r>
              <a:rPr lang="en-US" sz="4000" b="1" cap="none" spc="0" dirty="0" smtClean="0">
                <a:ln w="10541" cmpd="sng">
                  <a:solidFill>
                    <a:schemeClr val="accent1">
                      <a:shade val="88000"/>
                      <a:satMod val="110000"/>
                    </a:schemeClr>
                  </a:solidFill>
                  <a:prstDash val="solid"/>
                </a:ln>
                <a:solidFill>
                  <a:srgbClr val="FF0000"/>
                </a:solidFill>
                <a:effectLst>
                  <a:glow rad="139700">
                    <a:schemeClr val="accent2">
                      <a:satMod val="175000"/>
                      <a:alpha val="40000"/>
                    </a:schemeClr>
                  </a:glow>
                </a:effectLst>
              </a:rPr>
              <a:t>$</a:t>
            </a:r>
            <a:r>
              <a:rPr lang="en-US" sz="4000" b="1" dirty="0" smtClean="0">
                <a:ln w="10541" cmpd="sng">
                  <a:solidFill>
                    <a:schemeClr val="accent1">
                      <a:shade val="88000"/>
                      <a:satMod val="110000"/>
                    </a:schemeClr>
                  </a:solidFill>
                  <a:prstDash val="solid"/>
                </a:ln>
                <a:solidFill>
                  <a:srgbClr val="FF0000"/>
                </a:solidFill>
                <a:effectLst>
                  <a:glow rad="139700">
                    <a:schemeClr val="accent2">
                      <a:satMod val="175000"/>
                      <a:alpha val="40000"/>
                    </a:schemeClr>
                  </a:glow>
                </a:effectLst>
              </a:rPr>
              <a:t>1.7</a:t>
            </a:r>
          </a:p>
          <a:p>
            <a:pPr algn="ctr"/>
            <a:r>
              <a:rPr lang="en-US" sz="4000" b="1" cap="none" spc="0" dirty="0" smtClean="0">
                <a:ln w="10541" cmpd="sng">
                  <a:solidFill>
                    <a:schemeClr val="accent1">
                      <a:shade val="88000"/>
                      <a:satMod val="110000"/>
                    </a:schemeClr>
                  </a:solidFill>
                  <a:prstDash val="solid"/>
                </a:ln>
                <a:solidFill>
                  <a:srgbClr val="FF0000"/>
                </a:solidFill>
                <a:effectLst>
                  <a:glow rad="139700">
                    <a:schemeClr val="accent2">
                      <a:satMod val="175000"/>
                      <a:alpha val="40000"/>
                    </a:schemeClr>
                  </a:glow>
                </a:effectLst>
              </a:rPr>
              <a:t>Trillion</a:t>
            </a:r>
          </a:p>
        </p:txBody>
      </p:sp>
      <p:sp>
        <p:nvSpPr>
          <p:cNvPr id="20" name="Rounded Rectangle 19"/>
          <p:cNvSpPr/>
          <p:nvPr/>
        </p:nvSpPr>
        <p:spPr>
          <a:xfrm>
            <a:off x="3271081" y="3276600"/>
            <a:ext cx="2355414" cy="2743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p:cNvSpPr/>
          <p:nvPr/>
        </p:nvSpPr>
        <p:spPr>
          <a:xfrm>
            <a:off x="5943600" y="3276600"/>
            <a:ext cx="1981200" cy="274320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761" name="Picture 1" descr="C:\MyWorks\Thesis Works\MyCV\Masud-JobTalk\img\buggy-code-tr.png"/>
          <p:cNvPicPr>
            <a:picLocks noChangeAspect="1" noChangeArrowheads="1"/>
          </p:cNvPicPr>
          <p:nvPr/>
        </p:nvPicPr>
        <p:blipFill>
          <a:blip r:embed="rId7" cstate="print"/>
          <a:srcRect l="9375" t="15625" r="9375" b="15625"/>
          <a:stretch>
            <a:fillRect/>
          </a:stretch>
        </p:blipFill>
        <p:spPr bwMode="auto">
          <a:xfrm>
            <a:off x="3581400" y="3810000"/>
            <a:ext cx="1711037" cy="1447800"/>
          </a:xfrm>
          <a:prstGeom prst="rect">
            <a:avLst/>
          </a:prstGeom>
          <a:noFill/>
        </p:spPr>
      </p:pic>
      <p:sp>
        <p:nvSpPr>
          <p:cNvPr id="23" name="TextBox 22"/>
          <p:cNvSpPr txBox="1"/>
          <p:nvPr/>
        </p:nvSpPr>
        <p:spPr>
          <a:xfrm>
            <a:off x="3352800" y="5334000"/>
            <a:ext cx="2108269" cy="369332"/>
          </a:xfrm>
          <a:prstGeom prst="rect">
            <a:avLst/>
          </a:prstGeom>
          <a:noFill/>
        </p:spPr>
        <p:txBody>
          <a:bodyPr wrap="none" rtlCol="0">
            <a:spAutoFit/>
          </a:bodyPr>
          <a:lstStyle/>
          <a:p>
            <a:r>
              <a:rPr lang="en-US" dirty="0" smtClean="0"/>
              <a:t>Bug Reproduction</a:t>
            </a:r>
            <a:endParaRPr lang="en-US" dirty="0"/>
          </a:p>
        </p:txBody>
      </p:sp>
      <p:sp>
        <p:nvSpPr>
          <p:cNvPr id="36" name="Oval 35">
            <a:hlinkClick r:id="rId8"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7" name="Oval 36">
            <a:hlinkClick r:id="rId9"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8" name="Oval 37">
            <a:hlinkClick r:id="rId10"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9" name="Oval 38">
            <a:hlinkClick r:id="rId11"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5329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21" presetClass="emph" presetSubtype="0" fill="hold" grpId="1" nodeType="withEffect">
                                  <p:stCondLst>
                                    <p:cond delay="0"/>
                                  </p:stCondLst>
                                  <p:childTnLst>
                                    <p:animClr clrSpc="hsl" dir="cw">
                                      <p:cBhvr override="childStyle">
                                        <p:cTn id="9" dur="500" fill="hold"/>
                                        <p:tgtEl>
                                          <p:spTgt spid="16"/>
                                        </p:tgtEl>
                                        <p:attrNameLst>
                                          <p:attrName>style.color</p:attrName>
                                        </p:attrNameLst>
                                      </p:cBhvr>
                                      <p:by>
                                        <p:hsl h="7200000" s="0" l="0"/>
                                      </p:by>
                                    </p:animClr>
                                    <p:animClr clrSpc="hsl" dir="cw">
                                      <p:cBhvr>
                                        <p:cTn id="10" dur="500" fill="hold"/>
                                        <p:tgtEl>
                                          <p:spTgt spid="16"/>
                                        </p:tgtEl>
                                        <p:attrNameLst>
                                          <p:attrName>fillcolor</p:attrName>
                                        </p:attrNameLst>
                                      </p:cBhvr>
                                      <p:by>
                                        <p:hsl h="7200000" s="0" l="0"/>
                                      </p:by>
                                    </p:animClr>
                                    <p:animClr clrSpc="hsl" dir="cw">
                                      <p:cBhvr>
                                        <p:cTn id="11" dur="500" fill="hold"/>
                                        <p:tgtEl>
                                          <p:spTgt spid="16"/>
                                        </p:tgtEl>
                                        <p:attrNameLst>
                                          <p:attrName>stroke.color</p:attrName>
                                        </p:attrNameLst>
                                      </p:cBhvr>
                                      <p:by>
                                        <p:hsl h="7200000" s="0" l="0"/>
                                      </p:by>
                                    </p:animClr>
                                    <p:set>
                                      <p:cBhvr>
                                        <p:cTn id="12" dur="500" fill="hold"/>
                                        <p:tgtEl>
                                          <p:spTgt spid="16"/>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7761"/>
                                        </p:tgtEl>
                                        <p:attrNameLst>
                                          <p:attrName>style.visibility</p:attrName>
                                        </p:attrNameLst>
                                      </p:cBhvr>
                                      <p:to>
                                        <p:strVal val="visible"/>
                                      </p:to>
                                    </p:set>
                                    <p:animEffect transition="in" filter="dissolve">
                                      <p:cBhvr>
                                        <p:cTn id="27" dur="500"/>
                                        <p:tgtEl>
                                          <p:spTgt spid="117761"/>
                                        </p:tgtEl>
                                      </p:cBhvr>
                                    </p:animEffect>
                                  </p:childTnLst>
                                </p:cTn>
                              </p:par>
                              <p:par>
                                <p:cTn id="28" presetID="9" presetClass="exit" presetSubtype="0" fill="hold" nodeType="withEffect">
                                  <p:stCondLst>
                                    <p:cond delay="0"/>
                                  </p:stCondLst>
                                  <p:childTnLst>
                                    <p:animEffect transition="out" filter="dissolve">
                                      <p:cBhvr>
                                        <p:cTn id="29" dur="500"/>
                                        <p:tgtEl>
                                          <p:spTgt spid="97283"/>
                                        </p:tgtEl>
                                      </p:cBhvr>
                                    </p:animEffect>
                                    <p:set>
                                      <p:cBhvr>
                                        <p:cTn id="30" dur="1" fill="hold">
                                          <p:stCondLst>
                                            <p:cond delay="499"/>
                                          </p:stCondLst>
                                        </p:cTn>
                                        <p:tgtEl>
                                          <p:spTgt spid="97283"/>
                                        </p:tgtEl>
                                        <p:attrNameLst>
                                          <p:attrName>style.visibility</p:attrName>
                                        </p:attrNameLst>
                                      </p:cBhvr>
                                      <p:to>
                                        <p:strVal val="hidden"/>
                                      </p:to>
                                    </p:set>
                                  </p:childTnLst>
                                </p:cTn>
                              </p:par>
                              <p:par>
                                <p:cTn id="31" presetID="9" presetClass="exit" presetSubtype="0" fill="hold" grpId="0"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dissolve">
                                      <p:cBhvr>
                                        <p:cTn id="36" dur="500"/>
                                        <p:tgtEl>
                                          <p:spTgt spid="23"/>
                                        </p:tgtEl>
                                      </p:cBhvr>
                                    </p:animEffect>
                                  </p:childTnLst>
                                </p:cTn>
                              </p:par>
                              <p:par>
                                <p:cTn id="37" presetID="21" presetClass="emph" presetSubtype="0" fill="hold" grpId="1" nodeType="withEffect">
                                  <p:stCondLst>
                                    <p:cond delay="0"/>
                                  </p:stCondLst>
                                  <p:childTnLst>
                                    <p:animClr clrSpc="hsl" dir="cw">
                                      <p:cBhvr override="childStyle">
                                        <p:cTn id="38" dur="500" fill="hold"/>
                                        <p:tgtEl>
                                          <p:spTgt spid="20"/>
                                        </p:tgtEl>
                                        <p:attrNameLst>
                                          <p:attrName>style.color</p:attrName>
                                        </p:attrNameLst>
                                      </p:cBhvr>
                                      <p:by>
                                        <p:hsl h="7200000" s="0" l="0"/>
                                      </p:by>
                                    </p:animClr>
                                    <p:animClr clrSpc="hsl" dir="cw">
                                      <p:cBhvr>
                                        <p:cTn id="39" dur="500" fill="hold"/>
                                        <p:tgtEl>
                                          <p:spTgt spid="20"/>
                                        </p:tgtEl>
                                        <p:attrNameLst>
                                          <p:attrName>fillcolor</p:attrName>
                                        </p:attrNameLst>
                                      </p:cBhvr>
                                      <p:by>
                                        <p:hsl h="7200000" s="0" l="0"/>
                                      </p:by>
                                    </p:animClr>
                                    <p:animClr clrSpc="hsl" dir="cw">
                                      <p:cBhvr>
                                        <p:cTn id="40" dur="500" fill="hold"/>
                                        <p:tgtEl>
                                          <p:spTgt spid="20"/>
                                        </p:tgtEl>
                                        <p:attrNameLst>
                                          <p:attrName>stroke.color</p:attrName>
                                        </p:attrNameLst>
                                      </p:cBhvr>
                                      <p:by>
                                        <p:hsl h="7200000" s="0" l="0"/>
                                      </p:by>
                                    </p:animClr>
                                    <p:set>
                                      <p:cBhvr>
                                        <p:cTn id="41" dur="500" fill="hold"/>
                                        <p:tgtEl>
                                          <p:spTgt spid="2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16" grpId="1" animBg="1"/>
      <p:bldP spid="20" grpId="0" animBg="1"/>
      <p:bldP spid="20" grpId="1" animBg="1"/>
      <p:bldP spid="21" grpId="0" animBg="1"/>
      <p:bldP spid="2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467600" cy="1143000"/>
          </a:xfrm>
        </p:spPr>
        <p:txBody>
          <a:bodyPr/>
          <a:lstStyle/>
          <a:p>
            <a:r>
              <a:rPr lang="en-CA" b="1" dirty="0" smtClean="0"/>
              <a:t>T2: Improved Text Retrieval in Software Engineering </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48</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2614765814"/>
              </p:ext>
            </p:extLst>
          </p:nvPr>
        </p:nvGraphicFramePr>
        <p:xfrm>
          <a:off x="826394" y="4743450"/>
          <a:ext cx="6705600" cy="990600"/>
        </p:xfrm>
        <a:graphic>
          <a:graphicData uri="http://schemas.openxmlformats.org/presentationml/2006/ole">
            <mc:AlternateContent xmlns:mc="http://schemas.openxmlformats.org/markup-compatibility/2006">
              <mc:Choice xmlns:v="urn:schemas-microsoft-com:vml" Requires="v">
                <p:oleObj spid="_x0000_s196672" name="Equation" r:id="rId4" imgW="2857500" imgH="469900" progId="">
                  <p:embed/>
                </p:oleObj>
              </mc:Choice>
              <mc:Fallback>
                <p:oleObj name="Equation" r:id="rId4" imgW="2857500" imgH="469900" progId="">
                  <p:embed/>
                  <p:pic>
                    <p:nvPicPr>
                      <p:cNvPr id="0" name="Picture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6394" y="4743450"/>
                        <a:ext cx="6705600" cy="9906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Content Placeholder 4"/>
          <p:cNvGraphicFramePr>
            <a:graphicFrameLocks noGrp="1" noChangeAspect="1"/>
          </p:cNvGraphicFramePr>
          <p:nvPr>
            <p:ph sz="quarter" idx="1"/>
            <p:extLst>
              <p:ext uri="{D42A27DB-BD31-4B8C-83A1-F6EECF244321}">
                <p14:modId xmlns:p14="http://schemas.microsoft.com/office/powerpoint/2010/main" val="19120967"/>
              </p:ext>
            </p:extLst>
          </p:nvPr>
        </p:nvGraphicFramePr>
        <p:xfrm>
          <a:off x="838200" y="1752600"/>
          <a:ext cx="6693794" cy="1219200"/>
        </p:xfrm>
        <a:graphic>
          <a:graphicData uri="http://schemas.openxmlformats.org/presentationml/2006/ole">
            <mc:AlternateContent xmlns:mc="http://schemas.openxmlformats.org/markup-compatibility/2006">
              <mc:Choice xmlns:v="urn:schemas-microsoft-com:vml" Requires="v">
                <p:oleObj spid="_x0000_s196673" name="Equation" r:id="rId6" imgW="2641600" imgH="444500" progId="">
                  <p:embed/>
                </p:oleObj>
              </mc:Choice>
              <mc:Fallback>
                <p:oleObj name="Equation" r:id="rId6" imgW="2641600" imgH="444500" progId="">
                  <p:embed/>
                  <p:pic>
                    <p:nvPicPr>
                      <p:cNvPr id="0" name="Picture 29"/>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752600"/>
                        <a:ext cx="6693794" cy="1219200"/>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2819399" y="2895600"/>
            <a:ext cx="2133765" cy="1828800"/>
          </a:xfrm>
          <a:prstGeom prst="rect">
            <a:avLst/>
          </a:prstGeom>
        </p:spPr>
      </p:pic>
      <p:sp>
        <p:nvSpPr>
          <p:cNvPr id="10" name="Rectangle 9"/>
          <p:cNvSpPr/>
          <p:nvPr/>
        </p:nvSpPr>
        <p:spPr>
          <a:xfrm>
            <a:off x="5105400" y="3657600"/>
            <a:ext cx="2585964" cy="923330"/>
          </a:xfrm>
          <a:prstGeom prst="rect">
            <a:avLst/>
          </a:prstGeom>
          <a:noFill/>
          <a:effectLst>
            <a:glow rad="139700">
              <a:schemeClr val="accent2">
                <a:satMod val="175000"/>
                <a:alpha val="40000"/>
              </a:schemeClr>
            </a:glow>
          </a:effectLst>
        </p:spPr>
        <p:txBody>
          <a:bodyPr wrap="none" lIns="91440" tIns="45720" rIns="91440" bIns="45720">
            <a:spAutoFit/>
          </a:bodyPr>
          <a:lstStyle/>
          <a:p>
            <a:pPr algn="ctr"/>
            <a:r>
              <a:rPr lang="en-US" sz="5400" b="1" cap="none" spc="0" dirty="0" smtClean="0">
                <a:ln w="0"/>
                <a:solidFill>
                  <a:srgbClr val="FF0000"/>
                </a:solidFill>
                <a:effectLst>
                  <a:outerShdw blurRad="38100" dist="25400" dir="5400000" algn="ctr" rotWithShape="0">
                    <a:srgbClr val="6E747A">
                      <a:alpha val="43000"/>
                    </a:srgbClr>
                  </a:outerShdw>
                </a:effectLst>
              </a:rPr>
              <a:t>20+ SE</a:t>
            </a:r>
            <a:endParaRPr lang="en-US" sz="5400" b="1" cap="none" spc="0" dirty="0">
              <a:ln w="0"/>
              <a:solidFill>
                <a:srgbClr val="FF0000"/>
              </a:solidFill>
              <a:effectLst>
                <a:outerShdw blurRad="38100" dist="25400" dir="5400000" algn="ctr" rotWithShape="0">
                  <a:srgbClr val="6E747A">
                    <a:alpha val="43000"/>
                  </a:srgbClr>
                </a:outerShdw>
              </a:effectLst>
            </a:endParaRPr>
          </a:p>
        </p:txBody>
      </p:sp>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63579" y="3467072"/>
            <a:ext cx="914400" cy="914400"/>
          </a:xfrm>
          <a:prstGeom prst="rect">
            <a:avLst/>
          </a:prstGeom>
        </p:spPr>
      </p:pic>
      <p:sp>
        <p:nvSpPr>
          <p:cNvPr id="12" name="Oval 11"/>
          <p:cNvSpPr/>
          <p:nvPr/>
        </p:nvSpPr>
        <p:spPr>
          <a:xfrm rot="19230681">
            <a:off x="6590290" y="5473615"/>
            <a:ext cx="1828800" cy="5334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Proposed</a:t>
            </a:r>
            <a:endParaRPr lang="en-US" dirty="0"/>
          </a:p>
        </p:txBody>
      </p:sp>
      <p:sp>
        <p:nvSpPr>
          <p:cNvPr id="13" name="Oval 12"/>
          <p:cNvSpPr/>
          <p:nvPr/>
        </p:nvSpPr>
        <p:spPr>
          <a:xfrm rot="19230681">
            <a:off x="6514049" y="2730304"/>
            <a:ext cx="1829153" cy="533400"/>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Traditional</a:t>
            </a:r>
            <a:endParaRPr lang="en-US" sz="1600" dirty="0"/>
          </a:p>
        </p:txBody>
      </p:sp>
      <p:pic>
        <p:nvPicPr>
          <p:cNvPr id="26" name="Picture 3" descr="C:\My MSc\ThesisWorks\Crowdsource_Knowledge_Base\SOTraceQpaper\SANER 2015\img\800px-PageRank-hi-res.png"/>
          <p:cNvPicPr>
            <a:picLocks noChangeAspect="1" noChangeArrowheads="1"/>
          </p:cNvPicPr>
          <p:nvPr/>
        </p:nvPicPr>
        <p:blipFill>
          <a:blip r:embed="rId10" cstate="print"/>
          <a:srcRect/>
          <a:stretch>
            <a:fillRect/>
          </a:stretch>
        </p:blipFill>
        <p:spPr bwMode="auto">
          <a:xfrm>
            <a:off x="397098" y="5575825"/>
            <a:ext cx="882203" cy="78687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sp>
        <p:nvSpPr>
          <p:cNvPr id="27" name="Oval 26">
            <a:hlinkClick r:id="rId11"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8" name="Oval 27">
            <a:hlinkClick r:id="rId12"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9" name="Oval 28">
            <a:hlinkClick r:id="rId13"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0" name="Oval 29">
            <a:hlinkClick r:id="rId14"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31" name="Picture 4" descr="Image result for Saskatchewan Huskies"/>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95536" y="2636912"/>
            <a:ext cx="636678" cy="755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829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81416" cy="1143000"/>
          </a:xfrm>
        </p:spPr>
        <p:txBody>
          <a:bodyPr>
            <a:normAutofit/>
          </a:bodyPr>
          <a:lstStyle/>
          <a:p>
            <a:r>
              <a:rPr lang="en-CA" b="1" dirty="0" smtClean="0"/>
              <a:t>T3: Genetic Algorithm for Queries</a:t>
            </a:r>
            <a:endParaRPr lang="en-CA"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49</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632986"/>
            <a:ext cx="7776864" cy="251609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ext uri="{D42A27DB-BD31-4B8C-83A1-F6EECF244321}">
                <p14:modId xmlns:p14="http://schemas.microsoft.com/office/powerpoint/2010/main" val="3146621419"/>
              </p:ext>
            </p:extLst>
          </p:nvPr>
        </p:nvGraphicFramePr>
        <p:xfrm>
          <a:off x="539552" y="4221088"/>
          <a:ext cx="8199064" cy="2034170"/>
        </p:xfrm>
        <a:graphic>
          <a:graphicData uri="http://schemas.openxmlformats.org/drawingml/2006/table">
            <a:tbl>
              <a:tblPr firstRow="1" bandRow="1">
                <a:tableStyleId>{5C22544A-7EE6-4342-B048-85BDC9FD1C3A}</a:tableStyleId>
              </a:tblPr>
              <a:tblGrid>
                <a:gridCol w="1594263"/>
                <a:gridCol w="5885784"/>
                <a:gridCol w="719017"/>
              </a:tblGrid>
              <a:tr h="406834">
                <a:tc>
                  <a:txBody>
                    <a:bodyPr/>
                    <a:lstStyle/>
                    <a:p>
                      <a:r>
                        <a:rPr lang="en-CA" dirty="0" smtClean="0"/>
                        <a:t>Method</a:t>
                      </a:r>
                      <a:endParaRPr lang="en-CA"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CA" dirty="0" smtClean="0"/>
                        <a:t>Search</a:t>
                      </a:r>
                      <a:r>
                        <a:rPr lang="en-CA" baseline="0" dirty="0" smtClean="0"/>
                        <a:t> Query</a:t>
                      </a:r>
                      <a:endParaRPr lang="en-CA" dirty="0"/>
                    </a:p>
                  </a:txBody>
                  <a:tcPr>
                    <a:lnT w="12700" cap="flat" cmpd="sng" algn="ctr">
                      <a:noFill/>
                      <a:prstDash val="solid"/>
                      <a:round/>
                      <a:headEnd type="none" w="med" len="med"/>
                      <a:tailEnd type="none" w="med" len="med"/>
                    </a:lnT>
                  </a:tcPr>
                </a:tc>
                <a:tc>
                  <a:txBody>
                    <a:bodyPr/>
                    <a:lstStyle/>
                    <a:p>
                      <a:pPr algn="ctr"/>
                      <a:r>
                        <a:rPr lang="en-CA" dirty="0" smtClean="0"/>
                        <a:t>QE</a:t>
                      </a:r>
                      <a:endParaRPr lang="en-CA"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r>
              <a:tr h="406834">
                <a:tc>
                  <a:txBody>
                    <a:bodyPr/>
                    <a:lstStyle/>
                    <a:p>
                      <a:r>
                        <a:rPr lang="en-CA" sz="1800" dirty="0" smtClean="0"/>
                        <a:t>Baseline</a:t>
                      </a:r>
                      <a:endParaRPr lang="en-CA" sz="1800" dirty="0"/>
                    </a:p>
                  </a:txBody>
                  <a:tcPr>
                    <a:lnL w="12700" cap="flat" cmpd="sng" algn="ctr">
                      <a:noFill/>
                      <a:prstDash val="solid"/>
                      <a:round/>
                      <a:headEnd type="none" w="med" len="med"/>
                      <a:tailEnd type="none" w="med" len="med"/>
                    </a:lnL>
                  </a:tcPr>
                </a:tc>
                <a:tc>
                  <a:txBody>
                    <a:bodyPr/>
                    <a:lstStyle/>
                    <a:p>
                      <a:r>
                        <a:rPr lang="en-CA" sz="1800" dirty="0" smtClean="0"/>
                        <a:t>{title + description}</a:t>
                      </a:r>
                      <a:endParaRPr lang="en-CA" sz="1800" dirty="0"/>
                    </a:p>
                  </a:txBody>
                  <a:tcPr/>
                </a:tc>
                <a:tc>
                  <a:txBody>
                    <a:bodyPr/>
                    <a:lstStyle/>
                    <a:p>
                      <a:pPr algn="ctr"/>
                      <a:r>
                        <a:rPr lang="en-CA" sz="1800" dirty="0" smtClean="0"/>
                        <a:t>25</a:t>
                      </a:r>
                      <a:endParaRPr lang="en-CA" sz="1800" dirty="0"/>
                    </a:p>
                  </a:txBody>
                  <a:tcPr>
                    <a:lnR w="12700" cap="flat" cmpd="sng" algn="ctr">
                      <a:noFill/>
                      <a:prstDash val="solid"/>
                      <a:round/>
                      <a:headEnd type="none" w="med" len="med"/>
                      <a:tailEnd type="none" w="med" len="med"/>
                    </a:lnR>
                  </a:tcPr>
                </a:tc>
              </a:tr>
              <a:tr h="406834">
                <a:tc>
                  <a:txBody>
                    <a:bodyPr/>
                    <a:lstStyle/>
                    <a:p>
                      <a:r>
                        <a:rPr lang="en-CA" sz="1800" dirty="0" smtClean="0"/>
                        <a:t>STRICT</a:t>
                      </a:r>
                      <a:r>
                        <a:rPr lang="en-CA" sz="1400" dirty="0" smtClean="0"/>
                        <a:t>[140]</a:t>
                      </a:r>
                      <a:endParaRPr lang="en-CA" sz="1400" dirty="0"/>
                    </a:p>
                  </a:txBody>
                  <a:tcPr>
                    <a:lnL w="12700" cap="flat" cmpd="sng" algn="ctr">
                      <a:noFill/>
                      <a:prstDash val="solid"/>
                      <a:round/>
                      <a:headEnd type="none" w="med" len="med"/>
                      <a:tailEnd type="none" w="med" len="med"/>
                    </a:lnL>
                  </a:tcPr>
                </a:tc>
                <a:tc>
                  <a:txBody>
                    <a:bodyPr/>
                    <a:lstStyle/>
                    <a:p>
                      <a:r>
                        <a:rPr lang="en-CA" sz="1800" dirty="0" smtClean="0"/>
                        <a:t>{tab classpath enabled buttons user entry}</a:t>
                      </a:r>
                      <a:endParaRPr lang="en-CA" sz="1800" dirty="0"/>
                    </a:p>
                  </a:txBody>
                  <a:tcPr/>
                </a:tc>
                <a:tc>
                  <a:txBody>
                    <a:bodyPr/>
                    <a:lstStyle/>
                    <a:p>
                      <a:pPr algn="ctr"/>
                      <a:r>
                        <a:rPr lang="en-CA" sz="1800" dirty="0" smtClean="0"/>
                        <a:t>86</a:t>
                      </a:r>
                      <a:endParaRPr lang="en-CA" sz="1800" dirty="0"/>
                    </a:p>
                  </a:txBody>
                  <a:tcPr>
                    <a:lnR w="12700" cap="flat" cmpd="sng" algn="ctr">
                      <a:noFill/>
                      <a:prstDash val="solid"/>
                      <a:round/>
                      <a:headEnd type="none" w="med" len="med"/>
                      <a:tailEnd type="none" w="med" len="med"/>
                    </a:lnR>
                  </a:tcPr>
                </a:tc>
              </a:tr>
              <a:tr h="406834">
                <a:tc>
                  <a:txBody>
                    <a:bodyPr/>
                    <a:lstStyle/>
                    <a:p>
                      <a:r>
                        <a:rPr lang="en-CA" sz="1800" dirty="0" smtClean="0"/>
                        <a:t>TF-IDF</a:t>
                      </a:r>
                      <a:endParaRPr lang="en-CA" sz="1800" dirty="0"/>
                    </a:p>
                  </a:txBody>
                  <a:tcPr>
                    <a:lnL w="12700" cap="flat" cmpd="sng" algn="ctr">
                      <a:noFill/>
                      <a:prstDash val="solid"/>
                      <a:round/>
                      <a:headEnd type="none" w="med" len="med"/>
                      <a:tailEnd type="none" w="med" len="med"/>
                    </a:lnL>
                  </a:tcPr>
                </a:tc>
                <a:tc>
                  <a:txBody>
                    <a:bodyPr/>
                    <a:lstStyle/>
                    <a:p>
                      <a:r>
                        <a:rPr lang="en-CA" sz="1800" dirty="0" smtClean="0"/>
                        <a:t>{button entry bootstrap enabled incorrectly moving}</a:t>
                      </a:r>
                      <a:endParaRPr lang="en-CA" sz="1800" dirty="0"/>
                    </a:p>
                  </a:txBody>
                  <a:tcPr/>
                </a:tc>
                <a:tc>
                  <a:txBody>
                    <a:bodyPr/>
                    <a:lstStyle/>
                    <a:p>
                      <a:pPr algn="ctr"/>
                      <a:r>
                        <a:rPr lang="en-CA" sz="1800" dirty="0" smtClean="0"/>
                        <a:t>177</a:t>
                      </a:r>
                      <a:endParaRPr lang="en-CA" sz="1800" dirty="0"/>
                    </a:p>
                  </a:txBody>
                  <a:tcPr>
                    <a:lnR w="12700" cap="flat" cmpd="sng" algn="ctr">
                      <a:noFill/>
                      <a:prstDash val="solid"/>
                      <a:round/>
                      <a:headEnd type="none" w="med" len="med"/>
                      <a:tailEnd type="none" w="med" len="med"/>
                    </a:lnR>
                  </a:tcPr>
                </a:tc>
              </a:tr>
              <a:tr h="406834">
                <a:tc>
                  <a:txBody>
                    <a:bodyPr/>
                    <a:lstStyle/>
                    <a:p>
                      <a:r>
                        <a:rPr lang="en-CA" sz="1800" b="1" dirty="0" smtClean="0">
                          <a:solidFill>
                            <a:schemeClr val="tx1"/>
                          </a:solidFill>
                        </a:rPr>
                        <a:t>GA</a:t>
                      </a:r>
                      <a:endParaRPr lang="en-CA" sz="1800" b="1" baseline="-25000" dirty="0">
                        <a:solidFill>
                          <a:schemeClr val="tx1"/>
                        </a:solidFill>
                      </a:endParaRP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FFF00"/>
                    </a:solidFill>
                  </a:tcPr>
                </a:tc>
                <a:tc>
                  <a:txBody>
                    <a:bodyPr/>
                    <a:lstStyle/>
                    <a:p>
                      <a:r>
                        <a:rPr lang="en-CA" sz="1800" b="1" dirty="0" smtClean="0">
                          <a:solidFill>
                            <a:schemeClr val="tx1"/>
                          </a:solidFill>
                        </a:rPr>
                        <a:t>{open reflect tab bottom entry classpath}</a:t>
                      </a:r>
                      <a:endParaRPr lang="en-CA" sz="1800" b="1" dirty="0">
                        <a:solidFill>
                          <a:schemeClr val="tx1"/>
                        </a:solidFill>
                      </a:endParaRPr>
                    </a:p>
                  </a:txBody>
                  <a:tcPr>
                    <a:lnB w="12700" cap="flat" cmpd="sng" algn="ctr">
                      <a:noFill/>
                      <a:prstDash val="solid"/>
                      <a:round/>
                      <a:headEnd type="none" w="med" len="med"/>
                      <a:tailEnd type="none" w="med" len="med"/>
                    </a:lnB>
                    <a:solidFill>
                      <a:srgbClr val="FFFF00"/>
                    </a:solidFill>
                  </a:tcPr>
                </a:tc>
                <a:tc>
                  <a:txBody>
                    <a:bodyPr/>
                    <a:lstStyle/>
                    <a:p>
                      <a:pPr algn="ctr"/>
                      <a:r>
                        <a:rPr lang="en-CA" sz="1800" b="1" dirty="0" smtClean="0">
                          <a:solidFill>
                            <a:schemeClr val="tx1"/>
                          </a:solidFill>
                        </a:rPr>
                        <a:t>01</a:t>
                      </a:r>
                      <a:endParaRPr lang="en-CA" sz="1800" b="1" dirty="0">
                        <a:solidFill>
                          <a:schemeClr val="tx1"/>
                        </a:solidFill>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F00"/>
                    </a:solidFill>
                  </a:tcPr>
                </a:tc>
              </a:tr>
            </a:tbl>
          </a:graphicData>
        </a:graphic>
      </p:graphicFrame>
      <p:sp>
        <p:nvSpPr>
          <p:cNvPr id="8" name="Rectangle 7"/>
          <p:cNvSpPr/>
          <p:nvPr/>
        </p:nvSpPr>
        <p:spPr>
          <a:xfrm>
            <a:off x="539552" y="1632985"/>
            <a:ext cx="7776864" cy="47096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39552" y="2420888"/>
            <a:ext cx="7776864" cy="172819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ular Callout 10"/>
          <p:cNvSpPr/>
          <p:nvPr/>
        </p:nvSpPr>
        <p:spPr>
          <a:xfrm>
            <a:off x="7407450" y="1441741"/>
            <a:ext cx="1371600" cy="427038"/>
          </a:xfrm>
          <a:prstGeom prst="wedgeRectCallout">
            <a:avLst>
              <a:gd name="adj1" fmla="val -129409"/>
              <a:gd name="adj2" fmla="val 75804"/>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Title</a:t>
            </a:r>
            <a:endParaRPr lang="en-CA" dirty="0"/>
          </a:p>
        </p:txBody>
      </p:sp>
      <p:sp>
        <p:nvSpPr>
          <p:cNvPr id="12" name="Rectangular Callout 11"/>
          <p:cNvSpPr/>
          <p:nvPr/>
        </p:nvSpPr>
        <p:spPr>
          <a:xfrm>
            <a:off x="6959706" y="2463995"/>
            <a:ext cx="1447800" cy="427038"/>
          </a:xfrm>
          <a:prstGeom prst="wedgeRectCallout">
            <a:avLst>
              <a:gd name="adj1" fmla="val -246691"/>
              <a:gd name="adj2" fmla="val 130399"/>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Description</a:t>
            </a:r>
            <a:endParaRPr lang="en-CA" dirty="0"/>
          </a:p>
        </p:txBody>
      </p:sp>
      <p:sp>
        <p:nvSpPr>
          <p:cNvPr id="13" name="Rounded Rectangle 12"/>
          <p:cNvSpPr/>
          <p:nvPr/>
        </p:nvSpPr>
        <p:spPr>
          <a:xfrm>
            <a:off x="3457984" y="6360368"/>
            <a:ext cx="2362200" cy="381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Lower QE is better</a:t>
            </a:r>
            <a:endParaRPr lang="en-US" dirty="0"/>
          </a:p>
        </p:txBody>
      </p:sp>
      <p:sp>
        <p:nvSpPr>
          <p:cNvPr id="14" name="Rectangle 13"/>
          <p:cNvSpPr/>
          <p:nvPr/>
        </p:nvSpPr>
        <p:spPr>
          <a:xfrm>
            <a:off x="539552" y="4653136"/>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49400" y="5013176"/>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39552" y="5445224"/>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549400" y="5805264"/>
            <a:ext cx="8199064" cy="449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p:cNvSpPr/>
          <p:nvPr/>
        </p:nvSpPr>
        <p:spPr>
          <a:xfrm rot="19874715">
            <a:off x="1674066" y="3888100"/>
            <a:ext cx="4824536" cy="8640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Fitness Function</a:t>
            </a:r>
            <a:endParaRPr lang="en-US" sz="2800" b="1" dirty="0"/>
          </a:p>
        </p:txBody>
      </p:sp>
      <p:sp>
        <p:nvSpPr>
          <p:cNvPr id="24" name="Oval 23">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5" name="Oval 24">
            <a:hlinkClick r:id="rId5"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6" name="Oval 25">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7" name="Oval 26">
            <a:hlinkClick r:id="rId7"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311994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xit" presetSubtype="0" fill="hold" grpId="1" nodeType="withEffect">
                                  <p:stCondLst>
                                    <p:cond delay="0"/>
                                  </p:stCondLst>
                                  <p:childTnLst>
                                    <p:animEffect transition="out" filter="dissolv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grpId="1"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xit" presetSubtype="0" fill="hold" grpId="1" nodeType="withEffect">
                                  <p:stCondLst>
                                    <p:cond delay="0"/>
                                  </p:stCondLst>
                                  <p:childTnLst>
                                    <p:animEffect transition="out" filter="dissolv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4" grpId="1" animBg="1"/>
      <p:bldP spid="15" grpId="0" animBg="1"/>
      <p:bldP spid="15" grpId="1" animBg="1"/>
      <p:bldP spid="16" grpId="0" animBg="1"/>
      <p:bldP spid="16" grpId="1" animBg="1"/>
      <p:bldP spid="17"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5</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Rounded Rectangle 5"/>
          <p:cNvSpPr/>
          <p:nvPr/>
        </p:nvSpPr>
        <p:spPr>
          <a:xfrm>
            <a:off x="6588224" y="908720"/>
            <a:ext cx="1800200" cy="50405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200" dirty="0" smtClean="0"/>
              <a:t>Story II</a:t>
            </a:r>
            <a:endParaRPr lang="en-US" sz="3200" dirty="0"/>
          </a:p>
        </p:txBody>
      </p:sp>
      <p:pic>
        <p:nvPicPr>
          <p:cNvPr id="157699" name="Picture 3" descr="F:\MyWorks\Thesis Works\PhDSeminar\img\iphone-compare.jpg"/>
          <p:cNvPicPr>
            <a:picLocks noChangeAspect="1" noChangeArrowheads="1"/>
          </p:cNvPicPr>
          <p:nvPr/>
        </p:nvPicPr>
        <p:blipFill>
          <a:blip r:embed="rId2" cstate="print"/>
          <a:srcRect/>
          <a:stretch>
            <a:fillRect/>
          </a:stretch>
        </p:blipFill>
        <p:spPr bwMode="auto">
          <a:xfrm>
            <a:off x="539552" y="1593943"/>
            <a:ext cx="7848872" cy="3744416"/>
          </a:xfrm>
          <a:prstGeom prst="rect">
            <a:avLst/>
          </a:prstGeom>
          <a:noFill/>
          <a:ln>
            <a:solidFill>
              <a:schemeClr val="tx1">
                <a:lumMod val="85000"/>
                <a:lumOff val="15000"/>
              </a:schemeClr>
            </a:solidFill>
          </a:ln>
        </p:spPr>
      </p:pic>
      <p:sp>
        <p:nvSpPr>
          <p:cNvPr id="9" name="Rounded Rectangle 8"/>
          <p:cNvSpPr/>
          <p:nvPr/>
        </p:nvSpPr>
        <p:spPr>
          <a:xfrm>
            <a:off x="3347864" y="5445224"/>
            <a:ext cx="2592288" cy="43204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Software Features </a:t>
            </a:r>
            <a:endParaRPr lang="en-US" dirty="0"/>
          </a:p>
        </p:txBody>
      </p:sp>
      <p:sp>
        <p:nvSpPr>
          <p:cNvPr id="14" name="Right Arrow 13"/>
          <p:cNvSpPr/>
          <p:nvPr/>
        </p:nvSpPr>
        <p:spPr>
          <a:xfrm>
            <a:off x="1187624" y="2924944"/>
            <a:ext cx="6696744" cy="432048"/>
          </a:xfrm>
          <a:prstGeom prst="rightArrow">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hlinkClick r:id="" action="ppaction://noaction"/>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8" name="Oval 17">
            <a:hlinkClick r:id="" action="ppaction://noaction"/>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9" name="Oval 18">
            <a:hlinkClick r:id="" action="ppaction://noaction"/>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0" name="Oval 19">
            <a:hlinkClick r:id="" action="ppaction://noaction"/>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12" name="Picture 4" descr="F:\MyWorks\Thesis Works\PhDSeminar\img\soft-feature-tr.png"/>
          <p:cNvPicPr>
            <a:picLocks noChangeAspect="1" noChangeArrowheads="1"/>
          </p:cNvPicPr>
          <p:nvPr/>
        </p:nvPicPr>
        <p:blipFill>
          <a:blip r:embed="rId3" cstate="print"/>
          <a:srcRect/>
          <a:stretch>
            <a:fillRect/>
          </a:stretch>
        </p:blipFill>
        <p:spPr bwMode="auto">
          <a:xfrm>
            <a:off x="3923928" y="4149080"/>
            <a:ext cx="1381042" cy="1412280"/>
          </a:xfrm>
          <a:prstGeom prst="rect">
            <a:avLst/>
          </a:prstGeom>
          <a:noFill/>
        </p:spPr>
      </p:pic>
    </p:spTree>
    <p:extLst>
      <p:ext uri="{BB962C8B-B14F-4D97-AF65-F5344CB8AC3E}">
        <p14:creationId xmlns:p14="http://schemas.microsoft.com/office/powerpoint/2010/main" val="12517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dissolve">
                                      <p:cBhvr>
                                        <p:cTn id="7" dur="500"/>
                                        <p:tgtEl>
                                          <p:spTgt spid="15769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par>
                                <p:cTn id="16" presetID="9"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T4: Programmer Bot</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50</a:t>
            </a:fld>
            <a:endParaRPr lang="en-US"/>
          </a:p>
        </p:txBody>
      </p:sp>
      <p:sp>
        <p:nvSpPr>
          <p:cNvPr id="5" name="Footer Placeholder 4"/>
          <p:cNvSpPr>
            <a:spLocks noGrp="1"/>
          </p:cNvSpPr>
          <p:nvPr>
            <p:ph type="ftr" sz="quarter" idx="16"/>
          </p:nvPr>
        </p:nvSpPr>
        <p:spPr/>
        <p:txBody>
          <a:bodyPr/>
          <a:lstStyle/>
          <a:p>
            <a:r>
              <a:rPr lang="en-CA" dirty="0" smtClean="0"/>
              <a:t>Masud Rahman, PhD Candidate, U of 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79618" y="1421784"/>
            <a:ext cx="1473816" cy="1473816"/>
          </a:xfrm>
          <a:prstGeom prst="rect">
            <a:avLst/>
          </a:prstGeom>
        </p:spPr>
      </p:pic>
      <p:pic>
        <p:nvPicPr>
          <p:cNvPr id="7" name="Picture 3" descr="F:\MyWorks\Thesis Works\Guest-Lectures\Feb06\img\bob.jpg"/>
          <p:cNvPicPr>
            <a:picLocks noChangeAspect="1" noChangeArrowheads="1"/>
          </p:cNvPicPr>
          <p:nvPr/>
        </p:nvPicPr>
        <p:blipFill>
          <a:blip r:embed="rId4" cstate="print"/>
          <a:stretch>
            <a:fillRect/>
          </a:stretch>
        </p:blipFill>
        <p:spPr bwMode="auto">
          <a:xfrm>
            <a:off x="761998" y="1523998"/>
            <a:ext cx="1371601" cy="1371601"/>
          </a:xfrm>
          <a:prstGeom prst="rect">
            <a:avLst/>
          </a:prstGeom>
          <a:noFill/>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04470" y="1447800"/>
            <a:ext cx="923831" cy="923831"/>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57600" y="3276600"/>
            <a:ext cx="838200" cy="838200"/>
          </a:xfrm>
          <a:prstGeom prst="rect">
            <a:avLst/>
          </a:prstGeom>
        </p:spPr>
      </p:pic>
      <p:cxnSp>
        <p:nvCxnSpPr>
          <p:cNvPr id="25" name="Straight Arrow Connector 24"/>
          <p:cNvCxnSpPr/>
          <p:nvPr/>
        </p:nvCxnSpPr>
        <p:spPr>
          <a:xfrm>
            <a:off x="2057400" y="2362200"/>
            <a:ext cx="41910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905000" y="2667000"/>
            <a:ext cx="4495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5" name="Picture 3" descr="C:\MyWorks\Thesis Works\MyCV\Masud-JobTalk\img\github-icon.png"/>
          <p:cNvPicPr>
            <a:picLocks noChangeAspect="1" noChangeArrowheads="1"/>
          </p:cNvPicPr>
          <p:nvPr/>
        </p:nvPicPr>
        <p:blipFill>
          <a:blip r:embed="rId7" cstate="print"/>
          <a:stretch>
            <a:fillRect/>
          </a:stretch>
        </p:blipFill>
        <p:spPr bwMode="auto">
          <a:xfrm>
            <a:off x="6058305" y="4766518"/>
            <a:ext cx="1436187" cy="1193830"/>
          </a:xfrm>
          <a:prstGeom prst="rect">
            <a:avLst/>
          </a:prstGeom>
          <a:noFill/>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1200" y="3279254"/>
            <a:ext cx="759346" cy="759346"/>
          </a:xfrm>
          <a:prstGeom prst="rect">
            <a:avLst/>
          </a:prstGeom>
        </p:spPr>
      </p:pic>
      <p:pic>
        <p:nvPicPr>
          <p:cNvPr id="37" name="Picture 3" descr="C:\My MSc\ThesisWorks\Crowdsource_Knowledge_Base\SOTraceQpaper\SANER 2015\img\class.jpg"/>
          <p:cNvPicPr>
            <a:picLocks noChangeAspect="1" noChangeArrowheads="1"/>
          </p:cNvPicPr>
          <p:nvPr/>
        </p:nvPicPr>
        <p:blipFill>
          <a:blip r:embed="rId8" cstate="print"/>
          <a:srcRect/>
          <a:stretch>
            <a:fillRect/>
          </a:stretch>
        </p:blipFill>
        <p:spPr bwMode="auto">
          <a:xfrm>
            <a:off x="7151365" y="3307343"/>
            <a:ext cx="629312" cy="655057"/>
          </a:xfrm>
          <a:prstGeom prst="rect">
            <a:avLst/>
          </a:prstGeom>
          <a:noFill/>
        </p:spPr>
      </p:pic>
      <p:sp>
        <p:nvSpPr>
          <p:cNvPr id="38" name="Oval 37"/>
          <p:cNvSpPr/>
          <p:nvPr/>
        </p:nvSpPr>
        <p:spPr>
          <a:xfrm>
            <a:off x="6508055" y="3341556"/>
            <a:ext cx="609600" cy="609600"/>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5400" dirty="0" smtClean="0"/>
              <a:t>+</a:t>
            </a:r>
            <a:endParaRPr lang="en-US" sz="5400" dirty="0"/>
          </a:p>
        </p:txBody>
      </p:sp>
      <p:pic>
        <p:nvPicPr>
          <p:cNvPr id="39" name="Picture 38"/>
          <p:cNvPicPr>
            <a:picLocks noChangeAspect="1"/>
          </p:cNvPicPr>
          <p:nvPr/>
        </p:nvPicPr>
        <p:blipFill rotWithShape="1">
          <a:blip r:embed="rId9" cstate="print">
            <a:extLst>
              <a:ext uri="{28A0092B-C50C-407E-A947-70E740481C1C}">
                <a14:useLocalDpi xmlns:a14="http://schemas.microsoft.com/office/drawing/2010/main" val="0"/>
              </a:ext>
            </a:extLst>
          </a:blip>
          <a:srcRect l="6616" r="5384" b="7640"/>
          <a:stretch/>
        </p:blipFill>
        <p:spPr>
          <a:xfrm>
            <a:off x="914400" y="4766518"/>
            <a:ext cx="1295400" cy="1359580"/>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59807" y="4694509"/>
            <a:ext cx="1172510" cy="1172510"/>
          </a:xfrm>
          <a:prstGeom prst="rect">
            <a:avLst/>
          </a:prstGeom>
        </p:spPr>
      </p:pic>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76740" y="4677856"/>
            <a:ext cx="868091" cy="868091"/>
          </a:xfrm>
          <a:prstGeom prst="rect">
            <a:avLst/>
          </a:prstGeom>
        </p:spPr>
      </p:pic>
      <p:pic>
        <p:nvPicPr>
          <p:cNvPr id="46" name="Picture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53918" y="5363432"/>
            <a:ext cx="922882" cy="922882"/>
          </a:xfrm>
          <a:prstGeom prst="rect">
            <a:avLst/>
          </a:prstGeom>
        </p:spPr>
      </p:pic>
      <p:pic>
        <p:nvPicPr>
          <p:cNvPr id="47" name="Picture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92582" y="5334000"/>
            <a:ext cx="928310" cy="928310"/>
          </a:xfrm>
          <a:prstGeom prst="rect">
            <a:avLst/>
          </a:prstGeom>
        </p:spPr>
      </p:pic>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53918" y="4639719"/>
            <a:ext cx="922882" cy="922882"/>
          </a:xfrm>
          <a:prstGeom prst="rect">
            <a:avLst/>
          </a:prstGeom>
        </p:spPr>
      </p:pic>
      <p:cxnSp>
        <p:nvCxnSpPr>
          <p:cNvPr id="51" name="Straight Arrow Connector 50"/>
          <p:cNvCxnSpPr/>
          <p:nvPr/>
        </p:nvCxnSpPr>
        <p:spPr>
          <a:xfrm>
            <a:off x="6816526" y="2819400"/>
            <a:ext cx="0" cy="4572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6812855" y="4038600"/>
            <a:ext cx="0" cy="6930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flipV="1">
            <a:off x="4742098" y="5486400"/>
            <a:ext cx="158250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flipV="1">
            <a:off x="4097827" y="4114800"/>
            <a:ext cx="16973" cy="6392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2133600" y="5486400"/>
            <a:ext cx="136699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419600" y="2819400"/>
            <a:ext cx="1981200" cy="6858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762000" y="3200400"/>
            <a:ext cx="7315200" cy="3048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p:cNvSpPr/>
          <p:nvPr/>
        </p:nvSpPr>
        <p:spPr>
          <a:xfrm>
            <a:off x="5715000" y="3048000"/>
            <a:ext cx="2209800" cy="3352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42" name="Picture 2" descr="C:\MyWorks\Thesis Works\MyCV\Masud-JobTalk\img\so-tr.png"/>
          <p:cNvPicPr>
            <a:picLocks noChangeAspect="1" noChangeArrowheads="1"/>
          </p:cNvPicPr>
          <p:nvPr/>
        </p:nvPicPr>
        <p:blipFill>
          <a:blip r:embed="rId12" cstate="print"/>
          <a:srcRect/>
          <a:stretch>
            <a:fillRect/>
          </a:stretch>
        </p:blipFill>
        <p:spPr bwMode="auto">
          <a:xfrm>
            <a:off x="7238999" y="2209800"/>
            <a:ext cx="796739" cy="685800"/>
          </a:xfrm>
          <a:prstGeom prst="rect">
            <a:avLst/>
          </a:prstGeom>
          <a:noFill/>
        </p:spPr>
      </p:pic>
      <p:sp>
        <p:nvSpPr>
          <p:cNvPr id="3" name="TextBox 2"/>
          <p:cNvSpPr txBox="1"/>
          <p:nvPr/>
        </p:nvSpPr>
        <p:spPr>
          <a:xfrm>
            <a:off x="830804" y="2835640"/>
            <a:ext cx="1257075" cy="369332"/>
          </a:xfrm>
          <a:prstGeom prst="rect">
            <a:avLst/>
          </a:prstGeom>
          <a:noFill/>
        </p:spPr>
        <p:txBody>
          <a:bodyPr wrap="none" rtlCol="0">
            <a:spAutoFit/>
          </a:bodyPr>
          <a:lstStyle/>
          <a:p>
            <a:r>
              <a:rPr lang="en-CA" dirty="0" smtClean="0"/>
              <a:t>Developer</a:t>
            </a:r>
            <a:endParaRPr lang="en-CA" dirty="0"/>
          </a:p>
        </p:txBody>
      </p:sp>
      <p:sp>
        <p:nvSpPr>
          <p:cNvPr id="9" name="TextBox 8"/>
          <p:cNvSpPr txBox="1"/>
          <p:nvPr/>
        </p:nvSpPr>
        <p:spPr>
          <a:xfrm>
            <a:off x="7432252" y="1838395"/>
            <a:ext cx="928459" cy="369332"/>
          </a:xfrm>
          <a:prstGeom prst="rect">
            <a:avLst/>
          </a:prstGeom>
          <a:noFill/>
        </p:spPr>
        <p:txBody>
          <a:bodyPr wrap="none" rtlCol="0">
            <a:spAutoFit/>
          </a:bodyPr>
          <a:lstStyle/>
          <a:p>
            <a:r>
              <a:rPr lang="en-CA" dirty="0" err="1" smtClean="0"/>
              <a:t>ProBot</a:t>
            </a:r>
            <a:endParaRPr lang="en-CA" dirty="0" smtClean="0"/>
          </a:p>
        </p:txBody>
      </p:sp>
      <p:sp>
        <p:nvSpPr>
          <p:cNvPr id="10" name="TextBox 9"/>
          <p:cNvSpPr txBox="1"/>
          <p:nvPr/>
        </p:nvSpPr>
        <p:spPr>
          <a:xfrm>
            <a:off x="2506932" y="3426832"/>
            <a:ext cx="1258678" cy="646331"/>
          </a:xfrm>
          <a:prstGeom prst="rect">
            <a:avLst/>
          </a:prstGeom>
          <a:noFill/>
        </p:spPr>
        <p:txBody>
          <a:bodyPr wrap="none" rtlCol="0">
            <a:spAutoFit/>
          </a:bodyPr>
          <a:lstStyle/>
          <a:p>
            <a:r>
              <a:rPr lang="en-CA" dirty="0" smtClean="0"/>
              <a:t>Best code </a:t>
            </a:r>
          </a:p>
          <a:p>
            <a:r>
              <a:rPr lang="en-CA" dirty="0" smtClean="0"/>
              <a:t>example</a:t>
            </a:r>
            <a:endParaRPr lang="en-CA" dirty="0"/>
          </a:p>
        </p:txBody>
      </p:sp>
      <p:pic>
        <p:nvPicPr>
          <p:cNvPr id="11" name="Picture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47208" y="2788657"/>
            <a:ext cx="1768350" cy="2621543"/>
          </a:xfrm>
          <a:prstGeom prst="rect">
            <a:avLst/>
          </a:prstGeom>
        </p:spPr>
      </p:pic>
      <p:pic>
        <p:nvPicPr>
          <p:cNvPr id="12" name="Picture 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28990" y="3818807"/>
            <a:ext cx="2223670" cy="1440332"/>
          </a:xfrm>
          <a:prstGeom prst="rect">
            <a:avLst/>
          </a:prstGeom>
        </p:spPr>
      </p:pic>
      <p:pic>
        <p:nvPicPr>
          <p:cNvPr id="13" name="Picture 1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43800" y="2235942"/>
            <a:ext cx="860316" cy="715137"/>
          </a:xfrm>
          <a:prstGeom prst="rect">
            <a:avLst/>
          </a:prstGeom>
        </p:spPr>
      </p:pic>
      <p:pic>
        <p:nvPicPr>
          <p:cNvPr id="14" name="Picture 1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2712" y="3587312"/>
            <a:ext cx="1793914" cy="937522"/>
          </a:xfrm>
          <a:prstGeom prst="rect">
            <a:avLst/>
          </a:prstGeom>
          <a:ln>
            <a:noFill/>
          </a:ln>
          <a:effectLst>
            <a:softEdge rad="112500"/>
          </a:effectLst>
        </p:spPr>
      </p:pic>
      <p:sp>
        <p:nvSpPr>
          <p:cNvPr id="59" name="Oval 58">
            <a:hlinkClick r:id="rId17"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60" name="Oval 59">
            <a:hlinkClick r:id="rId18"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61" name="Oval 60">
            <a:hlinkClick r:id="rId19"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63" name="Oval 62">
            <a:hlinkClick r:id="rId20"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2136636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xit" presetSubtype="0" fill="hold" nodeType="withEffect">
                                  <p:stCondLst>
                                    <p:cond delay="0"/>
                                  </p:stCondLst>
                                  <p:childTnLst>
                                    <p:animEffect transition="out" filter="dissolve">
                                      <p:cBhvr>
                                        <p:cTn id="23" dur="500"/>
                                        <p:tgtEl>
                                          <p:spTgt spid="11"/>
                                        </p:tgtEl>
                                      </p:cBhvr>
                                    </p:animEffect>
                                    <p:set>
                                      <p:cBhvr>
                                        <p:cTn id="24" dur="1" fill="hold">
                                          <p:stCondLst>
                                            <p:cond delay="499"/>
                                          </p:stCondLst>
                                        </p:cTn>
                                        <p:tgtEl>
                                          <p:spTgt spid="11"/>
                                        </p:tgtEl>
                                        <p:attrNameLst>
                                          <p:attrName>style.visibility</p:attrName>
                                        </p:attrNameLst>
                                      </p:cBhvr>
                                      <p:to>
                                        <p:strVal val="hidden"/>
                                      </p:to>
                                    </p:set>
                                  </p:childTnLst>
                                </p:cTn>
                              </p:par>
                              <p:par>
                                <p:cTn id="25" presetID="9" presetClass="exit" presetSubtype="0" fill="hold" nodeType="withEffect">
                                  <p:stCondLst>
                                    <p:cond delay="0"/>
                                  </p:stCondLst>
                                  <p:childTnLst>
                                    <p:animEffect transition="out" filter="dissolve">
                                      <p:cBhvr>
                                        <p:cTn id="26" dur="500"/>
                                        <p:tgtEl>
                                          <p:spTgt spid="12"/>
                                        </p:tgtEl>
                                      </p:cBhvr>
                                    </p:animEffect>
                                    <p:set>
                                      <p:cBhvr>
                                        <p:cTn id="27" dur="1" fill="hold">
                                          <p:stCondLst>
                                            <p:cond delay="499"/>
                                          </p:stCondLst>
                                        </p:cTn>
                                        <p:tgtEl>
                                          <p:spTgt spid="12"/>
                                        </p:tgtEl>
                                        <p:attrNameLst>
                                          <p:attrName>style.visibility</p:attrName>
                                        </p:attrNameLst>
                                      </p:cBhvr>
                                      <p:to>
                                        <p:strVal val="hidden"/>
                                      </p:to>
                                    </p:set>
                                  </p:childTnLst>
                                </p:cTn>
                              </p:par>
                              <p:par>
                                <p:cTn id="28" presetID="9"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dissolve">
                                      <p:cBhvr>
                                        <p:cTn id="30" dur="500"/>
                                        <p:tgtEl>
                                          <p:spTgt spid="3"/>
                                        </p:tgtEl>
                                      </p:cBhvr>
                                    </p:animEffect>
                                  </p:childTnLst>
                                </p:cTn>
                              </p:par>
                              <p:par>
                                <p:cTn id="31" presetID="9" presetClass="entr" presetSubtype="0" fill="hold" nodeType="withEffect">
                                  <p:stCondLst>
                                    <p:cond delay="0"/>
                                  </p:stCondLst>
                                  <p:childTnLst>
                                    <p:set>
                                      <p:cBhvr>
                                        <p:cTn id="32" dur="1" fill="hold">
                                          <p:stCondLst>
                                            <p:cond delay="0"/>
                                          </p:stCondLst>
                                        </p:cTn>
                                        <p:tgtEl>
                                          <p:spTgt spid="163842"/>
                                        </p:tgtEl>
                                        <p:attrNameLst>
                                          <p:attrName>style.visibility</p:attrName>
                                        </p:attrNameLst>
                                      </p:cBhvr>
                                      <p:to>
                                        <p:strVal val="visible"/>
                                      </p:to>
                                    </p:set>
                                    <p:animEffect transition="in" filter="dissolve">
                                      <p:cBhvr>
                                        <p:cTn id="33" dur="500"/>
                                        <p:tgtEl>
                                          <p:spTgt spid="163842"/>
                                        </p:tgtEl>
                                      </p:cBhvr>
                                    </p:animEffect>
                                  </p:childTnLst>
                                </p:cTn>
                              </p:par>
                              <p:par>
                                <p:cTn id="34" presetID="9" presetClass="entr" presetSubtype="0"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dissolv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par>
                                <p:cTn id="42" presetID="9"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dissolv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dissolve">
                                      <p:cBhvr>
                                        <p:cTn id="49" dur="500"/>
                                        <p:tgtEl>
                                          <p:spTgt spid="50"/>
                                        </p:tgtEl>
                                      </p:cBhvr>
                                    </p:animEffect>
                                  </p:childTnLst>
                                </p:cTn>
                              </p:par>
                              <p:par>
                                <p:cTn id="50" presetID="9" presetClass="entr" presetSubtype="0" fill="hold" nodeType="with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dissolve">
                                      <p:cBhvr>
                                        <p:cTn id="52" dur="500"/>
                                        <p:tgtEl>
                                          <p:spTgt spid="36"/>
                                        </p:tgtEl>
                                      </p:cBhvr>
                                    </p:animEffect>
                                  </p:childTnLst>
                                </p:cTn>
                              </p:par>
                              <p:par>
                                <p:cTn id="53" presetID="9"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dissolve">
                                      <p:cBhvr>
                                        <p:cTn id="55" dur="500"/>
                                        <p:tgtEl>
                                          <p:spTgt spid="37"/>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dissolve">
                                      <p:cBhvr>
                                        <p:cTn id="58" dur="500"/>
                                        <p:tgtEl>
                                          <p:spTgt spid="38"/>
                                        </p:tgtEl>
                                      </p:cBhvr>
                                    </p:animEffect>
                                  </p:childTnLst>
                                </p:cTn>
                              </p:par>
                              <p:par>
                                <p:cTn id="59" presetID="9"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dissolve">
                                      <p:cBhvr>
                                        <p:cTn id="61" dur="500"/>
                                        <p:tgtEl>
                                          <p:spTgt spid="5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dissolve">
                                      <p:cBhvr>
                                        <p:cTn id="66" dur="500"/>
                                        <p:tgtEl>
                                          <p:spTgt spid="35"/>
                                        </p:tgtEl>
                                      </p:cBhvr>
                                    </p:animEffect>
                                  </p:childTnLst>
                                </p:cTn>
                              </p:par>
                              <p:par>
                                <p:cTn id="67" presetID="9" presetClass="entr" presetSubtype="0" fill="hold" nodeType="with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dissolve">
                                      <p:cBhvr>
                                        <p:cTn id="69" dur="500"/>
                                        <p:tgtEl>
                                          <p:spTgt spid="53"/>
                                        </p:tgtEl>
                                      </p:cBhvr>
                                    </p:animEffect>
                                  </p:childTnLst>
                                </p:cTn>
                              </p:par>
                              <p:par>
                                <p:cTn id="70" presetID="9" presetClass="entr" presetSubtype="0" fill="hold"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dissolve">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dissolve">
                                      <p:cBhvr>
                                        <p:cTn id="77" dur="500"/>
                                        <p:tgtEl>
                                          <p:spTgt spid="55"/>
                                        </p:tgtEl>
                                      </p:cBhvr>
                                    </p:animEffect>
                                  </p:childTnLst>
                                </p:cTn>
                              </p:par>
                              <p:par>
                                <p:cTn id="78" presetID="9"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dissolve">
                                      <p:cBhvr>
                                        <p:cTn id="80" dur="500"/>
                                        <p:tgtEl>
                                          <p:spTgt spid="48"/>
                                        </p:tgtEl>
                                      </p:cBhvr>
                                    </p:animEffect>
                                  </p:childTnLst>
                                </p:cTn>
                              </p:par>
                              <p:par>
                                <p:cTn id="81" presetID="9" presetClass="entr" presetSubtype="0"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dissolve">
                                      <p:cBhvr>
                                        <p:cTn id="83" dur="500"/>
                                        <p:tgtEl>
                                          <p:spTgt spid="43"/>
                                        </p:tgtEl>
                                      </p:cBhvr>
                                    </p:animEffect>
                                  </p:childTnLst>
                                </p:cTn>
                              </p:par>
                              <p:par>
                                <p:cTn id="84" presetID="9" presetClass="entr" presetSubtype="0" fill="hold" nodeType="with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dissolve">
                                      <p:cBhvr>
                                        <p:cTn id="86" dur="500"/>
                                        <p:tgtEl>
                                          <p:spTgt spid="47"/>
                                        </p:tgtEl>
                                      </p:cBhvr>
                                    </p:animEffect>
                                  </p:childTnLst>
                                </p:cTn>
                              </p:par>
                              <p:par>
                                <p:cTn id="87" presetID="9"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dissolve">
                                      <p:cBhvr>
                                        <p:cTn id="89" dur="500"/>
                                        <p:tgtEl>
                                          <p:spTgt spid="46"/>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nodeType="click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dissolve">
                                      <p:cBhvr>
                                        <p:cTn id="94" dur="500"/>
                                        <p:tgtEl>
                                          <p:spTgt spid="39"/>
                                        </p:tgtEl>
                                      </p:cBhvr>
                                    </p:animEffect>
                                  </p:childTnLst>
                                </p:cTn>
                              </p:par>
                              <p:par>
                                <p:cTn id="95" presetID="9" presetClass="entr" presetSubtype="0" fill="hold" nodeType="with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dissolve">
                                      <p:cBhvr>
                                        <p:cTn id="97" dur="500"/>
                                        <p:tgtEl>
                                          <p:spTgt spid="58"/>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dissolve">
                                      <p:cBhvr>
                                        <p:cTn id="102" dur="500"/>
                                        <p:tgtEl>
                                          <p:spTgt spid="57"/>
                                        </p:tgtEl>
                                      </p:cBhvr>
                                    </p:animEffect>
                                  </p:childTnLst>
                                </p:cTn>
                              </p:par>
                              <p:par>
                                <p:cTn id="103" presetID="9" presetClass="entr" presetSubtype="0" fill="hold"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dissolve">
                                      <p:cBhvr>
                                        <p:cTn id="105" dur="500"/>
                                        <p:tgtEl>
                                          <p:spTgt spid="17"/>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10"/>
                                        </p:tgtEl>
                                        <p:attrNameLst>
                                          <p:attrName>style.visibility</p:attrName>
                                        </p:attrNameLst>
                                      </p:cBhvr>
                                      <p:to>
                                        <p:strVal val="visible"/>
                                      </p:to>
                                    </p:set>
                                    <p:animEffect transition="in" filter="dissolve">
                                      <p:cBhvr>
                                        <p:cTn id="108" dur="500"/>
                                        <p:tgtEl>
                                          <p:spTgt spid="10"/>
                                        </p:tgtEl>
                                      </p:cBhvr>
                                    </p:animEffect>
                                  </p:childTnLst>
                                </p:cTn>
                              </p:par>
                              <p:par>
                                <p:cTn id="109" presetID="9" presetClass="entr" presetSubtype="0" fill="hold"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dissolve">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9" presetClass="entr" presetSubtype="0" fill="hold"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dissolve">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dissolve">
                                      <p:cBhvr>
                                        <p:cTn id="121" dur="500"/>
                                        <p:tgtEl>
                                          <p:spTgt spid="62"/>
                                        </p:tgtEl>
                                      </p:cBhvr>
                                    </p:animEffect>
                                  </p:childTnLst>
                                </p:cTn>
                              </p:par>
                            </p:childTnLst>
                          </p:cTn>
                        </p:par>
                      </p:childTnLst>
                    </p:cTn>
                  </p:par>
                  <p:par>
                    <p:cTn id="122" fill="hold">
                      <p:stCondLst>
                        <p:cond delay="indefinite"/>
                      </p:stCondLst>
                      <p:childTnLst>
                        <p:par>
                          <p:cTn id="123" fill="hold">
                            <p:stCondLst>
                              <p:cond delay="0"/>
                            </p:stCondLst>
                            <p:childTnLst>
                              <p:par>
                                <p:cTn id="124" presetID="9" presetClass="entr" presetSubtype="0" fill="hold" nodeType="click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dissolve">
                                      <p:cBhvr>
                                        <p:cTn id="1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62" grpId="0" animBg="1"/>
      <p:bldP spid="3" grpId="0"/>
      <p:bldP spid="9" grpId="0"/>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Research Collaborations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51</a:t>
            </a:fld>
            <a:endParaRPr lang="en-US"/>
          </a:p>
        </p:txBody>
      </p:sp>
      <p:sp>
        <p:nvSpPr>
          <p:cNvPr id="5" name="Footer Placeholder 4"/>
          <p:cNvSpPr>
            <a:spLocks noGrp="1"/>
          </p:cNvSpPr>
          <p:nvPr>
            <p:ph type="ftr" sz="quarter" idx="16"/>
          </p:nvPr>
        </p:nvSpPr>
        <p:spPr/>
        <p:txBody>
          <a:bodyPr/>
          <a:lstStyle/>
          <a:p>
            <a:r>
              <a:rPr lang="en-CA" dirty="0" smtClean="0"/>
              <a:t>Masud Rahman, PhD Candidate, U of S</a:t>
            </a:r>
            <a:endParaRPr lang="en-US" dirty="0"/>
          </a:p>
        </p:txBody>
      </p:sp>
      <p:pic>
        <p:nvPicPr>
          <p:cNvPr id="6" name="Picture 5" descr="croy.png"/>
          <p:cNvPicPr>
            <a:picLocks noChangeAspect="1"/>
          </p:cNvPicPr>
          <p:nvPr/>
        </p:nvPicPr>
        <p:blipFill>
          <a:blip r:embed="rId3" cstate="print"/>
          <a:stretch>
            <a:fillRect/>
          </a:stretch>
        </p:blipFill>
        <p:spPr>
          <a:xfrm>
            <a:off x="685800" y="1905000"/>
            <a:ext cx="990600" cy="12639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descr="croy.png"/>
          <p:cNvPicPr>
            <a:picLocks noChangeAspect="1"/>
          </p:cNvPicPr>
          <p:nvPr/>
        </p:nvPicPr>
        <p:blipFill>
          <a:blip r:embed="rId4" cstate="print"/>
          <a:srcRect l="17914" r="19385" b="33184"/>
          <a:stretch>
            <a:fillRect/>
          </a:stretch>
        </p:blipFill>
        <p:spPr>
          <a:xfrm>
            <a:off x="3733800" y="1905000"/>
            <a:ext cx="1021092" cy="1219200"/>
          </a:xfrm>
          <a:prstGeom prst="rect">
            <a:avLst/>
          </a:prstGeom>
          <a:ln>
            <a:noFill/>
          </a:ln>
          <a:effectLst>
            <a:outerShdw blurRad="292100" dist="139700" dir="2700000" algn="tl" rotWithShape="0">
              <a:srgbClr val="333333">
                <a:alpha val="65000"/>
              </a:srgbClr>
            </a:outerShdw>
          </a:effectLst>
        </p:spPr>
      </p:pic>
      <p:pic>
        <p:nvPicPr>
          <p:cNvPr id="172034" name="Picture 2" descr="C:\MyWorks\Thesis Works\Crowdsource_Knowledge_Base\CodeTokenRec\paper\EMSE-2018-Authors\David-Lo.png"/>
          <p:cNvPicPr>
            <a:picLocks noChangeAspect="1" noChangeArrowheads="1"/>
          </p:cNvPicPr>
          <p:nvPr/>
        </p:nvPicPr>
        <p:blipFill>
          <a:blip r:embed="rId5" cstate="print"/>
          <a:srcRect/>
          <a:stretch>
            <a:fillRect/>
          </a:stretch>
        </p:blipFill>
        <p:spPr bwMode="auto">
          <a:xfrm>
            <a:off x="2209799" y="1828800"/>
            <a:ext cx="1073331" cy="1295400"/>
          </a:xfrm>
          <a:prstGeom prst="rect">
            <a:avLst/>
          </a:prstGeom>
          <a:noFill/>
        </p:spPr>
      </p:pic>
      <p:pic>
        <p:nvPicPr>
          <p:cNvPr id="172036" name="Picture 4" descr="C:\MyWorks\Thesis Works\MyCV\Masud-JobTalk\img\iman-kiev.jpg"/>
          <p:cNvPicPr>
            <a:picLocks noChangeAspect="1" noChangeArrowheads="1"/>
          </p:cNvPicPr>
          <p:nvPr/>
        </p:nvPicPr>
        <p:blipFill>
          <a:blip r:embed="rId6" cstate="print"/>
          <a:srcRect t="15000"/>
          <a:stretch>
            <a:fillRect/>
          </a:stretch>
        </p:blipFill>
        <p:spPr bwMode="auto">
          <a:xfrm>
            <a:off x="5257800" y="1905000"/>
            <a:ext cx="1143000" cy="1219200"/>
          </a:xfrm>
          <a:prstGeom prst="rect">
            <a:avLst/>
          </a:prstGeom>
          <a:noFill/>
        </p:spPr>
      </p:pic>
      <p:pic>
        <p:nvPicPr>
          <p:cNvPr id="172037" name="Picture 5" descr="C:\MyWorks\Thesis Works\MyCV\Masud-JobTalk\img\jaso.png"/>
          <p:cNvPicPr>
            <a:picLocks noChangeAspect="1" noChangeArrowheads="1"/>
          </p:cNvPicPr>
          <p:nvPr/>
        </p:nvPicPr>
        <p:blipFill>
          <a:blip r:embed="rId7" cstate="print"/>
          <a:srcRect/>
          <a:stretch>
            <a:fillRect/>
          </a:stretch>
        </p:blipFill>
        <p:spPr bwMode="auto">
          <a:xfrm>
            <a:off x="6781800" y="1905000"/>
            <a:ext cx="1219200" cy="1219200"/>
          </a:xfrm>
          <a:prstGeom prst="rect">
            <a:avLst/>
          </a:prstGeom>
          <a:noFill/>
        </p:spPr>
      </p:pic>
      <p:pic>
        <p:nvPicPr>
          <p:cNvPr id="172038" name="Picture 6" descr="C:\MyWorks\Thesis Works\MyCV\Masud-JobTalk\img\jredl.jpg"/>
          <p:cNvPicPr>
            <a:picLocks noChangeAspect="1" noChangeArrowheads="1"/>
          </p:cNvPicPr>
          <p:nvPr/>
        </p:nvPicPr>
        <p:blipFill>
          <a:blip r:embed="rId8" cstate="print"/>
          <a:srcRect/>
          <a:stretch>
            <a:fillRect/>
          </a:stretch>
        </p:blipFill>
        <p:spPr bwMode="auto">
          <a:xfrm>
            <a:off x="533400" y="3496056"/>
            <a:ext cx="1295400" cy="1295400"/>
          </a:xfrm>
          <a:prstGeom prst="rect">
            <a:avLst/>
          </a:prstGeom>
          <a:noFill/>
        </p:spPr>
      </p:pic>
      <p:pic>
        <p:nvPicPr>
          <p:cNvPr id="172039" name="Picture 7" descr="C:\MyWorks\Thesis Works\MyCV\Masud-JobTalk\img\shamim.png"/>
          <p:cNvPicPr>
            <a:picLocks noChangeAspect="1" noChangeArrowheads="1"/>
          </p:cNvPicPr>
          <p:nvPr/>
        </p:nvPicPr>
        <p:blipFill>
          <a:blip r:embed="rId9" cstate="print"/>
          <a:srcRect/>
          <a:stretch>
            <a:fillRect/>
          </a:stretch>
        </p:blipFill>
        <p:spPr bwMode="auto">
          <a:xfrm>
            <a:off x="2051720" y="3648456"/>
            <a:ext cx="914400" cy="11521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72040" name="Picture 8" descr="C:\MyWorks\Thesis Works\MyCV\Masud-JobTalk\img\shamima.png"/>
          <p:cNvPicPr>
            <a:picLocks noChangeAspect="1" noChangeArrowheads="1"/>
          </p:cNvPicPr>
          <p:nvPr/>
        </p:nvPicPr>
        <p:blipFill>
          <a:blip r:embed="rId10" cstate="print"/>
          <a:srcRect l="9434" r="6038"/>
          <a:stretch>
            <a:fillRect/>
          </a:stretch>
        </p:blipFill>
        <p:spPr bwMode="auto">
          <a:xfrm>
            <a:off x="3225227" y="3648456"/>
            <a:ext cx="1086303" cy="1143000"/>
          </a:xfrm>
          <a:prstGeom prst="rect">
            <a:avLst/>
          </a:prstGeom>
          <a:noFill/>
        </p:spPr>
      </p:pic>
      <p:pic>
        <p:nvPicPr>
          <p:cNvPr id="172041" name="Picture 9" descr="C:\MyWorks\Thesis Works\MyCV\Masud-JobTalk\img\amit.png"/>
          <p:cNvPicPr>
            <a:picLocks noChangeAspect="1" noChangeArrowheads="1"/>
          </p:cNvPicPr>
          <p:nvPr/>
        </p:nvPicPr>
        <p:blipFill>
          <a:blip r:embed="rId11" cstate="print"/>
          <a:srcRect/>
          <a:stretch>
            <a:fillRect/>
          </a:stretch>
        </p:blipFill>
        <p:spPr bwMode="auto">
          <a:xfrm>
            <a:off x="4644008" y="3648456"/>
            <a:ext cx="1003453" cy="1143000"/>
          </a:xfrm>
          <a:prstGeom prst="rect">
            <a:avLst/>
          </a:prstGeom>
          <a:noFill/>
        </p:spPr>
      </p:pic>
      <p:pic>
        <p:nvPicPr>
          <p:cNvPr id="172043" name="Picture 11" descr="http://homepage.usask.ca/~masud.rahman/images/smu-logo.png"/>
          <p:cNvPicPr>
            <a:picLocks noChangeAspect="1" noChangeArrowheads="1"/>
          </p:cNvPicPr>
          <p:nvPr/>
        </p:nvPicPr>
        <p:blipFill>
          <a:blip r:embed="rId12" cstate="print"/>
          <a:srcRect/>
          <a:stretch>
            <a:fillRect/>
          </a:stretch>
        </p:blipFill>
        <p:spPr bwMode="auto">
          <a:xfrm>
            <a:off x="685800" y="5181600"/>
            <a:ext cx="975360" cy="1219200"/>
          </a:xfrm>
          <a:prstGeom prst="rect">
            <a:avLst/>
          </a:prstGeom>
          <a:noFill/>
        </p:spPr>
      </p:pic>
      <p:pic>
        <p:nvPicPr>
          <p:cNvPr id="172045" name="Picture 13" descr="http://homepage.usask.ca/~masud.rahman/images/concordia-logo.png"/>
          <p:cNvPicPr>
            <a:picLocks noChangeAspect="1" noChangeArrowheads="1"/>
          </p:cNvPicPr>
          <p:nvPr/>
        </p:nvPicPr>
        <p:blipFill>
          <a:blip r:embed="rId13" cstate="print"/>
          <a:srcRect/>
          <a:stretch>
            <a:fillRect/>
          </a:stretch>
        </p:blipFill>
        <p:spPr bwMode="auto">
          <a:xfrm>
            <a:off x="1691680" y="5257800"/>
            <a:ext cx="2438400" cy="772161"/>
          </a:xfrm>
          <a:prstGeom prst="rect">
            <a:avLst/>
          </a:prstGeom>
          <a:noFill/>
        </p:spPr>
      </p:pic>
      <p:pic>
        <p:nvPicPr>
          <p:cNvPr id="172047" name="Picture 15" descr="http://homepage.usask.ca/~masud.rahman/images/osaka-logo.png"/>
          <p:cNvPicPr>
            <a:picLocks noChangeAspect="1" noChangeArrowheads="1"/>
          </p:cNvPicPr>
          <p:nvPr/>
        </p:nvPicPr>
        <p:blipFill>
          <a:blip r:embed="rId14" cstate="print"/>
          <a:srcRect/>
          <a:stretch>
            <a:fillRect/>
          </a:stretch>
        </p:blipFill>
        <p:spPr bwMode="auto">
          <a:xfrm>
            <a:off x="4139952" y="5373216"/>
            <a:ext cx="990600" cy="765928"/>
          </a:xfrm>
          <a:prstGeom prst="rect">
            <a:avLst/>
          </a:prstGeom>
          <a:noFill/>
        </p:spPr>
      </p:pic>
      <p:pic>
        <p:nvPicPr>
          <p:cNvPr id="172049" name="Picture 17" descr="http://homepage.usask.ca/~masud.rahman/images/vendasta-logo.png"/>
          <p:cNvPicPr>
            <a:picLocks noChangeAspect="1" noChangeArrowheads="1"/>
          </p:cNvPicPr>
          <p:nvPr/>
        </p:nvPicPr>
        <p:blipFill>
          <a:blip r:embed="rId15" cstate="print"/>
          <a:srcRect/>
          <a:stretch>
            <a:fillRect/>
          </a:stretch>
        </p:blipFill>
        <p:spPr bwMode="auto">
          <a:xfrm>
            <a:off x="6156176" y="5562523"/>
            <a:ext cx="1976760" cy="386757"/>
          </a:xfrm>
          <a:prstGeom prst="rect">
            <a:avLst/>
          </a:prstGeom>
          <a:noFill/>
        </p:spPr>
      </p:pic>
      <p:sp>
        <p:nvSpPr>
          <p:cNvPr id="3" name="TextBox 2"/>
          <p:cNvSpPr txBox="1"/>
          <p:nvPr/>
        </p:nvSpPr>
        <p:spPr>
          <a:xfrm>
            <a:off x="486766" y="3168985"/>
            <a:ext cx="1342034" cy="307777"/>
          </a:xfrm>
          <a:prstGeom prst="rect">
            <a:avLst/>
          </a:prstGeom>
          <a:noFill/>
        </p:spPr>
        <p:txBody>
          <a:bodyPr wrap="none" rtlCol="0">
            <a:spAutoFit/>
          </a:bodyPr>
          <a:lstStyle/>
          <a:p>
            <a:r>
              <a:rPr lang="en-CA" sz="1400" dirty="0" smtClean="0"/>
              <a:t>Chanchal Roy</a:t>
            </a:r>
            <a:endParaRPr lang="en-CA" sz="1400" dirty="0"/>
          </a:p>
        </p:txBody>
      </p:sp>
      <p:sp>
        <p:nvSpPr>
          <p:cNvPr id="24" name="TextBox 23"/>
          <p:cNvSpPr txBox="1"/>
          <p:nvPr/>
        </p:nvSpPr>
        <p:spPr>
          <a:xfrm>
            <a:off x="2219263" y="3144241"/>
            <a:ext cx="938077" cy="307777"/>
          </a:xfrm>
          <a:prstGeom prst="rect">
            <a:avLst/>
          </a:prstGeom>
          <a:noFill/>
        </p:spPr>
        <p:txBody>
          <a:bodyPr wrap="none" rtlCol="0">
            <a:spAutoFit/>
          </a:bodyPr>
          <a:lstStyle/>
          <a:p>
            <a:r>
              <a:rPr lang="en-CA" sz="1400" dirty="0" smtClean="0"/>
              <a:t>David Lo</a:t>
            </a:r>
            <a:endParaRPr lang="en-CA" sz="1400" dirty="0"/>
          </a:p>
        </p:txBody>
      </p:sp>
      <p:sp>
        <p:nvSpPr>
          <p:cNvPr id="25" name="TextBox 24"/>
          <p:cNvSpPr txBox="1"/>
          <p:nvPr/>
        </p:nvSpPr>
        <p:spPr>
          <a:xfrm>
            <a:off x="3668559" y="3148167"/>
            <a:ext cx="1132041" cy="307777"/>
          </a:xfrm>
          <a:prstGeom prst="rect">
            <a:avLst/>
          </a:prstGeom>
          <a:noFill/>
        </p:spPr>
        <p:txBody>
          <a:bodyPr wrap="none" rtlCol="0">
            <a:spAutoFit/>
          </a:bodyPr>
          <a:lstStyle/>
          <a:p>
            <a:r>
              <a:rPr lang="en-CA" sz="1400" dirty="0" smtClean="0"/>
              <a:t>Raula Kula</a:t>
            </a:r>
            <a:endParaRPr lang="en-CA" sz="1400" dirty="0"/>
          </a:p>
        </p:txBody>
      </p:sp>
      <p:sp>
        <p:nvSpPr>
          <p:cNvPr id="26" name="TextBox 25"/>
          <p:cNvSpPr txBox="1"/>
          <p:nvPr/>
        </p:nvSpPr>
        <p:spPr>
          <a:xfrm>
            <a:off x="5065539" y="3132221"/>
            <a:ext cx="1502334" cy="307777"/>
          </a:xfrm>
          <a:prstGeom prst="rect">
            <a:avLst/>
          </a:prstGeom>
          <a:noFill/>
        </p:spPr>
        <p:txBody>
          <a:bodyPr wrap="none" rtlCol="0">
            <a:spAutoFit/>
          </a:bodyPr>
          <a:lstStyle/>
          <a:p>
            <a:r>
              <a:rPr lang="en-CA" sz="1400" dirty="0" smtClean="0"/>
              <a:t>Iman Kievanloo</a:t>
            </a:r>
            <a:endParaRPr lang="en-CA" sz="1400" dirty="0"/>
          </a:p>
        </p:txBody>
      </p:sp>
      <p:sp>
        <p:nvSpPr>
          <p:cNvPr id="27" name="TextBox 26"/>
          <p:cNvSpPr txBox="1"/>
          <p:nvPr/>
        </p:nvSpPr>
        <p:spPr>
          <a:xfrm>
            <a:off x="6705600" y="3144240"/>
            <a:ext cx="1295547" cy="307777"/>
          </a:xfrm>
          <a:prstGeom prst="rect">
            <a:avLst/>
          </a:prstGeom>
          <a:noFill/>
        </p:spPr>
        <p:txBody>
          <a:bodyPr wrap="none" rtlCol="0">
            <a:spAutoFit/>
          </a:bodyPr>
          <a:lstStyle/>
          <a:p>
            <a:r>
              <a:rPr lang="en-CA" sz="1400" dirty="0" smtClean="0"/>
              <a:t>Jason Collins</a:t>
            </a:r>
            <a:endParaRPr lang="en-CA" sz="1400" dirty="0"/>
          </a:p>
        </p:txBody>
      </p:sp>
      <p:sp>
        <p:nvSpPr>
          <p:cNvPr id="28" name="TextBox 27"/>
          <p:cNvSpPr txBox="1"/>
          <p:nvPr/>
        </p:nvSpPr>
        <p:spPr>
          <a:xfrm>
            <a:off x="641196" y="4766443"/>
            <a:ext cx="1058303" cy="307777"/>
          </a:xfrm>
          <a:prstGeom prst="rect">
            <a:avLst/>
          </a:prstGeom>
          <a:noFill/>
        </p:spPr>
        <p:txBody>
          <a:bodyPr wrap="none" rtlCol="0">
            <a:spAutoFit/>
          </a:bodyPr>
          <a:lstStyle/>
          <a:p>
            <a:r>
              <a:rPr lang="en-CA" sz="1400" dirty="0" smtClean="0"/>
              <a:t>Jesse Redl</a:t>
            </a:r>
            <a:endParaRPr lang="en-CA" sz="1400" dirty="0"/>
          </a:p>
        </p:txBody>
      </p:sp>
      <p:sp>
        <p:nvSpPr>
          <p:cNvPr id="29" name="TextBox 28"/>
          <p:cNvSpPr txBox="1"/>
          <p:nvPr/>
        </p:nvSpPr>
        <p:spPr>
          <a:xfrm>
            <a:off x="1835696" y="4800600"/>
            <a:ext cx="1221809" cy="307777"/>
          </a:xfrm>
          <a:prstGeom prst="rect">
            <a:avLst/>
          </a:prstGeom>
          <a:noFill/>
        </p:spPr>
        <p:txBody>
          <a:bodyPr wrap="none" rtlCol="0">
            <a:spAutoFit/>
          </a:bodyPr>
          <a:lstStyle/>
          <a:p>
            <a:r>
              <a:rPr lang="en-CA" sz="1400" dirty="0" smtClean="0"/>
              <a:t>A. S. M. Arif</a:t>
            </a:r>
            <a:endParaRPr lang="en-CA" sz="1400" dirty="0"/>
          </a:p>
        </p:txBody>
      </p:sp>
      <p:sp>
        <p:nvSpPr>
          <p:cNvPr id="30" name="TextBox 29"/>
          <p:cNvSpPr txBox="1"/>
          <p:nvPr/>
        </p:nvSpPr>
        <p:spPr>
          <a:xfrm>
            <a:off x="2915816" y="4797623"/>
            <a:ext cx="1757212" cy="307777"/>
          </a:xfrm>
          <a:prstGeom prst="rect">
            <a:avLst/>
          </a:prstGeom>
          <a:noFill/>
        </p:spPr>
        <p:txBody>
          <a:bodyPr wrap="none" rtlCol="0">
            <a:spAutoFit/>
          </a:bodyPr>
          <a:lstStyle/>
          <a:p>
            <a:r>
              <a:rPr lang="en-CA" sz="1400" dirty="0" smtClean="0"/>
              <a:t>Shamima Yeasmin</a:t>
            </a:r>
            <a:endParaRPr lang="en-CA" sz="1400" dirty="0"/>
          </a:p>
        </p:txBody>
      </p:sp>
      <p:sp>
        <p:nvSpPr>
          <p:cNvPr id="31" name="TextBox 30"/>
          <p:cNvSpPr txBox="1"/>
          <p:nvPr/>
        </p:nvSpPr>
        <p:spPr>
          <a:xfrm>
            <a:off x="4518222" y="4800600"/>
            <a:ext cx="1277914" cy="307777"/>
          </a:xfrm>
          <a:prstGeom prst="rect">
            <a:avLst/>
          </a:prstGeom>
          <a:noFill/>
        </p:spPr>
        <p:txBody>
          <a:bodyPr wrap="none" rtlCol="0">
            <a:spAutoFit/>
          </a:bodyPr>
          <a:lstStyle/>
          <a:p>
            <a:r>
              <a:rPr lang="en-CA" sz="1400" dirty="0" smtClean="0"/>
              <a:t>Amit Mondal</a:t>
            </a:r>
            <a:endParaRPr lang="en-CA" sz="1400" dirty="0"/>
          </a:p>
        </p:txBody>
      </p:sp>
      <p:pic>
        <p:nvPicPr>
          <p:cNvPr id="197634" name="Picture 2" descr="F:\MyWorks\Thesis Works\PhDThesis\PhDSeminar\img\mondal.jpg"/>
          <p:cNvPicPr>
            <a:picLocks noChangeAspect="1" noChangeArrowheads="1"/>
          </p:cNvPicPr>
          <p:nvPr/>
        </p:nvPicPr>
        <p:blipFill>
          <a:blip r:embed="rId16" cstate="print"/>
          <a:srcRect/>
          <a:stretch>
            <a:fillRect/>
          </a:stretch>
        </p:blipFill>
        <p:spPr bwMode="auto">
          <a:xfrm>
            <a:off x="5868144" y="3645024"/>
            <a:ext cx="981094" cy="1152128"/>
          </a:xfrm>
          <a:prstGeom prst="rect">
            <a:avLst/>
          </a:prstGeom>
          <a:noFill/>
        </p:spPr>
      </p:pic>
      <p:pic>
        <p:nvPicPr>
          <p:cNvPr id="197635" name="Picture 3" descr="F:\MyWorks\Thesis Works\PhDThesis\PhDSeminar\img\rodrigo.jpg"/>
          <p:cNvPicPr>
            <a:picLocks noChangeAspect="1" noChangeArrowheads="1"/>
          </p:cNvPicPr>
          <p:nvPr/>
        </p:nvPicPr>
        <p:blipFill>
          <a:blip r:embed="rId17" cstate="print"/>
          <a:srcRect/>
          <a:stretch>
            <a:fillRect/>
          </a:stretch>
        </p:blipFill>
        <p:spPr bwMode="auto">
          <a:xfrm>
            <a:off x="7092280" y="3645024"/>
            <a:ext cx="936104" cy="1152128"/>
          </a:xfrm>
          <a:prstGeom prst="rect">
            <a:avLst/>
          </a:prstGeom>
          <a:noFill/>
        </p:spPr>
      </p:pic>
      <p:sp>
        <p:nvSpPr>
          <p:cNvPr id="35" name="TextBox 34"/>
          <p:cNvSpPr txBox="1"/>
          <p:nvPr/>
        </p:nvSpPr>
        <p:spPr>
          <a:xfrm>
            <a:off x="5724128" y="4808185"/>
            <a:ext cx="1231427" cy="276999"/>
          </a:xfrm>
          <a:prstGeom prst="rect">
            <a:avLst/>
          </a:prstGeom>
          <a:noFill/>
        </p:spPr>
        <p:txBody>
          <a:bodyPr wrap="none" rtlCol="0">
            <a:spAutoFit/>
          </a:bodyPr>
          <a:lstStyle/>
          <a:p>
            <a:r>
              <a:rPr lang="en-CA" sz="1200" dirty="0" smtClean="0"/>
              <a:t>Saikat Mondal</a:t>
            </a:r>
            <a:endParaRPr lang="en-CA" sz="1200" dirty="0"/>
          </a:p>
        </p:txBody>
      </p:sp>
      <p:sp>
        <p:nvSpPr>
          <p:cNvPr id="36" name="TextBox 35"/>
          <p:cNvSpPr txBox="1"/>
          <p:nvPr/>
        </p:nvSpPr>
        <p:spPr>
          <a:xfrm>
            <a:off x="7020272" y="4808185"/>
            <a:ext cx="1141659" cy="276999"/>
          </a:xfrm>
          <a:prstGeom prst="rect">
            <a:avLst/>
          </a:prstGeom>
          <a:noFill/>
        </p:spPr>
        <p:txBody>
          <a:bodyPr wrap="none" rtlCol="0">
            <a:spAutoFit/>
          </a:bodyPr>
          <a:lstStyle/>
          <a:p>
            <a:r>
              <a:rPr lang="en-CA" sz="1200" dirty="0" smtClean="0"/>
              <a:t>Rodrigo Silva</a:t>
            </a:r>
            <a:endParaRPr lang="en-CA" sz="1200" dirty="0"/>
          </a:p>
        </p:txBody>
      </p:sp>
      <p:pic>
        <p:nvPicPr>
          <p:cNvPr id="197636" name="Picture 4" descr="F:\MyWorks\Thesis Works\PhDThesis\PhDSeminar\img\UFU.png"/>
          <p:cNvPicPr>
            <a:picLocks noChangeAspect="1" noChangeArrowheads="1"/>
          </p:cNvPicPr>
          <p:nvPr/>
        </p:nvPicPr>
        <p:blipFill>
          <a:blip r:embed="rId18" cstate="print"/>
          <a:srcRect/>
          <a:stretch>
            <a:fillRect/>
          </a:stretch>
        </p:blipFill>
        <p:spPr bwMode="auto">
          <a:xfrm>
            <a:off x="5292080" y="5373216"/>
            <a:ext cx="720080" cy="720080"/>
          </a:xfrm>
          <a:prstGeom prst="rect">
            <a:avLst/>
          </a:prstGeom>
          <a:noFill/>
        </p:spPr>
      </p:pic>
      <p:sp>
        <p:nvSpPr>
          <p:cNvPr id="38" name="Oval 37">
            <a:hlinkClick r:id="rId1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9" name="Oval 38">
            <a:hlinkClick r:id="rId20"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0" name="Oval 39">
            <a:hlinkClick r:id="rId2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1" name="Oval 40">
            <a:hlinkClick r:id="rId22"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Major Research Achievements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52</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pic>
        <p:nvPicPr>
          <p:cNvPr id="167938" name="Picture 2" descr="C:\MyWorks\Thesis Works\MyCV\Masud-JobTalk\img\distinguished-icon.png"/>
          <p:cNvPicPr>
            <a:picLocks noChangeAspect="1" noChangeArrowheads="1"/>
          </p:cNvPicPr>
          <p:nvPr/>
        </p:nvPicPr>
        <p:blipFill>
          <a:blip r:embed="rId3" cstate="print"/>
          <a:srcRect/>
          <a:stretch>
            <a:fillRect/>
          </a:stretch>
        </p:blipFill>
        <p:spPr bwMode="auto">
          <a:xfrm>
            <a:off x="762000" y="1981200"/>
            <a:ext cx="1066121" cy="1244600"/>
          </a:xfrm>
          <a:prstGeom prst="rect">
            <a:avLst/>
          </a:prstGeom>
          <a:noFill/>
        </p:spPr>
      </p:pic>
      <p:sp>
        <p:nvSpPr>
          <p:cNvPr id="7" name="TextBox 6"/>
          <p:cNvSpPr txBox="1"/>
          <p:nvPr/>
        </p:nvSpPr>
        <p:spPr>
          <a:xfrm>
            <a:off x="380256" y="3276600"/>
            <a:ext cx="1813318" cy="523220"/>
          </a:xfrm>
          <a:prstGeom prst="rect">
            <a:avLst/>
          </a:prstGeom>
          <a:noFill/>
        </p:spPr>
        <p:txBody>
          <a:bodyPr wrap="none" rtlCol="0">
            <a:spAutoFit/>
          </a:bodyPr>
          <a:lstStyle/>
          <a:p>
            <a:pPr algn="ctr"/>
            <a:r>
              <a:rPr lang="en-US" sz="1400" b="1" dirty="0" smtClean="0"/>
              <a:t>DPA Nomination </a:t>
            </a:r>
          </a:p>
          <a:p>
            <a:pPr algn="ctr"/>
            <a:r>
              <a:rPr lang="en-US" sz="1400" b="1" dirty="0" smtClean="0"/>
              <a:t>(ICSME 2018)</a:t>
            </a:r>
            <a:endParaRPr lang="en-US" sz="1400" b="1" dirty="0"/>
          </a:p>
        </p:txBody>
      </p:sp>
      <p:pic>
        <p:nvPicPr>
          <p:cNvPr id="167939" name="Picture 3" descr="F:\MyWorks\Thesis Works\Miscellaneous\MyWebPortal\images\gold.jpg"/>
          <p:cNvPicPr>
            <a:picLocks noChangeAspect="1" noChangeArrowheads="1"/>
          </p:cNvPicPr>
          <p:nvPr/>
        </p:nvPicPr>
        <p:blipFill>
          <a:blip r:embed="rId4" cstate="print"/>
          <a:srcRect/>
          <a:stretch>
            <a:fillRect/>
          </a:stretch>
        </p:blipFill>
        <p:spPr bwMode="auto">
          <a:xfrm>
            <a:off x="4267200" y="2057400"/>
            <a:ext cx="1244166" cy="1219200"/>
          </a:xfrm>
          <a:prstGeom prst="rect">
            <a:avLst/>
          </a:prstGeom>
          <a:noFill/>
        </p:spPr>
      </p:pic>
      <p:sp>
        <p:nvSpPr>
          <p:cNvPr id="9" name="TextBox 8"/>
          <p:cNvSpPr txBox="1"/>
          <p:nvPr/>
        </p:nvSpPr>
        <p:spPr>
          <a:xfrm>
            <a:off x="3853396" y="3276600"/>
            <a:ext cx="2258952" cy="523220"/>
          </a:xfrm>
          <a:prstGeom prst="rect">
            <a:avLst/>
          </a:prstGeom>
          <a:noFill/>
        </p:spPr>
        <p:txBody>
          <a:bodyPr wrap="none" rtlCol="0">
            <a:spAutoFit/>
          </a:bodyPr>
          <a:lstStyle/>
          <a:p>
            <a:pPr algn="ctr"/>
            <a:r>
              <a:rPr lang="en-US" sz="1400" b="1" dirty="0" smtClean="0"/>
              <a:t>President Gold Medal,</a:t>
            </a:r>
          </a:p>
          <a:p>
            <a:pPr algn="ctr"/>
            <a:r>
              <a:rPr lang="en-US" sz="1400" b="1" dirty="0" smtClean="0"/>
              <a:t>Bangladesh</a:t>
            </a:r>
          </a:p>
        </p:txBody>
      </p:sp>
      <p:pic>
        <p:nvPicPr>
          <p:cNvPr id="167941" name="Picture 5" descr="Geddes Award, U of S"/>
          <p:cNvPicPr>
            <a:picLocks noChangeAspect="1" noChangeArrowheads="1"/>
          </p:cNvPicPr>
          <p:nvPr/>
        </p:nvPicPr>
        <p:blipFill>
          <a:blip r:embed="rId5" cstate="print"/>
          <a:srcRect/>
          <a:stretch>
            <a:fillRect/>
          </a:stretch>
        </p:blipFill>
        <p:spPr bwMode="auto">
          <a:xfrm>
            <a:off x="2249864" y="2057400"/>
            <a:ext cx="1389668" cy="1123315"/>
          </a:xfrm>
          <a:prstGeom prst="rect">
            <a:avLst/>
          </a:prstGeom>
          <a:noFill/>
        </p:spPr>
      </p:pic>
      <p:sp>
        <p:nvSpPr>
          <p:cNvPr id="11" name="TextBox 10"/>
          <p:cNvSpPr txBox="1"/>
          <p:nvPr/>
        </p:nvSpPr>
        <p:spPr>
          <a:xfrm>
            <a:off x="2146481" y="3276600"/>
            <a:ext cx="1917513" cy="523220"/>
          </a:xfrm>
          <a:prstGeom prst="rect">
            <a:avLst/>
          </a:prstGeom>
          <a:noFill/>
        </p:spPr>
        <p:txBody>
          <a:bodyPr wrap="none" rtlCol="0">
            <a:spAutoFit/>
          </a:bodyPr>
          <a:lstStyle/>
          <a:p>
            <a:pPr algn="ctr"/>
            <a:r>
              <a:rPr lang="en-US" sz="1400" b="1" dirty="0" smtClean="0"/>
              <a:t>Keith Geddes</a:t>
            </a:r>
          </a:p>
          <a:p>
            <a:pPr algn="ctr"/>
            <a:r>
              <a:rPr lang="en-US" sz="1400" b="1" dirty="0" smtClean="0"/>
              <a:t>Award 2017, U of S</a:t>
            </a:r>
          </a:p>
        </p:txBody>
      </p:sp>
      <p:pic>
        <p:nvPicPr>
          <p:cNvPr id="167943" name="Picture 7" descr="ICSE"/>
          <p:cNvPicPr>
            <a:picLocks noChangeAspect="1" noChangeArrowheads="1"/>
          </p:cNvPicPr>
          <p:nvPr/>
        </p:nvPicPr>
        <p:blipFill>
          <a:blip r:embed="rId6" cstate="print"/>
          <a:srcRect/>
          <a:stretch>
            <a:fillRect/>
          </a:stretch>
        </p:blipFill>
        <p:spPr bwMode="auto">
          <a:xfrm>
            <a:off x="2362200" y="4267200"/>
            <a:ext cx="914400" cy="1073767"/>
          </a:xfrm>
          <a:prstGeom prst="rect">
            <a:avLst/>
          </a:prstGeom>
          <a:noFill/>
        </p:spPr>
      </p:pic>
      <p:pic>
        <p:nvPicPr>
          <p:cNvPr id="167945" name="Picture 9" descr="ESEC/FSE"/>
          <p:cNvPicPr>
            <a:picLocks noChangeAspect="1" noChangeArrowheads="1"/>
          </p:cNvPicPr>
          <p:nvPr/>
        </p:nvPicPr>
        <p:blipFill>
          <a:blip r:embed="rId7" cstate="print"/>
          <a:srcRect/>
          <a:stretch>
            <a:fillRect/>
          </a:stretch>
        </p:blipFill>
        <p:spPr bwMode="auto">
          <a:xfrm>
            <a:off x="3505200" y="4475765"/>
            <a:ext cx="1143000" cy="601061"/>
          </a:xfrm>
          <a:prstGeom prst="rect">
            <a:avLst/>
          </a:prstGeom>
          <a:noFill/>
        </p:spPr>
      </p:pic>
      <p:pic>
        <p:nvPicPr>
          <p:cNvPr id="167947" name="Picture 11" descr="ASE"/>
          <p:cNvPicPr>
            <a:picLocks noChangeAspect="1" noChangeArrowheads="1"/>
          </p:cNvPicPr>
          <p:nvPr/>
        </p:nvPicPr>
        <p:blipFill>
          <a:blip r:embed="rId8" cstate="print"/>
          <a:srcRect/>
          <a:stretch>
            <a:fillRect/>
          </a:stretch>
        </p:blipFill>
        <p:spPr bwMode="auto">
          <a:xfrm>
            <a:off x="4648200" y="4038600"/>
            <a:ext cx="1371600" cy="1371601"/>
          </a:xfrm>
          <a:prstGeom prst="rect">
            <a:avLst/>
          </a:prstGeom>
          <a:noFill/>
        </p:spPr>
      </p:pic>
      <p:sp>
        <p:nvSpPr>
          <p:cNvPr id="15" name="TextBox 14"/>
          <p:cNvSpPr txBox="1"/>
          <p:nvPr/>
        </p:nvSpPr>
        <p:spPr>
          <a:xfrm>
            <a:off x="3733800" y="5334000"/>
            <a:ext cx="2528256" cy="369332"/>
          </a:xfrm>
          <a:prstGeom prst="rect">
            <a:avLst/>
          </a:prstGeom>
          <a:noFill/>
        </p:spPr>
        <p:txBody>
          <a:bodyPr wrap="none" rtlCol="0">
            <a:spAutoFit/>
          </a:bodyPr>
          <a:lstStyle/>
          <a:p>
            <a:r>
              <a:rPr lang="en-US" b="1" dirty="0" smtClean="0"/>
              <a:t>Flagship SE venues</a:t>
            </a:r>
            <a:endParaRPr lang="en-US" b="1" dirty="0"/>
          </a:p>
        </p:txBody>
      </p:sp>
      <p:pic>
        <p:nvPicPr>
          <p:cNvPr id="167949" name="Picture 13" descr="EMSE"/>
          <p:cNvPicPr>
            <a:picLocks noChangeAspect="1" noChangeArrowheads="1"/>
          </p:cNvPicPr>
          <p:nvPr/>
        </p:nvPicPr>
        <p:blipFill>
          <a:blip r:embed="rId9" cstate="print"/>
          <a:srcRect/>
          <a:stretch>
            <a:fillRect/>
          </a:stretch>
        </p:blipFill>
        <p:spPr bwMode="auto">
          <a:xfrm>
            <a:off x="6010275" y="4114800"/>
            <a:ext cx="1076325" cy="1076325"/>
          </a:xfrm>
          <a:prstGeom prst="rect">
            <a:avLst/>
          </a:prstGeom>
          <a:noFill/>
        </p:spPr>
      </p:pic>
      <p:sp>
        <p:nvSpPr>
          <p:cNvPr id="17" name="Rectangle 16"/>
          <p:cNvSpPr/>
          <p:nvPr/>
        </p:nvSpPr>
        <p:spPr>
          <a:xfrm>
            <a:off x="2438400" y="5867400"/>
            <a:ext cx="4800600" cy="609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Google Scholar: 29/301, H-Index: 9</a:t>
            </a:r>
          </a:p>
        </p:txBody>
      </p:sp>
      <p:pic>
        <p:nvPicPr>
          <p:cNvPr id="167950" name="Picture 14" descr="C:\MyWorks\Thesis Works\MyCV\Masud-JobTalk\img\sigsoft-award.jpeg"/>
          <p:cNvPicPr>
            <a:picLocks noChangeAspect="1" noChangeArrowheads="1"/>
          </p:cNvPicPr>
          <p:nvPr/>
        </p:nvPicPr>
        <p:blipFill>
          <a:blip r:embed="rId10" cstate="print"/>
          <a:srcRect l="8000" t="30000" r="8000" b="28000"/>
          <a:stretch>
            <a:fillRect/>
          </a:stretch>
        </p:blipFill>
        <p:spPr bwMode="auto">
          <a:xfrm>
            <a:off x="5943600" y="2209800"/>
            <a:ext cx="1676400" cy="990600"/>
          </a:xfrm>
          <a:prstGeom prst="rect">
            <a:avLst/>
          </a:prstGeom>
          <a:noFill/>
        </p:spPr>
      </p:pic>
      <p:sp>
        <p:nvSpPr>
          <p:cNvPr id="19" name="TextBox 18"/>
          <p:cNvSpPr txBox="1"/>
          <p:nvPr/>
        </p:nvSpPr>
        <p:spPr>
          <a:xfrm>
            <a:off x="6216340" y="3276600"/>
            <a:ext cx="1271502" cy="523220"/>
          </a:xfrm>
          <a:prstGeom prst="rect">
            <a:avLst/>
          </a:prstGeom>
          <a:noFill/>
        </p:spPr>
        <p:txBody>
          <a:bodyPr wrap="none" rtlCol="0">
            <a:spAutoFit/>
          </a:bodyPr>
          <a:lstStyle/>
          <a:p>
            <a:pPr algn="ctr"/>
            <a:r>
              <a:rPr lang="en-US" sz="1400" b="1" dirty="0" smtClean="0"/>
              <a:t>ACM CAPS </a:t>
            </a:r>
          </a:p>
          <a:p>
            <a:pPr algn="ctr"/>
            <a:r>
              <a:rPr lang="en-US" sz="1400" b="1" dirty="0" smtClean="0"/>
              <a:t>Award 2017</a:t>
            </a:r>
          </a:p>
        </p:txBody>
      </p:sp>
      <p:pic>
        <p:nvPicPr>
          <p:cNvPr id="167951" name="Picture 15" descr="C:\MyWorks\Thesis Works\MyCV\Masud-JobTalk\img\nserc-logo.jpg"/>
          <p:cNvPicPr>
            <a:picLocks noChangeAspect="1" noChangeArrowheads="1"/>
          </p:cNvPicPr>
          <p:nvPr/>
        </p:nvPicPr>
        <p:blipFill>
          <a:blip r:embed="rId11" cstate="print"/>
          <a:srcRect/>
          <a:stretch>
            <a:fillRect/>
          </a:stretch>
        </p:blipFill>
        <p:spPr bwMode="auto">
          <a:xfrm>
            <a:off x="457200" y="4038600"/>
            <a:ext cx="1219200" cy="1219200"/>
          </a:xfrm>
          <a:prstGeom prst="rect">
            <a:avLst/>
          </a:prstGeom>
          <a:noFill/>
        </p:spPr>
      </p:pic>
      <p:pic>
        <p:nvPicPr>
          <p:cNvPr id="21" name="Picture 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33400" y="5486400"/>
            <a:ext cx="1143000" cy="1143000"/>
          </a:xfrm>
          <a:prstGeom prst="rect">
            <a:avLst/>
          </a:prstGeom>
        </p:spPr>
      </p:pic>
      <p:sp>
        <p:nvSpPr>
          <p:cNvPr id="26" name="Oval 25">
            <a:hlinkClick r:id="rId1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7" name="Oval 26">
            <a:hlinkClick r:id="rId14"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8" name="Oval 27">
            <a:hlinkClick r:id="rId1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9" name="Oval 28">
            <a:hlinkClick r:id="rId16" action="ppaction://hlinksldjump"/>
          </p:cNvPr>
          <p:cNvSpPr/>
          <p:nvPr/>
        </p:nvSpPr>
        <p:spPr>
          <a:xfrm>
            <a:off x="1763688"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167938"/>
                                        </p:tgtEl>
                                        <p:attrNameLst>
                                          <p:attrName>style.visibility</p:attrName>
                                        </p:attrNameLst>
                                      </p:cBhvr>
                                      <p:to>
                                        <p:strVal val="visible"/>
                                      </p:to>
                                    </p:set>
                                    <p:animEffect transition="in" filter="dissolve">
                                      <p:cBhvr>
                                        <p:cTn id="10" dur="500"/>
                                        <p:tgtEl>
                                          <p:spTgt spid="167938"/>
                                        </p:tgtEl>
                                      </p:cBhvr>
                                    </p:animEffect>
                                  </p:childTnLst>
                                </p:cTn>
                              </p:par>
                              <p:par>
                                <p:cTn id="11" presetID="9" presetClass="entr" presetSubtype="0" fill="hold" nodeType="withEffect">
                                  <p:stCondLst>
                                    <p:cond delay="0"/>
                                  </p:stCondLst>
                                  <p:childTnLst>
                                    <p:set>
                                      <p:cBhvr>
                                        <p:cTn id="12" dur="1" fill="hold">
                                          <p:stCondLst>
                                            <p:cond delay="0"/>
                                          </p:stCondLst>
                                        </p:cTn>
                                        <p:tgtEl>
                                          <p:spTgt spid="167941"/>
                                        </p:tgtEl>
                                        <p:attrNameLst>
                                          <p:attrName>style.visibility</p:attrName>
                                        </p:attrNameLst>
                                      </p:cBhvr>
                                      <p:to>
                                        <p:strVal val="visible"/>
                                      </p:to>
                                    </p:set>
                                    <p:animEffect transition="in" filter="dissolve">
                                      <p:cBhvr>
                                        <p:cTn id="13" dur="500"/>
                                        <p:tgtEl>
                                          <p:spTgt spid="16794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dissolve">
                                      <p:cBhvr>
                                        <p:cTn id="16" dur="500"/>
                                        <p:tgtEl>
                                          <p:spTgt spid="11"/>
                                        </p:tgtEl>
                                      </p:cBhvr>
                                    </p:animEffect>
                                  </p:childTnLst>
                                </p:cTn>
                              </p:par>
                              <p:par>
                                <p:cTn id="17" presetID="9" presetClass="entr" presetSubtype="0" fill="hold" nodeType="withEffect">
                                  <p:stCondLst>
                                    <p:cond delay="0"/>
                                  </p:stCondLst>
                                  <p:childTnLst>
                                    <p:set>
                                      <p:cBhvr>
                                        <p:cTn id="18" dur="1" fill="hold">
                                          <p:stCondLst>
                                            <p:cond delay="0"/>
                                          </p:stCondLst>
                                        </p:cTn>
                                        <p:tgtEl>
                                          <p:spTgt spid="167939"/>
                                        </p:tgtEl>
                                        <p:attrNameLst>
                                          <p:attrName>style.visibility</p:attrName>
                                        </p:attrNameLst>
                                      </p:cBhvr>
                                      <p:to>
                                        <p:strVal val="visible"/>
                                      </p:to>
                                    </p:set>
                                    <p:animEffect transition="in" filter="dissolve">
                                      <p:cBhvr>
                                        <p:cTn id="19" dur="500"/>
                                        <p:tgtEl>
                                          <p:spTgt spid="167939"/>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nodeType="withEffect">
                                  <p:stCondLst>
                                    <p:cond delay="0"/>
                                  </p:stCondLst>
                                  <p:childTnLst>
                                    <p:set>
                                      <p:cBhvr>
                                        <p:cTn id="24" dur="1" fill="hold">
                                          <p:stCondLst>
                                            <p:cond delay="0"/>
                                          </p:stCondLst>
                                        </p:cTn>
                                        <p:tgtEl>
                                          <p:spTgt spid="167950"/>
                                        </p:tgtEl>
                                        <p:attrNameLst>
                                          <p:attrName>style.visibility</p:attrName>
                                        </p:attrNameLst>
                                      </p:cBhvr>
                                      <p:to>
                                        <p:strVal val="visible"/>
                                      </p:to>
                                    </p:set>
                                    <p:animEffect transition="in" filter="dissolve">
                                      <p:cBhvr>
                                        <p:cTn id="25" dur="500"/>
                                        <p:tgtEl>
                                          <p:spTgt spid="16795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67951"/>
                                        </p:tgtEl>
                                        <p:attrNameLst>
                                          <p:attrName>style.visibility</p:attrName>
                                        </p:attrNameLst>
                                      </p:cBhvr>
                                      <p:to>
                                        <p:strVal val="visible"/>
                                      </p:to>
                                    </p:set>
                                    <p:animEffect transition="in" filter="dissolve">
                                      <p:cBhvr>
                                        <p:cTn id="33" dur="500"/>
                                        <p:tgtEl>
                                          <p:spTgt spid="167951"/>
                                        </p:tgtEl>
                                      </p:cBhvr>
                                    </p:animEffect>
                                  </p:childTnLst>
                                </p:cTn>
                              </p:par>
                              <p:par>
                                <p:cTn id="34" presetID="9" presetClass="entr" presetSubtype="0"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67943"/>
                                        </p:tgtEl>
                                        <p:attrNameLst>
                                          <p:attrName>style.visibility</p:attrName>
                                        </p:attrNameLst>
                                      </p:cBhvr>
                                      <p:to>
                                        <p:strVal val="visible"/>
                                      </p:to>
                                    </p:set>
                                    <p:animEffect transition="in" filter="dissolve">
                                      <p:cBhvr>
                                        <p:cTn id="41" dur="500"/>
                                        <p:tgtEl>
                                          <p:spTgt spid="167943"/>
                                        </p:tgtEl>
                                      </p:cBhvr>
                                    </p:animEffect>
                                  </p:childTnLst>
                                </p:cTn>
                              </p:par>
                              <p:par>
                                <p:cTn id="42" presetID="9" presetClass="entr" presetSubtype="0" fill="hold" nodeType="withEffect">
                                  <p:stCondLst>
                                    <p:cond delay="0"/>
                                  </p:stCondLst>
                                  <p:childTnLst>
                                    <p:set>
                                      <p:cBhvr>
                                        <p:cTn id="43" dur="1" fill="hold">
                                          <p:stCondLst>
                                            <p:cond delay="0"/>
                                          </p:stCondLst>
                                        </p:cTn>
                                        <p:tgtEl>
                                          <p:spTgt spid="167945"/>
                                        </p:tgtEl>
                                        <p:attrNameLst>
                                          <p:attrName>style.visibility</p:attrName>
                                        </p:attrNameLst>
                                      </p:cBhvr>
                                      <p:to>
                                        <p:strVal val="visible"/>
                                      </p:to>
                                    </p:set>
                                    <p:animEffect transition="in" filter="dissolve">
                                      <p:cBhvr>
                                        <p:cTn id="44" dur="500"/>
                                        <p:tgtEl>
                                          <p:spTgt spid="167945"/>
                                        </p:tgtEl>
                                      </p:cBhvr>
                                    </p:animEffect>
                                  </p:childTnLst>
                                </p:cTn>
                              </p:par>
                              <p:par>
                                <p:cTn id="45" presetID="9" presetClass="entr" presetSubtype="0" fill="hold" nodeType="withEffect">
                                  <p:stCondLst>
                                    <p:cond delay="0"/>
                                  </p:stCondLst>
                                  <p:childTnLst>
                                    <p:set>
                                      <p:cBhvr>
                                        <p:cTn id="46" dur="1" fill="hold">
                                          <p:stCondLst>
                                            <p:cond delay="0"/>
                                          </p:stCondLst>
                                        </p:cTn>
                                        <p:tgtEl>
                                          <p:spTgt spid="167947"/>
                                        </p:tgtEl>
                                        <p:attrNameLst>
                                          <p:attrName>style.visibility</p:attrName>
                                        </p:attrNameLst>
                                      </p:cBhvr>
                                      <p:to>
                                        <p:strVal val="visible"/>
                                      </p:to>
                                    </p:set>
                                    <p:animEffect transition="in" filter="dissolve">
                                      <p:cBhvr>
                                        <p:cTn id="47" dur="500"/>
                                        <p:tgtEl>
                                          <p:spTgt spid="167947"/>
                                        </p:tgtEl>
                                      </p:cBhvr>
                                    </p:animEffect>
                                  </p:childTnLst>
                                </p:cTn>
                              </p:par>
                              <p:par>
                                <p:cTn id="48" presetID="9" presetClass="entr" presetSubtype="0" fill="hold" nodeType="withEffect">
                                  <p:stCondLst>
                                    <p:cond delay="0"/>
                                  </p:stCondLst>
                                  <p:childTnLst>
                                    <p:set>
                                      <p:cBhvr>
                                        <p:cTn id="49" dur="1" fill="hold">
                                          <p:stCondLst>
                                            <p:cond delay="0"/>
                                          </p:stCondLst>
                                        </p:cTn>
                                        <p:tgtEl>
                                          <p:spTgt spid="167949"/>
                                        </p:tgtEl>
                                        <p:attrNameLst>
                                          <p:attrName>style.visibility</p:attrName>
                                        </p:attrNameLst>
                                      </p:cBhvr>
                                      <p:to>
                                        <p:strVal val="visible"/>
                                      </p:to>
                                    </p:set>
                                    <p:animEffect transition="in" filter="dissolve">
                                      <p:cBhvr>
                                        <p:cTn id="50" dur="500"/>
                                        <p:tgtEl>
                                          <p:spTgt spid="16794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dissolve">
                                      <p:cBhvr>
                                        <p:cTn id="5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5" grpId="0"/>
      <p:bldP spid="17" grpId="0" animBg="1"/>
      <p:bldP spid="1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12" name="Slide Number Placeholder 11"/>
          <p:cNvSpPr>
            <a:spLocks noGrp="1"/>
          </p:cNvSpPr>
          <p:nvPr>
            <p:ph type="sldNum" sz="quarter" idx="15"/>
          </p:nvPr>
        </p:nvSpPr>
        <p:spPr/>
        <p:txBody>
          <a:bodyPr/>
          <a:lstStyle/>
          <a:p>
            <a:fld id="{BFA283ED-C086-41E3-891B-D80055A913CF}" type="slidenum">
              <a:rPr lang="en-CA" smtClean="0"/>
              <a:pPr/>
              <a:t>53</a:t>
            </a:fld>
            <a:endParaRPr lang="en-CA"/>
          </a:p>
        </p:txBody>
      </p:sp>
      <p:sp>
        <p:nvSpPr>
          <p:cNvPr id="13" name="Rectangle 12"/>
          <p:cNvSpPr/>
          <p:nvPr/>
        </p:nvSpPr>
        <p:spPr>
          <a:xfrm>
            <a:off x="858592" y="4549914"/>
            <a:ext cx="7086600" cy="1705344"/>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400" u="sng" dirty="0" smtClean="0">
                <a:solidFill>
                  <a:srgbClr val="00B0F0"/>
                </a:solidFill>
              </a:rPr>
              <a:t>http://www.usask.ca/~masud.rahman</a:t>
            </a:r>
          </a:p>
          <a:p>
            <a:pPr algn="ctr"/>
            <a:r>
              <a:rPr lang="en-CA" sz="2400" dirty="0">
                <a:hlinkClick r:id="rId3"/>
              </a:rPr>
              <a:t>https://github.com/masud-technope</a:t>
            </a:r>
            <a:endParaRPr lang="en-US" sz="2400" dirty="0" smtClean="0"/>
          </a:p>
          <a:p>
            <a:pPr algn="ctr"/>
            <a:r>
              <a:rPr lang="en-US" sz="2400" dirty="0" smtClean="0"/>
              <a:t>Contact: masud.rahman@usask.ca</a:t>
            </a:r>
          </a:p>
          <a:p>
            <a:pPr algn="ctr"/>
            <a:r>
              <a:rPr lang="en-US" sz="2400" dirty="0" smtClean="0"/>
              <a:t>@masud2336</a:t>
            </a:r>
          </a:p>
        </p:txBody>
      </p:sp>
      <p:sp>
        <p:nvSpPr>
          <p:cNvPr id="14" name="Rectangle 13"/>
          <p:cNvSpPr/>
          <p:nvPr/>
        </p:nvSpPr>
        <p:spPr>
          <a:xfrm>
            <a:off x="2362200" y="3711714"/>
            <a:ext cx="4336444" cy="707886"/>
          </a:xfrm>
          <a:prstGeom prst="rect">
            <a:avLst/>
          </a:prstGeom>
        </p:spPr>
        <p:txBody>
          <a:bodyPr wrap="none">
            <a:spAutoFit/>
          </a:bodyPr>
          <a:lstStyle/>
          <a:p>
            <a:r>
              <a:rPr lang="en-CA" sz="4000" b="1" dirty="0" smtClean="0">
                <a:solidFill>
                  <a:srgbClr val="00B0F0"/>
                </a:solidFill>
              </a:rPr>
              <a:t>Masud Rahman</a:t>
            </a:r>
            <a:endParaRPr lang="en-US" sz="4000" b="1" dirty="0"/>
          </a:p>
        </p:txBody>
      </p:sp>
      <p:pic>
        <p:nvPicPr>
          <p:cNvPr id="15" name="Content Placeholder 3" descr="q.jpg"/>
          <p:cNvPicPr>
            <a:picLocks noGrp="1" noChangeAspect="1"/>
          </p:cNvPicPr>
          <p:nvPr>
            <p:ph sz="quarter" idx="1"/>
          </p:nvPr>
        </p:nvPicPr>
        <p:blipFill>
          <a:blip r:embed="rId4" cstate="print"/>
          <a:srcRect l="17391" r="13044" b="8696"/>
          <a:stretch>
            <a:fillRect/>
          </a:stretch>
        </p:blipFill>
        <p:spPr>
          <a:xfrm>
            <a:off x="3124200" y="1905000"/>
            <a:ext cx="1393371" cy="1828800"/>
          </a:xfrm>
        </p:spPr>
      </p:pic>
      <p:sp>
        <p:nvSpPr>
          <p:cNvPr id="16" name="Rounded Rectangle 15"/>
          <p:cNvSpPr/>
          <p:nvPr/>
        </p:nvSpPr>
        <p:spPr>
          <a:xfrm>
            <a:off x="1170214" y="1143000"/>
            <a:ext cx="6172200" cy="60960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CA" sz="2800" b="1" dirty="0" smtClean="0"/>
              <a:t>Part IV:</a:t>
            </a:r>
            <a:r>
              <a:rPr lang="en-CA" sz="2800" dirty="0" smtClean="0"/>
              <a:t> </a:t>
            </a:r>
            <a:r>
              <a:rPr lang="en-CA" sz="2800" b="1" dirty="0" smtClean="0"/>
              <a:t>Q&amp;A</a:t>
            </a:r>
            <a:endParaRPr lang="en-CA" sz="2800" b="1" dirty="0"/>
          </a:p>
        </p:txBody>
      </p:sp>
      <p:pic>
        <p:nvPicPr>
          <p:cNvPr id="17" name="Picture 1" descr="C:\MyWorks\Thesis Works\MyCV\Masud-JobTalk\img\myURL.png"/>
          <p:cNvPicPr>
            <a:picLocks noChangeAspect="1" noChangeArrowheads="1"/>
          </p:cNvPicPr>
          <p:nvPr/>
        </p:nvPicPr>
        <p:blipFill>
          <a:blip r:embed="rId5" cstate="print"/>
          <a:srcRect/>
          <a:stretch>
            <a:fillRect/>
          </a:stretch>
        </p:blipFill>
        <p:spPr bwMode="auto">
          <a:xfrm>
            <a:off x="4746171" y="2057400"/>
            <a:ext cx="1524000" cy="1524000"/>
          </a:xfrm>
          <a:prstGeom prst="rect">
            <a:avLst/>
          </a:prstGeom>
          <a:ln>
            <a:noFill/>
          </a:ln>
          <a:effectLst>
            <a:outerShdw blurRad="292100" dist="139700" dir="2700000" algn="tl" rotWithShape="0">
              <a:srgbClr val="333333">
                <a:alpha val="65000"/>
              </a:srgbClr>
            </a:outerShdw>
          </a:effectLst>
        </p:spPr>
      </p:pic>
      <p:pic>
        <p:nvPicPr>
          <p:cNvPr id="18" name="Picture 17" descr="uofs.gif"/>
          <p:cNvPicPr>
            <a:picLocks noChangeAspect="1"/>
          </p:cNvPicPr>
          <p:nvPr/>
        </p:nvPicPr>
        <p:blipFill>
          <a:blip r:embed="rId6" cstate="print"/>
          <a:stretch>
            <a:fillRect/>
          </a:stretch>
        </p:blipFill>
        <p:spPr>
          <a:xfrm>
            <a:off x="6444208" y="404664"/>
            <a:ext cx="2171700" cy="482600"/>
          </a:xfrm>
          <a:prstGeom prst="rect">
            <a:avLst/>
          </a:prstGeom>
        </p:spPr>
      </p:pic>
      <p:sp>
        <p:nvSpPr>
          <p:cNvPr id="23" name="Oval 22">
            <a:hlinkClick r:id="rId7"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8" name="Oval 27">
            <a:hlinkClick r:id="rId8"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9" name="Oval 28">
            <a:hlinkClick r:id="rId9" action="ppaction://hlinksldjump"/>
          </p:cNvPr>
          <p:cNvSpPr/>
          <p:nvPr/>
        </p:nvSpPr>
        <p:spPr>
          <a:xfrm>
            <a:off x="2411760" y="116696"/>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0" name="Oval 29">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sp>
        <p:nvSpPr>
          <p:cNvPr id="4" name="Slide Number Placeholder 3"/>
          <p:cNvSpPr>
            <a:spLocks noGrp="1"/>
          </p:cNvSpPr>
          <p:nvPr>
            <p:ph type="sldNum" sz="quarter" idx="15"/>
          </p:nvPr>
        </p:nvSpPr>
        <p:spPr/>
        <p:txBody>
          <a:bodyPr/>
          <a:lstStyle/>
          <a:p>
            <a:fld id="{BFA283ED-C086-41E3-891B-D80055A913CF}" type="slidenum">
              <a:rPr lang="en-CA" smtClean="0"/>
              <a:pPr/>
              <a:t>54</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55</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10" name="Oval 9">
            <a:hlinkClick r:id="rId3" action="ppaction://hlinksldjump"/>
          </p:cNvPr>
          <p:cNvSpPr/>
          <p:nvPr/>
        </p:nvSpPr>
        <p:spPr>
          <a:xfrm>
            <a:off x="4860032" y="188640"/>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11" name="Oval 10"/>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12" name="Oval 11">
            <a:hlinkClick r:id="rId4" action="ppaction://hlinksldjump"/>
          </p:cNvPr>
          <p:cNvSpPr/>
          <p:nvPr/>
        </p:nvSpPr>
        <p:spPr>
          <a:xfrm>
            <a:off x="62285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13" name="Oval 12">
            <a:hlinkClick r:id="rId5"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14" name="Oval 13">
            <a:hlinkClick r:id="rId6"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15" name="Oval 14"/>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16" name="Rounded Rectangle 15"/>
          <p:cNvSpPr/>
          <p:nvPr/>
        </p:nvSpPr>
        <p:spPr>
          <a:xfrm>
            <a:off x="3236879" y="2319920"/>
            <a:ext cx="2592288" cy="677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smtClean="0"/>
              <a:t>STRICT</a:t>
            </a:r>
            <a:endParaRPr lang="en-US" sz="4000" dirty="0"/>
          </a:p>
        </p:txBody>
      </p:sp>
      <p:sp>
        <p:nvSpPr>
          <p:cNvPr id="17" name="Rounded Rectangle 16"/>
          <p:cNvSpPr/>
          <p:nvPr/>
        </p:nvSpPr>
        <p:spPr>
          <a:xfrm>
            <a:off x="899528" y="3140968"/>
            <a:ext cx="7128856" cy="115212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t>Search Query Reformulation for Concept Location using Graph-based Term Weighting</a:t>
            </a:r>
            <a:endParaRPr lang="en-US" sz="2400" dirty="0"/>
          </a:p>
        </p:txBody>
      </p:sp>
      <p:sp>
        <p:nvSpPr>
          <p:cNvPr id="2" name="TextBox 1"/>
          <p:cNvSpPr txBox="1"/>
          <p:nvPr/>
        </p:nvSpPr>
        <p:spPr>
          <a:xfrm>
            <a:off x="5599156" y="5809988"/>
            <a:ext cx="2529860" cy="369332"/>
          </a:xfrm>
          <a:prstGeom prst="rect">
            <a:avLst/>
          </a:prstGeom>
          <a:noFill/>
        </p:spPr>
        <p:txBody>
          <a:bodyPr wrap="none" rtlCol="0">
            <a:spAutoFit/>
          </a:bodyPr>
          <a:lstStyle/>
          <a:p>
            <a:r>
              <a:rPr lang="en-CA" dirty="0" smtClean="0"/>
              <a:t>[SANER 2015 + 2017]</a:t>
            </a:r>
            <a:endParaRPr lang="en-CA" dirty="0"/>
          </a:p>
        </p:txBody>
      </p:sp>
      <p:pic>
        <p:nvPicPr>
          <p:cNvPr id="18" name="Picture 4" descr="F:\MyWorks\Thesis Works\PhDSeminar\img\soft-feature-tr.png"/>
          <p:cNvPicPr>
            <a:picLocks noChangeAspect="1" noChangeArrowheads="1"/>
          </p:cNvPicPr>
          <p:nvPr/>
        </p:nvPicPr>
        <p:blipFill>
          <a:blip r:embed="rId7" cstate="print"/>
          <a:srcRect/>
          <a:stretch>
            <a:fillRect/>
          </a:stretch>
        </p:blipFill>
        <p:spPr bwMode="auto">
          <a:xfrm>
            <a:off x="2730450" y="2338875"/>
            <a:ext cx="633737" cy="648072"/>
          </a:xfrm>
          <a:prstGeom prst="rect">
            <a:avLst/>
          </a:prstGeom>
          <a:noFill/>
        </p:spPr>
      </p:pic>
      <p:sp>
        <p:nvSpPr>
          <p:cNvPr id="19" name="Oval 18">
            <a:hlinkClick r:id="rId8"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0" name="Oval 19">
            <a:hlinkClick r:id="rId9"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1" name="Oval 20">
            <a:hlinkClick r:id="rId10"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2" name="Oval 21">
            <a:hlinkClick r:id="rId11"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310264124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6F15528-21DE-4FAA-801E-634DDDAF4B2B}" type="slidenum">
              <a:rPr lang="en-US" smtClean="0"/>
              <a:pPr/>
              <a:t>56</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34548" y="1642132"/>
            <a:ext cx="8043209" cy="3615668"/>
          </a:xfrm>
          <a:prstGeom prst="rect">
            <a:avLst/>
          </a:prstGeom>
          <a:ln>
            <a:noFill/>
          </a:ln>
          <a:effectLst>
            <a:outerShdw blurRad="292100" dist="139700" dir="2700000" algn="tl" rotWithShape="0">
              <a:srgbClr val="333333">
                <a:alpha val="65000"/>
              </a:srgbClr>
            </a:outerShdw>
          </a:effectLst>
        </p:spPr>
      </p:pic>
      <p:sp>
        <p:nvSpPr>
          <p:cNvPr id="19" name="Title 1"/>
          <p:cNvSpPr>
            <a:spLocks noGrp="1"/>
          </p:cNvSpPr>
          <p:nvPr>
            <p:ph type="title"/>
          </p:nvPr>
        </p:nvSpPr>
        <p:spPr>
          <a:xfrm>
            <a:off x="457200" y="274638"/>
            <a:ext cx="8579296" cy="1143000"/>
          </a:xfrm>
        </p:spPr>
        <p:txBody>
          <a:bodyPr/>
          <a:lstStyle/>
          <a:p>
            <a:r>
              <a:rPr lang="en-CA" sz="2800" b="1" dirty="0" smtClean="0"/>
              <a:t>Quiz Test: Queries from a Change Request</a:t>
            </a:r>
            <a:r>
              <a:rPr lang="en-CA" b="1" dirty="0" smtClean="0"/>
              <a:t> </a:t>
            </a:r>
            <a:endParaRPr lang="en-CA" b="1" dirty="0"/>
          </a:p>
        </p:txBody>
      </p:sp>
      <p:sp>
        <p:nvSpPr>
          <p:cNvPr id="22" name="Rectangular Callout 21"/>
          <p:cNvSpPr/>
          <p:nvPr/>
        </p:nvSpPr>
        <p:spPr>
          <a:xfrm>
            <a:off x="6898746" y="1917977"/>
            <a:ext cx="1371600" cy="427038"/>
          </a:xfrm>
          <a:prstGeom prst="wedgeRectCallout">
            <a:avLst>
              <a:gd name="adj1" fmla="val -150630"/>
              <a:gd name="adj2" fmla="val 1954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Title</a:t>
            </a:r>
            <a:endParaRPr lang="en-CA" dirty="0"/>
          </a:p>
        </p:txBody>
      </p:sp>
      <p:sp>
        <p:nvSpPr>
          <p:cNvPr id="23" name="Rectangular Callout 22"/>
          <p:cNvSpPr/>
          <p:nvPr/>
        </p:nvSpPr>
        <p:spPr>
          <a:xfrm>
            <a:off x="457200" y="4715880"/>
            <a:ext cx="1447800" cy="427038"/>
          </a:xfrm>
          <a:prstGeom prst="wedgeRectCallout">
            <a:avLst>
              <a:gd name="adj1" fmla="val 122086"/>
              <a:gd name="adj2" fmla="val -210965"/>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Description</a:t>
            </a:r>
            <a:endParaRPr lang="en-CA" dirty="0"/>
          </a:p>
        </p:txBody>
      </p:sp>
      <p:graphicFrame>
        <p:nvGraphicFramePr>
          <p:cNvPr id="24" name="Table 23"/>
          <p:cNvGraphicFramePr>
            <a:graphicFrameLocks noGrp="1"/>
          </p:cNvGraphicFramePr>
          <p:nvPr>
            <p:extLst/>
          </p:nvPr>
        </p:nvGraphicFramePr>
        <p:xfrm>
          <a:off x="381001" y="2590800"/>
          <a:ext cx="8026505" cy="1854200"/>
        </p:xfrm>
        <a:graphic>
          <a:graphicData uri="http://schemas.openxmlformats.org/drawingml/2006/table">
            <a:tbl>
              <a:tblPr firstRow="1" bandRow="1">
                <a:tableStyleId>{5C22544A-7EE6-4342-B048-85BDC9FD1C3A}</a:tableStyleId>
              </a:tblPr>
              <a:tblGrid>
                <a:gridCol w="545491"/>
                <a:gridCol w="6545888"/>
                <a:gridCol w="935126"/>
              </a:tblGrid>
              <a:tr h="370840">
                <a:tc>
                  <a:txBody>
                    <a:bodyPr/>
                    <a:lstStyle/>
                    <a:p>
                      <a:r>
                        <a:rPr lang="en-US" dirty="0" smtClean="0"/>
                        <a:t>ID</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smtClean="0"/>
                        <a:t>Query</a:t>
                      </a:r>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smtClean="0"/>
                        <a:t>QE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r>
                        <a:rPr kumimoji="0" lang="en-CA" sz="1800" kern="1200" dirty="0" smtClean="0">
                          <a:solidFill>
                            <a:schemeClr val="dk1"/>
                          </a:solidFill>
                          <a:latin typeface="+mn-lt"/>
                          <a:ea typeface="+mn-ea"/>
                          <a:cs typeface="+mn-cs"/>
                        </a:rPr>
                        <a:t>Custom search results view </a:t>
                      </a:r>
                      <a:r>
                        <a:rPr kumimoji="0" lang="en-US" sz="1800" kern="1200" dirty="0" err="1" smtClean="0">
                          <a:solidFill>
                            <a:schemeClr val="dk1"/>
                          </a:solidFill>
                          <a:latin typeface="+mn-lt"/>
                          <a:ea typeface="+mn-ea"/>
                          <a:cs typeface="+mn-cs"/>
                        </a:rPr>
                        <a:t>iresource</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tcPr>
                </a:tc>
                <a:tc>
                  <a:txBody>
                    <a:bodyPr/>
                    <a:lstStyle/>
                    <a:p>
                      <a:r>
                        <a:rPr kumimoji="0" lang="en-CA" sz="1800" kern="1200" dirty="0" smtClean="0">
                          <a:solidFill>
                            <a:schemeClr val="dk1"/>
                          </a:solidFill>
                          <a:latin typeface="+mn-lt"/>
                          <a:ea typeface="+mn-ea"/>
                          <a:cs typeface="+mn-cs"/>
                        </a:rPr>
                        <a:t>Custom search results search results view</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tcPr>
                </a:tc>
                <a:tc>
                  <a:txBody>
                    <a:bodyPr/>
                    <a:lstStyle/>
                    <a:p>
                      <a:r>
                        <a:rPr lang="en-US" dirty="0" smtClean="0"/>
                        <a:t>element</a:t>
                      </a:r>
                      <a:r>
                        <a:rPr lang="en-US" baseline="0" dirty="0" smtClean="0"/>
                        <a:t> </a:t>
                      </a:r>
                      <a:r>
                        <a:rPr lang="en-US" baseline="0" dirty="0" err="1" smtClean="0"/>
                        <a:t>iresource</a:t>
                      </a:r>
                      <a:r>
                        <a:rPr lang="en-US" baseline="0" dirty="0" smtClean="0"/>
                        <a:t> provider level tree</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CA" sz="1800" kern="1200" dirty="0" smtClean="0">
                          <a:solidFill>
                            <a:schemeClr val="dk1"/>
                          </a:solidFill>
                          <a:latin typeface="+mn-lt"/>
                          <a:ea typeface="+mn-ea"/>
                          <a:cs typeface="+mn-cs"/>
                        </a:rPr>
                        <a:t>Custom search results hierarchically java search results</a:t>
                      </a:r>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25" name="TextBox 24"/>
          <p:cNvSpPr txBox="1"/>
          <p:nvPr/>
        </p:nvSpPr>
        <p:spPr>
          <a:xfrm>
            <a:off x="7496488" y="2971800"/>
            <a:ext cx="733112" cy="369332"/>
          </a:xfrm>
          <a:prstGeom prst="rect">
            <a:avLst/>
          </a:prstGeom>
          <a:noFill/>
        </p:spPr>
        <p:txBody>
          <a:bodyPr wrap="square" rtlCol="0">
            <a:spAutoFit/>
          </a:bodyPr>
          <a:lstStyle/>
          <a:p>
            <a:r>
              <a:rPr lang="en-US" b="1" dirty="0" smtClean="0"/>
              <a:t>1331</a:t>
            </a:r>
            <a:endParaRPr lang="en-US" b="1" dirty="0"/>
          </a:p>
        </p:txBody>
      </p:sp>
      <p:sp>
        <p:nvSpPr>
          <p:cNvPr id="26" name="TextBox 25"/>
          <p:cNvSpPr txBox="1"/>
          <p:nvPr/>
        </p:nvSpPr>
        <p:spPr>
          <a:xfrm>
            <a:off x="7494907" y="3352800"/>
            <a:ext cx="582293" cy="369332"/>
          </a:xfrm>
          <a:prstGeom prst="rect">
            <a:avLst/>
          </a:prstGeom>
          <a:noFill/>
        </p:spPr>
        <p:txBody>
          <a:bodyPr wrap="square" rtlCol="0">
            <a:spAutoFit/>
          </a:bodyPr>
          <a:lstStyle/>
          <a:p>
            <a:r>
              <a:rPr lang="en-US" dirty="0" smtClean="0"/>
              <a:t>636</a:t>
            </a:r>
            <a:endParaRPr lang="en-US" dirty="0"/>
          </a:p>
        </p:txBody>
      </p:sp>
      <p:sp>
        <p:nvSpPr>
          <p:cNvPr id="27" name="TextBox 26"/>
          <p:cNvSpPr txBox="1"/>
          <p:nvPr/>
        </p:nvSpPr>
        <p:spPr>
          <a:xfrm>
            <a:off x="7467600" y="3657600"/>
            <a:ext cx="623418" cy="369332"/>
          </a:xfrm>
          <a:prstGeom prst="rect">
            <a:avLst/>
          </a:prstGeom>
          <a:noFill/>
        </p:spPr>
        <p:txBody>
          <a:bodyPr wrap="square" rtlCol="0">
            <a:spAutoFit/>
          </a:bodyPr>
          <a:lstStyle/>
          <a:p>
            <a:r>
              <a:rPr lang="en-US" b="1" dirty="0" smtClean="0">
                <a:solidFill>
                  <a:srgbClr val="FF0000"/>
                </a:solidFill>
              </a:rPr>
              <a:t>01</a:t>
            </a:r>
            <a:endParaRPr lang="en-US" b="1" dirty="0">
              <a:solidFill>
                <a:srgbClr val="FF0000"/>
              </a:solidFill>
            </a:endParaRPr>
          </a:p>
        </p:txBody>
      </p:sp>
      <p:sp>
        <p:nvSpPr>
          <p:cNvPr id="28" name="TextBox 27"/>
          <p:cNvSpPr txBox="1"/>
          <p:nvPr/>
        </p:nvSpPr>
        <p:spPr>
          <a:xfrm>
            <a:off x="7467600" y="4038600"/>
            <a:ext cx="582293" cy="369332"/>
          </a:xfrm>
          <a:prstGeom prst="rect">
            <a:avLst/>
          </a:prstGeom>
          <a:noFill/>
        </p:spPr>
        <p:txBody>
          <a:bodyPr wrap="square" rtlCol="0">
            <a:spAutoFit/>
          </a:bodyPr>
          <a:lstStyle/>
          <a:p>
            <a:r>
              <a:rPr lang="en-US" dirty="0" smtClean="0"/>
              <a:t>570</a:t>
            </a:r>
            <a:endParaRPr lang="en-US" dirty="0"/>
          </a:p>
        </p:txBody>
      </p:sp>
      <p:sp>
        <p:nvSpPr>
          <p:cNvPr id="2" name="Rectangle 1"/>
          <p:cNvSpPr/>
          <p:nvPr/>
        </p:nvSpPr>
        <p:spPr>
          <a:xfrm>
            <a:off x="381001" y="3722132"/>
            <a:ext cx="7924799" cy="337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5339" y="2717523"/>
            <a:ext cx="2844557" cy="2346760"/>
          </a:xfrm>
          <a:prstGeom prst="rect">
            <a:avLst/>
          </a:prstGeom>
        </p:spPr>
      </p:pic>
      <p:pic>
        <p:nvPicPr>
          <p:cNvPr id="39" name="Picture 3" descr="F:\MyWorks\Thesis Works\PhDComprehensive\Depth-paper\query-reform\repository.png"/>
          <p:cNvPicPr>
            <a:picLocks noChangeAspect="1" noChangeArrowheads="1"/>
          </p:cNvPicPr>
          <p:nvPr/>
        </p:nvPicPr>
        <p:blipFill>
          <a:blip r:embed="rId5" cstate="print"/>
          <a:srcRect/>
          <a:stretch>
            <a:fillRect/>
          </a:stretch>
        </p:blipFill>
        <p:spPr bwMode="auto">
          <a:xfrm>
            <a:off x="2774074" y="5296497"/>
            <a:ext cx="1080120" cy="1080120"/>
          </a:xfrm>
          <a:prstGeom prst="rect">
            <a:avLst/>
          </a:prstGeom>
          <a:noFill/>
        </p:spPr>
      </p:pic>
      <p:pic>
        <p:nvPicPr>
          <p:cNvPr id="43" name="Picture 3" descr="F:\MyWorks\Thesis Works\Guest-Lectures\Feb06\img\bob.jpg"/>
          <p:cNvPicPr>
            <a:picLocks noChangeAspect="1" noChangeArrowheads="1"/>
          </p:cNvPicPr>
          <p:nvPr/>
        </p:nvPicPr>
        <p:blipFill>
          <a:blip r:embed="rId6" cstate="print"/>
          <a:stretch>
            <a:fillRect/>
          </a:stretch>
        </p:blipFill>
        <p:spPr bwMode="auto">
          <a:xfrm>
            <a:off x="4271786" y="5249611"/>
            <a:ext cx="1438474" cy="1438474"/>
          </a:xfrm>
          <a:prstGeom prst="rect">
            <a:avLst/>
          </a:prstGeom>
          <a:noFill/>
        </p:spPr>
      </p:pic>
      <p:sp>
        <p:nvSpPr>
          <p:cNvPr id="8" name="TextBox 7"/>
          <p:cNvSpPr txBox="1"/>
          <p:nvPr/>
        </p:nvSpPr>
        <p:spPr>
          <a:xfrm>
            <a:off x="2290585" y="6372036"/>
            <a:ext cx="2153154" cy="369332"/>
          </a:xfrm>
          <a:prstGeom prst="rect">
            <a:avLst/>
          </a:prstGeom>
          <a:noFill/>
        </p:spPr>
        <p:txBody>
          <a:bodyPr wrap="none" rtlCol="0">
            <a:spAutoFit/>
          </a:bodyPr>
          <a:lstStyle/>
          <a:p>
            <a:r>
              <a:rPr lang="en-CA" b="1" dirty="0" smtClean="0"/>
              <a:t>~11K documents</a:t>
            </a:r>
            <a:endParaRPr lang="en-CA" b="1" dirty="0"/>
          </a:p>
        </p:txBody>
      </p:sp>
      <p:pic>
        <p:nvPicPr>
          <p:cNvPr id="46" name="Picture 6" descr="C:\My MSc\ThesisWorks\Crowdsource_Knowledge_Base\M4CPBugs\project\ESEC-FSE-2018\ROSE2018\search-2.png"/>
          <p:cNvPicPr>
            <a:picLocks noChangeAspect="1" noChangeArrowheads="1"/>
          </p:cNvPicPr>
          <p:nvPr/>
        </p:nvPicPr>
        <p:blipFill>
          <a:blip r:embed="rId7" cstate="print"/>
          <a:srcRect/>
          <a:stretch>
            <a:fillRect/>
          </a:stretch>
        </p:blipFill>
        <p:spPr bwMode="auto">
          <a:xfrm>
            <a:off x="2838854" y="5349080"/>
            <a:ext cx="1224136" cy="1220166"/>
          </a:xfrm>
          <a:prstGeom prst="rect">
            <a:avLst/>
          </a:prstGeom>
          <a:noFill/>
        </p:spPr>
      </p:pic>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60844" y="5825615"/>
            <a:ext cx="864096" cy="864096"/>
          </a:xfrm>
          <a:prstGeom prst="rect">
            <a:avLst/>
          </a:prstGeom>
        </p:spPr>
      </p:pic>
      <p:sp>
        <p:nvSpPr>
          <p:cNvPr id="48" name="Rectangle 47"/>
          <p:cNvSpPr/>
          <p:nvPr/>
        </p:nvSpPr>
        <p:spPr>
          <a:xfrm rot="19094875">
            <a:off x="6422530" y="5556894"/>
            <a:ext cx="1796611" cy="923330"/>
          </a:xfrm>
          <a:prstGeom prst="rect">
            <a:avLst/>
          </a:prstGeom>
          <a:noFill/>
        </p:spPr>
        <p:txBody>
          <a:bodyPr wrap="square" lIns="91440" tIns="45720" rIns="91440" bIns="45720">
            <a:spAutoFit/>
          </a:bodyPr>
          <a:lstStyle/>
          <a:p>
            <a:pPr algn="ctr"/>
            <a:r>
              <a:rPr lang="en-US" sz="5400" b="1"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88</a:t>
            </a:r>
            <a:r>
              <a:rPr lang="en-US" sz="54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a:t>
            </a:r>
            <a:endParaRPr lang="en-US" sz="5400" b="1" cap="none" spc="0" dirty="0">
              <a:ln w="12700">
                <a:solidFill>
                  <a:srgbClr val="FF0000"/>
                </a:solidFill>
                <a:prstDash val="solid"/>
              </a:ln>
              <a:solidFill>
                <a:srgbClr val="FF0000"/>
              </a:solidFill>
              <a:effectLst>
                <a:outerShdw blurRad="41275" dist="20320" dir="1800000" algn="tl" rotWithShape="0">
                  <a:srgbClr val="000000">
                    <a:alpha val="40000"/>
                  </a:srgbClr>
                </a:outerShdw>
              </a:effectLst>
            </a:endParaRPr>
          </a:p>
        </p:txBody>
      </p:sp>
      <p:sp>
        <p:nvSpPr>
          <p:cNvPr id="32" name="Oval 31">
            <a:hlinkClick r:id="rId9" action="ppaction://hlinksldjump"/>
          </p:cNvPr>
          <p:cNvSpPr/>
          <p:nvPr/>
        </p:nvSpPr>
        <p:spPr>
          <a:xfrm>
            <a:off x="4860032" y="188640"/>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3" name="Oval 32"/>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44" name="Oval 43">
            <a:hlinkClick r:id="rId10" action="ppaction://hlinksldjump"/>
          </p:cNvPr>
          <p:cNvSpPr/>
          <p:nvPr/>
        </p:nvSpPr>
        <p:spPr>
          <a:xfrm>
            <a:off x="62285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45" name="Oval 44">
            <a:hlinkClick r:id="rId11"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49" name="Oval 48">
            <a:hlinkClick r:id="rId12"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50" name="Oval 49"/>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51" name="Oval 50">
            <a:hlinkClick r:id="rId13"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2" name="Oval 51">
            <a:hlinkClick r:id="rId14"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3" name="Oval 52">
            <a:hlinkClick r:id="rId1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4" name="Oval 53">
            <a:hlinkClick r:id="rId1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21804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dissolve">
                                      <p:cBhvr>
                                        <p:cTn id="15" dur="500"/>
                                        <p:tgtEl>
                                          <p:spTgt spid="4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dissolve">
                                      <p:cBhvr>
                                        <p:cTn id="20" dur="500"/>
                                        <p:tgtEl>
                                          <p:spTgt spid="4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dissolv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dissolv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dissolv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dissolve">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dissolve">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dissolve">
                                      <p:cBhvr>
                                        <p:cTn id="55" dur="500"/>
                                        <p:tgtEl>
                                          <p:spTgt spid="2"/>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dissolve">
                                      <p:cBhvr>
                                        <p:cTn id="60" dur="500"/>
                                        <p:tgtEl>
                                          <p:spTgt spid="3"/>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dissolv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 grpId="0" animBg="1"/>
      <p:bldP spid="8" grpId="0"/>
      <p:bldP spid="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81416" cy="1143000"/>
          </a:xfrm>
        </p:spPr>
        <p:txBody>
          <a:bodyPr/>
          <a:lstStyle/>
          <a:p>
            <a:r>
              <a:rPr lang="en-US" b="1" dirty="0" smtClean="0"/>
              <a:t>TF-IDF: Term Importance (Traditional)</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57</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sp>
        <p:nvSpPr>
          <p:cNvPr id="16" name="TextBox 15"/>
          <p:cNvSpPr txBox="1"/>
          <p:nvPr/>
        </p:nvSpPr>
        <p:spPr>
          <a:xfrm>
            <a:off x="269748" y="1676400"/>
            <a:ext cx="2718799" cy="4832092"/>
          </a:xfrm>
          <a:prstGeom prst="rect">
            <a:avLst/>
          </a:prstGeom>
          <a:noFill/>
          <a:ln w="19050">
            <a:solidFill>
              <a:schemeClr val="tx1"/>
            </a:solidFill>
          </a:ln>
        </p:spPr>
        <p:txBody>
          <a:bodyPr wrap="square" rtlCol="0">
            <a:spAutoFit/>
          </a:bodyPr>
          <a:lstStyle/>
          <a:p>
            <a:r>
              <a:rPr lang="en-CA" sz="1200" b="1" dirty="0" smtClean="0"/>
              <a:t>University of Saskatchewan</a:t>
            </a:r>
          </a:p>
          <a:p>
            <a:endParaRPr lang="en-US" sz="900" dirty="0" smtClean="0"/>
          </a:p>
          <a:p>
            <a:r>
              <a:rPr lang="en-CA" sz="1050" dirty="0" smtClean="0"/>
              <a:t>The </a:t>
            </a:r>
            <a:r>
              <a:rPr lang="en-CA" sz="1050" dirty="0"/>
              <a:t>Saskatchewan Huskies football team represents the University of Saskatchewan in U Sports football that competes in the Canada West Universities Athletic Association conference of U Sports. The program has won the Vanier Cup national championship three times, in 1990, 1996 and 1998. </a:t>
            </a:r>
            <a:endParaRPr lang="en-CA" sz="1050" dirty="0" smtClean="0"/>
          </a:p>
          <a:p>
            <a:r>
              <a:rPr lang="en-CA" sz="1050" dirty="0" smtClean="0"/>
              <a:t>The </a:t>
            </a:r>
            <a:r>
              <a:rPr lang="en-CA" sz="1400" b="1" dirty="0" smtClean="0">
                <a:solidFill>
                  <a:srgbClr val="00B050"/>
                </a:solidFill>
              </a:rPr>
              <a:t>Saskatchewan Huskies</a:t>
            </a:r>
            <a:r>
              <a:rPr lang="en-CA" sz="1400" dirty="0" smtClean="0">
                <a:solidFill>
                  <a:srgbClr val="00B050"/>
                </a:solidFill>
              </a:rPr>
              <a:t> </a:t>
            </a:r>
            <a:r>
              <a:rPr lang="en-CA" sz="1050" dirty="0"/>
              <a:t>became only the second U Sports team to advance to three consecutive Vanier Cup games, after the Saint Mary's Huskies, but lost all three games from 2004-2006. The team has won the most Hardy Trophy titles in Canada West, having won a total of 20 </a:t>
            </a:r>
            <a:r>
              <a:rPr lang="en-CA" sz="1050" dirty="0" smtClean="0"/>
              <a:t>times. The </a:t>
            </a:r>
            <a:r>
              <a:rPr lang="en-CA" sz="1050" dirty="0"/>
              <a:t>2006 Saskatchewan Huskies became only the third team to play in a Vanier Cup that their school was hosting, when the University of Saskatchewan hosted the 42nd Vanier Cup. The Toronto Varsity Blues were the first when they won two Vanier Cups in 1965 and 1993. Saskatchewan also became the first western school to host the national championship game</a:t>
            </a:r>
            <a:r>
              <a:rPr lang="en-CA" sz="1050" dirty="0" smtClean="0"/>
              <a:t>.</a:t>
            </a:r>
            <a:endParaRPr lang="en-US" sz="1050" dirty="0" smtClean="0"/>
          </a:p>
        </p:txBody>
      </p:sp>
      <p:sp>
        <p:nvSpPr>
          <p:cNvPr id="17" name="Rounded Rectangle 16"/>
          <p:cNvSpPr/>
          <p:nvPr/>
        </p:nvSpPr>
        <p:spPr>
          <a:xfrm>
            <a:off x="3131840" y="2013204"/>
            <a:ext cx="1729821" cy="3701796"/>
          </a:xfrm>
          <a:prstGeom prst="roundRect">
            <a:avLst/>
          </a:prstGeom>
        </p:spPr>
        <p:style>
          <a:lnRef idx="1">
            <a:schemeClr val="accent6"/>
          </a:lnRef>
          <a:fillRef idx="2">
            <a:schemeClr val="accent6"/>
          </a:fillRef>
          <a:effectRef idx="1">
            <a:schemeClr val="accent6"/>
          </a:effectRef>
          <a:fontRef idx="minor">
            <a:schemeClr val="dk1"/>
          </a:fontRef>
        </p:style>
        <p:txBody>
          <a:bodyPr rtlCol="0" anchor="t"/>
          <a:lstStyle/>
          <a:p>
            <a:pPr>
              <a:lnSpc>
                <a:spcPct val="150000"/>
              </a:lnSpc>
            </a:pPr>
            <a:r>
              <a:rPr lang="en-CA" sz="1400" dirty="0" smtClean="0"/>
              <a:t>Saskatchewan:6</a:t>
            </a:r>
            <a:endParaRPr lang="en-CA" sz="1400" dirty="0"/>
          </a:p>
          <a:p>
            <a:pPr>
              <a:lnSpc>
                <a:spcPct val="150000"/>
              </a:lnSpc>
            </a:pPr>
            <a:r>
              <a:rPr lang="en-CA" sz="1400" dirty="0" smtClean="0"/>
              <a:t>Vanier: 5</a:t>
            </a:r>
            <a:endParaRPr lang="en-CA" sz="1400" dirty="0"/>
          </a:p>
          <a:p>
            <a:pPr>
              <a:lnSpc>
                <a:spcPct val="150000"/>
              </a:lnSpc>
            </a:pPr>
            <a:r>
              <a:rPr lang="en-CA" sz="1400" dirty="0" smtClean="0"/>
              <a:t>Won: 4</a:t>
            </a:r>
            <a:endParaRPr lang="en-CA" sz="1400" dirty="0"/>
          </a:p>
          <a:p>
            <a:pPr>
              <a:lnSpc>
                <a:spcPct val="150000"/>
              </a:lnSpc>
            </a:pPr>
            <a:r>
              <a:rPr lang="en-CA" sz="1400" dirty="0" smtClean="0"/>
              <a:t>Huskies: 4</a:t>
            </a:r>
            <a:endParaRPr lang="en-CA" sz="1400" dirty="0"/>
          </a:p>
          <a:p>
            <a:pPr>
              <a:lnSpc>
                <a:spcPct val="150000"/>
              </a:lnSpc>
            </a:pPr>
            <a:r>
              <a:rPr lang="en-CA" sz="1400" dirty="0" smtClean="0"/>
              <a:t>Cup: 4</a:t>
            </a:r>
            <a:endParaRPr lang="en-CA" sz="1400" dirty="0"/>
          </a:p>
          <a:p>
            <a:pPr>
              <a:lnSpc>
                <a:spcPct val="150000"/>
              </a:lnSpc>
            </a:pPr>
            <a:r>
              <a:rPr lang="en-CA" sz="1400" dirty="0" smtClean="0"/>
              <a:t>Team: 4</a:t>
            </a:r>
            <a:endParaRPr lang="en-CA" sz="1400" dirty="0"/>
          </a:p>
          <a:p>
            <a:pPr>
              <a:lnSpc>
                <a:spcPct val="150000"/>
              </a:lnSpc>
            </a:pPr>
            <a:r>
              <a:rPr lang="en-CA" sz="1400" dirty="0" smtClean="0"/>
              <a:t>Sports: 3</a:t>
            </a:r>
            <a:endParaRPr lang="en-CA" sz="1400" dirty="0"/>
          </a:p>
          <a:p>
            <a:pPr>
              <a:lnSpc>
                <a:spcPct val="150000"/>
              </a:lnSpc>
            </a:pPr>
            <a:r>
              <a:rPr lang="en-CA" sz="1400" dirty="0" smtClean="0"/>
              <a:t>Times: 2</a:t>
            </a:r>
            <a:endParaRPr lang="en-CA" sz="1400" dirty="0"/>
          </a:p>
          <a:p>
            <a:pPr>
              <a:lnSpc>
                <a:spcPct val="150000"/>
              </a:lnSpc>
            </a:pPr>
            <a:r>
              <a:rPr lang="en-CA" sz="1400" dirty="0" smtClean="0"/>
              <a:t>School: 2</a:t>
            </a:r>
            <a:endParaRPr lang="en-CA" sz="1400" dirty="0"/>
          </a:p>
          <a:p>
            <a:pPr>
              <a:lnSpc>
                <a:spcPct val="150000"/>
              </a:lnSpc>
            </a:pPr>
            <a:r>
              <a:rPr lang="en-CA" sz="1400" dirty="0" smtClean="0"/>
              <a:t>Championship:2</a:t>
            </a:r>
            <a:endParaRPr lang="en-CA" sz="1400" dirty="0"/>
          </a:p>
          <a:p>
            <a:r>
              <a:rPr lang="en-CA" sz="1400" dirty="0"/>
              <a:t>	</a:t>
            </a:r>
          </a:p>
        </p:txBody>
      </p:sp>
      <p:sp>
        <p:nvSpPr>
          <p:cNvPr id="19" name="Rounded Rectangle 18"/>
          <p:cNvSpPr/>
          <p:nvPr/>
        </p:nvSpPr>
        <p:spPr>
          <a:xfrm>
            <a:off x="6848893" y="1981200"/>
            <a:ext cx="1873114" cy="36576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t"/>
          <a:lstStyle/>
          <a:p>
            <a:pPr>
              <a:lnSpc>
                <a:spcPct val="150000"/>
              </a:lnSpc>
            </a:pPr>
            <a:r>
              <a:rPr lang="en-CA" sz="1400" dirty="0"/>
              <a:t>Vanier: 0.5</a:t>
            </a:r>
          </a:p>
          <a:p>
            <a:pPr>
              <a:lnSpc>
                <a:spcPct val="150000"/>
              </a:lnSpc>
            </a:pPr>
            <a:r>
              <a:rPr lang="en-CA" sz="1400" dirty="0"/>
              <a:t>Won: 0.4</a:t>
            </a:r>
          </a:p>
          <a:p>
            <a:pPr>
              <a:lnSpc>
                <a:spcPct val="150000"/>
              </a:lnSpc>
            </a:pPr>
            <a:r>
              <a:rPr lang="en-CA" sz="1400" dirty="0"/>
              <a:t>Huskies: 0.4</a:t>
            </a:r>
          </a:p>
          <a:p>
            <a:pPr>
              <a:lnSpc>
                <a:spcPct val="150000"/>
              </a:lnSpc>
            </a:pPr>
            <a:r>
              <a:rPr lang="en-CA" sz="1400" dirty="0"/>
              <a:t>School: 0.1</a:t>
            </a:r>
          </a:p>
          <a:p>
            <a:pPr>
              <a:lnSpc>
                <a:spcPct val="150000"/>
              </a:lnSpc>
            </a:pPr>
            <a:r>
              <a:rPr lang="en-CA" sz="1200" dirty="0"/>
              <a:t>Saskatchewan</a:t>
            </a:r>
            <a:r>
              <a:rPr lang="en-CA" sz="1200" dirty="0" smtClean="0"/>
              <a:t>: 0.06</a:t>
            </a:r>
            <a:endParaRPr lang="en-CA" sz="1200" dirty="0"/>
          </a:p>
          <a:p>
            <a:pPr>
              <a:lnSpc>
                <a:spcPct val="150000"/>
              </a:lnSpc>
            </a:pPr>
            <a:r>
              <a:rPr lang="en-CA" sz="1200" dirty="0"/>
              <a:t>Championship: 0.06</a:t>
            </a:r>
          </a:p>
          <a:p>
            <a:pPr>
              <a:lnSpc>
                <a:spcPct val="150000"/>
              </a:lnSpc>
            </a:pPr>
            <a:r>
              <a:rPr lang="en-CA" sz="1400" dirty="0"/>
              <a:t>Sports: 0.06</a:t>
            </a:r>
          </a:p>
          <a:p>
            <a:pPr>
              <a:lnSpc>
                <a:spcPct val="150000"/>
              </a:lnSpc>
            </a:pPr>
            <a:r>
              <a:rPr lang="en-CA" sz="1400" dirty="0"/>
              <a:t>Times: 0.06</a:t>
            </a:r>
          </a:p>
          <a:p>
            <a:pPr>
              <a:lnSpc>
                <a:spcPct val="150000"/>
              </a:lnSpc>
            </a:pPr>
            <a:r>
              <a:rPr lang="en-CA" sz="1400" dirty="0"/>
              <a:t>Cup: 0.04</a:t>
            </a:r>
          </a:p>
          <a:p>
            <a:pPr>
              <a:lnSpc>
                <a:spcPct val="150000"/>
              </a:lnSpc>
            </a:pPr>
            <a:r>
              <a:rPr lang="en-CA" sz="1400" dirty="0"/>
              <a:t>Team: 0.04</a:t>
            </a:r>
          </a:p>
        </p:txBody>
      </p:sp>
      <p:sp>
        <p:nvSpPr>
          <p:cNvPr id="20" name="Rectangle 19"/>
          <p:cNvSpPr/>
          <p:nvPr/>
        </p:nvSpPr>
        <p:spPr>
          <a:xfrm>
            <a:off x="3509392" y="1676400"/>
            <a:ext cx="990600" cy="32537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TF</a:t>
            </a:r>
            <a:endParaRPr lang="en-CA" dirty="0"/>
          </a:p>
        </p:txBody>
      </p:sp>
      <p:sp>
        <p:nvSpPr>
          <p:cNvPr id="21" name="Rectangle 20"/>
          <p:cNvSpPr/>
          <p:nvPr/>
        </p:nvSpPr>
        <p:spPr>
          <a:xfrm>
            <a:off x="5309592" y="1676400"/>
            <a:ext cx="990600" cy="32537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IDF</a:t>
            </a:r>
            <a:endParaRPr lang="en-CA" dirty="0"/>
          </a:p>
        </p:txBody>
      </p:sp>
      <p:sp>
        <p:nvSpPr>
          <p:cNvPr id="22" name="Rectangle 21"/>
          <p:cNvSpPr/>
          <p:nvPr/>
        </p:nvSpPr>
        <p:spPr>
          <a:xfrm>
            <a:off x="7193063" y="1663827"/>
            <a:ext cx="1195361" cy="325374"/>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TF x IDF</a:t>
            </a:r>
            <a:endParaRPr lang="en-CA" dirty="0"/>
          </a:p>
        </p:txBody>
      </p:sp>
      <p:sp>
        <p:nvSpPr>
          <p:cNvPr id="24" name="Rounded Rectangle 23"/>
          <p:cNvSpPr/>
          <p:nvPr/>
        </p:nvSpPr>
        <p:spPr>
          <a:xfrm>
            <a:off x="5004954" y="1981200"/>
            <a:ext cx="1700646" cy="3701796"/>
          </a:xfrm>
          <a:prstGeom prst="roundRect">
            <a:avLst/>
          </a:prstGeom>
        </p:spPr>
        <p:style>
          <a:lnRef idx="1">
            <a:schemeClr val="accent3"/>
          </a:lnRef>
          <a:fillRef idx="2">
            <a:schemeClr val="accent3"/>
          </a:fillRef>
          <a:effectRef idx="1">
            <a:schemeClr val="accent3"/>
          </a:effectRef>
          <a:fontRef idx="minor">
            <a:schemeClr val="dk1"/>
          </a:fontRef>
        </p:style>
        <p:txBody>
          <a:bodyPr rtlCol="0" anchor="t"/>
          <a:lstStyle/>
          <a:p>
            <a:pPr>
              <a:lnSpc>
                <a:spcPct val="150000"/>
              </a:lnSpc>
            </a:pPr>
            <a:r>
              <a:rPr lang="en-CA" sz="1200" dirty="0" smtClean="0"/>
              <a:t>Saskatchewan: .01</a:t>
            </a:r>
            <a:endParaRPr lang="en-CA" sz="1200" dirty="0"/>
          </a:p>
          <a:p>
            <a:pPr>
              <a:lnSpc>
                <a:spcPct val="150000"/>
              </a:lnSpc>
            </a:pPr>
            <a:r>
              <a:rPr lang="en-CA" sz="1400" dirty="0"/>
              <a:t>Vanier: 0.1</a:t>
            </a:r>
          </a:p>
          <a:p>
            <a:pPr>
              <a:lnSpc>
                <a:spcPct val="150000"/>
              </a:lnSpc>
            </a:pPr>
            <a:r>
              <a:rPr lang="en-CA" sz="1400" dirty="0"/>
              <a:t>Won: 0.1</a:t>
            </a:r>
          </a:p>
          <a:p>
            <a:pPr>
              <a:lnSpc>
                <a:spcPct val="150000"/>
              </a:lnSpc>
            </a:pPr>
            <a:r>
              <a:rPr lang="en-CA" sz="1400" dirty="0"/>
              <a:t>Huskies: 0.1</a:t>
            </a:r>
          </a:p>
          <a:p>
            <a:pPr>
              <a:lnSpc>
                <a:spcPct val="150000"/>
              </a:lnSpc>
            </a:pPr>
            <a:r>
              <a:rPr lang="en-CA" sz="1400" dirty="0"/>
              <a:t>Cup: 0.01</a:t>
            </a:r>
          </a:p>
          <a:p>
            <a:pPr>
              <a:lnSpc>
                <a:spcPct val="150000"/>
              </a:lnSpc>
            </a:pPr>
            <a:r>
              <a:rPr lang="en-CA" sz="1400" dirty="0"/>
              <a:t>Team: 0.01</a:t>
            </a:r>
          </a:p>
          <a:p>
            <a:pPr>
              <a:lnSpc>
                <a:spcPct val="150000"/>
              </a:lnSpc>
            </a:pPr>
            <a:r>
              <a:rPr lang="en-CA" sz="1400" dirty="0"/>
              <a:t>Sports: 0.02</a:t>
            </a:r>
          </a:p>
          <a:p>
            <a:pPr>
              <a:lnSpc>
                <a:spcPct val="150000"/>
              </a:lnSpc>
            </a:pPr>
            <a:r>
              <a:rPr lang="en-CA" sz="1400" dirty="0"/>
              <a:t>Times: 0.03</a:t>
            </a:r>
          </a:p>
          <a:p>
            <a:pPr>
              <a:lnSpc>
                <a:spcPct val="150000"/>
              </a:lnSpc>
            </a:pPr>
            <a:r>
              <a:rPr lang="en-CA" sz="1400" dirty="0"/>
              <a:t>School: 0.05</a:t>
            </a:r>
          </a:p>
          <a:p>
            <a:pPr>
              <a:lnSpc>
                <a:spcPct val="150000"/>
              </a:lnSpc>
            </a:pPr>
            <a:r>
              <a:rPr lang="en-CA" sz="1200" dirty="0"/>
              <a:t>Championship: </a:t>
            </a:r>
            <a:r>
              <a:rPr lang="en-CA" sz="1200" dirty="0" smtClean="0"/>
              <a:t>.</a:t>
            </a:r>
            <a:r>
              <a:rPr lang="en-CA" sz="1200" dirty="0"/>
              <a:t>03</a:t>
            </a:r>
          </a:p>
        </p:txBody>
      </p:sp>
      <p:sp>
        <p:nvSpPr>
          <p:cNvPr id="25" name="Rounded Rectangle 24"/>
          <p:cNvSpPr/>
          <p:nvPr/>
        </p:nvSpPr>
        <p:spPr>
          <a:xfrm>
            <a:off x="4814664" y="5856312"/>
            <a:ext cx="2133600" cy="3810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smtClean="0"/>
              <a:t>IDF = </a:t>
            </a:r>
            <a:r>
              <a:rPr lang="en-US" sz="1400" i="1" dirty="0" smtClean="0"/>
              <a:t>log </a:t>
            </a:r>
            <a:r>
              <a:rPr lang="en-US" sz="1400" dirty="0" smtClean="0"/>
              <a:t>(DF / N)</a:t>
            </a:r>
            <a:endParaRPr lang="en-US" sz="1400" dirty="0"/>
          </a:p>
        </p:txBody>
      </p:sp>
      <p:sp>
        <p:nvSpPr>
          <p:cNvPr id="14" name="Rounded Rectangle 13"/>
          <p:cNvSpPr/>
          <p:nvPr/>
        </p:nvSpPr>
        <p:spPr>
          <a:xfrm>
            <a:off x="3588835" y="2294001"/>
            <a:ext cx="4767412" cy="720080"/>
          </a:xfrm>
          <a:prstGeom prst="roundRect">
            <a:avLst/>
          </a:prstGeom>
          <a:solidFill>
            <a:srgbClr val="00B050"/>
          </a:solidFill>
          <a:ln>
            <a:solidFill>
              <a:srgbClr val="00B05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smtClean="0">
                <a:solidFill>
                  <a:schemeClr val="bg1"/>
                </a:solidFill>
              </a:rPr>
              <a:t>Saskatchewan Huskies</a:t>
            </a:r>
            <a:endParaRPr lang="en-CA" sz="2400" dirty="0">
              <a:solidFill>
                <a:schemeClr val="bg1"/>
              </a:solidFill>
            </a:endParaRPr>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1664" y="3477297"/>
            <a:ext cx="1243933" cy="1406016"/>
          </a:xfrm>
          <a:prstGeom prst="rect">
            <a:avLst/>
          </a:prstGeom>
          <a:ln w="12700">
            <a:noFill/>
          </a:ln>
        </p:spPr>
      </p:pic>
      <p:pic>
        <p:nvPicPr>
          <p:cNvPr id="27" name="Picture 26"/>
          <p:cNvPicPr>
            <a:picLocks noChangeAspect="1"/>
          </p:cNvPicPr>
          <p:nvPr/>
        </p:nvPicPr>
        <p:blipFill>
          <a:blip r:embed="rId3" cstate="print"/>
          <a:stretch>
            <a:fillRect/>
          </a:stretch>
        </p:blipFill>
        <p:spPr>
          <a:xfrm>
            <a:off x="7133257" y="3476277"/>
            <a:ext cx="1136936" cy="1364323"/>
          </a:xfrm>
          <a:prstGeom prst="rect">
            <a:avLst/>
          </a:prstGeom>
          <a:ln w="12700">
            <a:noFill/>
          </a:ln>
        </p:spPr>
      </p:pic>
      <p:pic>
        <p:nvPicPr>
          <p:cNvPr id="76804" name="Picture 4" descr="Image result for Saskatchewan Huski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8851" y="3199079"/>
            <a:ext cx="2035343" cy="241570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p:nvPr/>
        </p:nvCxnSpPr>
        <p:spPr>
          <a:xfrm flipV="1">
            <a:off x="2771800" y="2852936"/>
            <a:ext cx="817035" cy="72008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hlinkClick r:id="rId5" action="ppaction://hlinksldjump"/>
          </p:cNvPr>
          <p:cNvSpPr/>
          <p:nvPr/>
        </p:nvSpPr>
        <p:spPr>
          <a:xfrm>
            <a:off x="4860032" y="188640"/>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9" name="Oval 28"/>
          <p:cNvSpPr/>
          <p:nvPr/>
        </p:nvSpPr>
        <p:spPr>
          <a:xfrm>
            <a:off x="55427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0" name="Oval 29">
            <a:hlinkClick r:id="rId6" action="ppaction://hlinksldjump"/>
          </p:cNvPr>
          <p:cNvSpPr/>
          <p:nvPr/>
        </p:nvSpPr>
        <p:spPr>
          <a:xfrm>
            <a:off x="62285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1" name="Oval 30">
            <a:hlinkClick r:id="rId7" action="ppaction://hlinksldjump"/>
          </p:cNvPr>
          <p:cNvSpPr/>
          <p:nvPr/>
        </p:nvSpPr>
        <p:spPr>
          <a:xfrm>
            <a:off x="6914384" y="18864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2" name="Oval 31">
            <a:hlinkClick r:id="rId8" action="ppaction://hlinksldjump"/>
          </p:cNvPr>
          <p:cNvSpPr/>
          <p:nvPr/>
        </p:nvSpPr>
        <p:spPr>
          <a:xfrm>
            <a:off x="75967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44" name="Oval 43"/>
          <p:cNvSpPr/>
          <p:nvPr/>
        </p:nvSpPr>
        <p:spPr>
          <a:xfrm>
            <a:off x="8282536" y="19248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45" name="Oval 44">
            <a:hlinkClick r:id="rId9"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6" name="Oval 45">
            <a:hlinkClick r:id="rId10"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7" name="Oval 46">
            <a:hlinkClick r:id="rId11"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48" name="Oval 47">
            <a:hlinkClick r:id="rId12"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590336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par>
                                <p:cTn id="19" presetID="9" presetClass="entr"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dissolv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1"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dissolve">
                                      <p:cBhvr>
                                        <p:cTn id="26" dur="500"/>
                                        <p:tgtEl>
                                          <p:spTgt spid="22"/>
                                        </p:tgtEl>
                                      </p:cBhvr>
                                    </p:animEffect>
                                  </p:childTnLst>
                                </p:cTn>
                              </p:par>
                              <p:par>
                                <p:cTn id="27" presetID="9" presetClass="entr" presetSubtype="0" fill="hold" grpId="1"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dissolv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dissolve">
                                      <p:cBhvr>
                                        <p:cTn id="34" dur="500"/>
                                        <p:tgtEl>
                                          <p:spTgt spid="3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par>
                                <p:cTn id="38" presetID="9" presetClass="exit" presetSubtype="0" fill="hold" grpId="0" nodeType="withEffect">
                                  <p:stCondLst>
                                    <p:cond delay="0"/>
                                  </p:stCondLst>
                                  <p:childTnLst>
                                    <p:animEffect transition="out" filter="dissolve">
                                      <p:cBhvr>
                                        <p:cTn id="39" dur="500"/>
                                        <p:tgtEl>
                                          <p:spTgt spid="20"/>
                                        </p:tgtEl>
                                      </p:cBhvr>
                                    </p:animEffect>
                                    <p:set>
                                      <p:cBhvr>
                                        <p:cTn id="40" dur="1" fill="hold">
                                          <p:stCondLst>
                                            <p:cond delay="499"/>
                                          </p:stCondLst>
                                        </p:cTn>
                                        <p:tgtEl>
                                          <p:spTgt spid="20"/>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17"/>
                                        </p:tgtEl>
                                      </p:cBhvr>
                                    </p:animEffect>
                                    <p:set>
                                      <p:cBhvr>
                                        <p:cTn id="43" dur="1" fill="hold">
                                          <p:stCondLst>
                                            <p:cond delay="499"/>
                                          </p:stCondLst>
                                        </p:cTn>
                                        <p:tgtEl>
                                          <p:spTgt spid="17"/>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21"/>
                                        </p:tgtEl>
                                      </p:cBhvr>
                                    </p:animEffect>
                                    <p:set>
                                      <p:cBhvr>
                                        <p:cTn id="46" dur="1" fill="hold">
                                          <p:stCondLst>
                                            <p:cond delay="499"/>
                                          </p:stCondLst>
                                        </p:cTn>
                                        <p:tgtEl>
                                          <p:spTgt spid="21"/>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19"/>
                                        </p:tgtEl>
                                      </p:cBhvr>
                                    </p:animEffect>
                                    <p:set>
                                      <p:cBhvr>
                                        <p:cTn id="55" dur="1" fill="hold">
                                          <p:stCondLst>
                                            <p:cond delay="499"/>
                                          </p:stCondLst>
                                        </p:cTn>
                                        <p:tgtEl>
                                          <p:spTgt spid="19"/>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24"/>
                                        </p:tgtEl>
                                      </p:cBhvr>
                                    </p:animEffect>
                                    <p:set>
                                      <p:cBhvr>
                                        <p:cTn id="58" dur="1" fill="hold">
                                          <p:stCondLst>
                                            <p:cond delay="499"/>
                                          </p:stCondLst>
                                        </p:cTn>
                                        <p:tgtEl>
                                          <p:spTgt spid="2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nodeType="click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dissolv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76804"/>
                                        </p:tgtEl>
                                        <p:attrNameLst>
                                          <p:attrName>style.visibility</p:attrName>
                                        </p:attrNameLst>
                                      </p:cBhvr>
                                      <p:to>
                                        <p:strVal val="visible"/>
                                      </p:to>
                                    </p:set>
                                    <p:animEffect transition="in" filter="dissolve">
                                      <p:cBhvr>
                                        <p:cTn id="73" dur="500"/>
                                        <p:tgtEl>
                                          <p:spTgt spid="76804"/>
                                        </p:tgtEl>
                                      </p:cBhvr>
                                    </p:animEffect>
                                  </p:childTnLst>
                                </p:cTn>
                              </p:par>
                              <p:par>
                                <p:cTn id="74" presetID="9" presetClass="exit" presetSubtype="0" fill="hold" nodeType="withEffect">
                                  <p:stCondLst>
                                    <p:cond delay="0"/>
                                  </p:stCondLst>
                                  <p:childTnLst>
                                    <p:animEffect transition="out" filter="dissolve">
                                      <p:cBhvr>
                                        <p:cTn id="75" dur="500"/>
                                        <p:tgtEl>
                                          <p:spTgt spid="23"/>
                                        </p:tgtEl>
                                      </p:cBhvr>
                                    </p:animEffect>
                                    <p:set>
                                      <p:cBhvr>
                                        <p:cTn id="76" dur="1" fill="hold">
                                          <p:stCondLst>
                                            <p:cond delay="499"/>
                                          </p:stCondLst>
                                        </p:cTn>
                                        <p:tgtEl>
                                          <p:spTgt spid="23"/>
                                        </p:tgtEl>
                                        <p:attrNameLst>
                                          <p:attrName>style.visibility</p:attrName>
                                        </p:attrNameLst>
                                      </p:cBhvr>
                                      <p:to>
                                        <p:strVal val="hidden"/>
                                      </p:to>
                                    </p:set>
                                  </p:childTnLst>
                                </p:cTn>
                              </p:par>
                              <p:par>
                                <p:cTn id="77" presetID="9" presetClass="exit" presetSubtype="0" fill="hold" nodeType="withEffect">
                                  <p:stCondLst>
                                    <p:cond delay="0"/>
                                  </p:stCondLst>
                                  <p:childTnLst>
                                    <p:animEffect transition="out" filter="dissolve">
                                      <p:cBhvr>
                                        <p:cTn id="78" dur="500"/>
                                        <p:tgtEl>
                                          <p:spTgt spid="27"/>
                                        </p:tgtEl>
                                      </p:cBhvr>
                                    </p:animEffect>
                                    <p:set>
                                      <p:cBhvr>
                                        <p:cTn id="79"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19" grpId="1" animBg="1"/>
      <p:bldP spid="20" grpId="0" animBg="1"/>
      <p:bldP spid="20" grpId="1" animBg="1"/>
      <p:bldP spid="21" grpId="0" animBg="1"/>
      <p:bldP spid="21" grpId="1" animBg="1"/>
      <p:bldP spid="22" grpId="0" animBg="1"/>
      <p:bldP spid="22" grpId="1" animBg="1"/>
      <p:bldP spid="24" grpId="0" animBg="1"/>
      <p:bldP spid="24" grpId="1" animBg="1"/>
      <p:bldP spid="25" grpId="0" animBg="1"/>
      <p:bldP spid="25" grpId="1" animBg="1"/>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Take-Home Messages</a:t>
            </a:r>
            <a:endParaRPr lang="en-CA"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58</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dirty="0"/>
          </a:p>
        </p:txBody>
      </p:sp>
      <p:pic>
        <p:nvPicPr>
          <p:cNvPr id="6" name="Picture 3" descr="C:\MyWorks\Thesis Works\MyCV\Masud-JobTalk\img\6-9-arguments.png"/>
          <p:cNvPicPr>
            <a:picLocks noChangeAspect="1" noChangeArrowheads="1"/>
          </p:cNvPicPr>
          <p:nvPr/>
        </p:nvPicPr>
        <p:blipFill>
          <a:blip r:embed="rId2" cstate="print"/>
          <a:srcRect l="8333" t="10884" r="6944" b="8320"/>
          <a:stretch>
            <a:fillRect/>
          </a:stretch>
        </p:blipFill>
        <p:spPr bwMode="auto">
          <a:xfrm>
            <a:off x="459795" y="1772815"/>
            <a:ext cx="2960077" cy="1890197"/>
          </a:xfrm>
          <a:prstGeom prst="rect">
            <a:avLst/>
          </a:prstGeom>
          <a:ln>
            <a:noFill/>
          </a:ln>
          <a:effectLst>
            <a:outerShdw blurRad="190500" algn="tl" rotWithShape="0">
              <a:srgbClr val="000000">
                <a:alpha val="70000"/>
              </a:srgbClr>
            </a:outerShdw>
          </a:effectLst>
        </p:spPr>
      </p:pic>
      <p:sp>
        <p:nvSpPr>
          <p:cNvPr id="7" name="Oval 6"/>
          <p:cNvSpPr/>
          <p:nvPr/>
        </p:nvSpPr>
        <p:spPr>
          <a:xfrm>
            <a:off x="4703017" y="1819090"/>
            <a:ext cx="963118" cy="906875"/>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RQ1</a:t>
            </a:r>
            <a:endParaRPr lang="en-CA" dirty="0"/>
          </a:p>
        </p:txBody>
      </p:sp>
      <p:sp>
        <p:nvSpPr>
          <p:cNvPr id="8" name="Oval 7"/>
          <p:cNvSpPr/>
          <p:nvPr/>
        </p:nvSpPr>
        <p:spPr>
          <a:xfrm>
            <a:off x="2666278" y="4954561"/>
            <a:ext cx="963118" cy="906875"/>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RQ2</a:t>
            </a:r>
            <a:endParaRPr lang="en-CA" dirty="0"/>
          </a:p>
        </p:txBody>
      </p:sp>
      <p:sp>
        <p:nvSpPr>
          <p:cNvPr id="9" name="Oval 8"/>
          <p:cNvSpPr/>
          <p:nvPr/>
        </p:nvSpPr>
        <p:spPr>
          <a:xfrm>
            <a:off x="4703017" y="4941168"/>
            <a:ext cx="963118" cy="9068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RQ3</a:t>
            </a:r>
            <a:endParaRPr lang="en-CA" dirty="0"/>
          </a:p>
        </p:txBody>
      </p:sp>
      <p:sp>
        <p:nvSpPr>
          <p:cNvPr id="10" name="Rounded Rectangle 9"/>
          <p:cNvSpPr/>
          <p:nvPr/>
        </p:nvSpPr>
        <p:spPr>
          <a:xfrm>
            <a:off x="5796136" y="1772815"/>
            <a:ext cx="2016224" cy="4534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TF-IDF</a:t>
            </a:r>
            <a:endParaRPr lang="en-CA" dirty="0"/>
          </a:p>
        </p:txBody>
      </p:sp>
      <p:sp>
        <p:nvSpPr>
          <p:cNvPr id="11" name="Rounded Rectangle 10"/>
          <p:cNvSpPr/>
          <p:nvPr/>
        </p:nvSpPr>
        <p:spPr>
          <a:xfrm>
            <a:off x="5787929" y="2330975"/>
            <a:ext cx="2016224" cy="45343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PageRank</a:t>
            </a:r>
            <a:endParaRPr lang="en-CA" dirty="0"/>
          </a:p>
        </p:txBody>
      </p:sp>
      <p:sp>
        <p:nvSpPr>
          <p:cNvPr id="12" name="Rounded Rectangle 11"/>
          <p:cNvSpPr/>
          <p:nvPr/>
        </p:nvSpPr>
        <p:spPr>
          <a:xfrm>
            <a:off x="539552" y="4954561"/>
            <a:ext cx="2016224" cy="4534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Equality</a:t>
            </a:r>
            <a:endParaRPr lang="en-CA" dirty="0"/>
          </a:p>
        </p:txBody>
      </p:sp>
      <p:sp>
        <p:nvSpPr>
          <p:cNvPr id="13" name="Rounded Rectangle 12"/>
          <p:cNvSpPr/>
          <p:nvPr/>
        </p:nvSpPr>
        <p:spPr>
          <a:xfrm>
            <a:off x="539552" y="5567850"/>
            <a:ext cx="2016224" cy="4534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Equity</a:t>
            </a:r>
            <a:endParaRPr lang="en-CA" dirty="0"/>
          </a:p>
        </p:txBody>
      </p:sp>
      <p:sp>
        <p:nvSpPr>
          <p:cNvPr id="14" name="Rounded Rectangle 13"/>
          <p:cNvSpPr/>
          <p:nvPr/>
        </p:nvSpPr>
        <p:spPr>
          <a:xfrm>
            <a:off x="5970805" y="5236409"/>
            <a:ext cx="2016224" cy="4534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Stack Overflow</a:t>
            </a:r>
            <a:endParaRPr lang="en-CA" dirty="0"/>
          </a:p>
        </p:txBody>
      </p:sp>
      <p:sp>
        <p:nvSpPr>
          <p:cNvPr id="15" name="Rounded Rectangle 14"/>
          <p:cNvSpPr/>
          <p:nvPr/>
        </p:nvSpPr>
        <p:spPr>
          <a:xfrm>
            <a:off x="5962598" y="5794569"/>
            <a:ext cx="2016224" cy="4534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a:t>
            </a:r>
            <a:r>
              <a:rPr lang="en-US" dirty="0" smtClean="0"/>
              <a:t>astText</a:t>
            </a:r>
            <a:endParaRPr lang="en-CA" dirty="0"/>
          </a:p>
        </p:txBody>
      </p:sp>
      <p:sp>
        <p:nvSpPr>
          <p:cNvPr id="16" name="Rounded Rectangle 15"/>
          <p:cNvSpPr/>
          <p:nvPr/>
        </p:nvSpPr>
        <p:spPr>
          <a:xfrm>
            <a:off x="5962598" y="4634342"/>
            <a:ext cx="2016224" cy="45343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WordNet</a:t>
            </a:r>
            <a:endParaRPr lang="en-CA"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0811" y="2226252"/>
            <a:ext cx="2603662" cy="2603662"/>
          </a:xfrm>
          <a:prstGeom prst="rect">
            <a:avLst/>
          </a:prstGeom>
        </p:spPr>
      </p:pic>
      <p:sp>
        <p:nvSpPr>
          <p:cNvPr id="19" name="Oval 18"/>
          <p:cNvSpPr/>
          <p:nvPr/>
        </p:nvSpPr>
        <p:spPr>
          <a:xfrm>
            <a:off x="3837651" y="3301276"/>
            <a:ext cx="1296144" cy="123768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Thesis</a:t>
            </a:r>
            <a:endParaRPr lang="en-US" dirty="0"/>
          </a:p>
        </p:txBody>
      </p:sp>
      <p:pic>
        <p:nvPicPr>
          <p:cNvPr id="20" name="Picture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52320" y="2276872"/>
            <a:ext cx="655666" cy="655666"/>
          </a:xfrm>
          <a:prstGeom prst="rect">
            <a:avLst/>
          </a:prstGeom>
        </p:spPr>
      </p:pic>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81" y="5455845"/>
            <a:ext cx="655666" cy="655666"/>
          </a:xfrm>
          <a:prstGeom prst="rect">
            <a:avLst/>
          </a:prstGeom>
        </p:spPr>
      </p:pic>
      <p:cxnSp>
        <p:nvCxnSpPr>
          <p:cNvPr id="23" name="Straight Arrow Connector 22"/>
          <p:cNvCxnSpPr/>
          <p:nvPr/>
        </p:nvCxnSpPr>
        <p:spPr>
          <a:xfrm flipV="1">
            <a:off x="4703017" y="2725965"/>
            <a:ext cx="301031" cy="575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9" idx="3"/>
            <a:endCxn id="8" idx="7"/>
          </p:cNvCxnSpPr>
          <p:nvPr/>
        </p:nvCxnSpPr>
        <p:spPr>
          <a:xfrm flipH="1">
            <a:off x="3488351" y="4357708"/>
            <a:ext cx="539116" cy="729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4703017" y="4538963"/>
            <a:ext cx="301031" cy="415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84527" y="5144236"/>
            <a:ext cx="655666" cy="655666"/>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1715" y="5756540"/>
            <a:ext cx="655666" cy="655666"/>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2235" y="3514948"/>
            <a:ext cx="1183743" cy="1183743"/>
          </a:xfrm>
          <a:prstGeom prst="rect">
            <a:avLst/>
          </a:prstGeom>
        </p:spPr>
      </p:pic>
      <p:sp>
        <p:nvSpPr>
          <p:cNvPr id="26" name="Oval 25">
            <a:hlinkClick r:id="rId6" action="ppaction://hlinksldjump"/>
          </p:cNvPr>
          <p:cNvSpPr/>
          <p:nvPr/>
        </p:nvSpPr>
        <p:spPr>
          <a:xfrm>
            <a:off x="228600"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1" name="Oval 30">
            <a:hlinkClick r:id="" action="ppaction://noaction"/>
          </p:cNvPr>
          <p:cNvSpPr/>
          <p:nvPr/>
        </p:nvSpPr>
        <p:spPr>
          <a:xfrm>
            <a:off x="914400"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2" name="Oval 31">
            <a:hlinkClick r:id="rId7" action="ppaction://hlinksldjump"/>
          </p:cNvPr>
          <p:cNvSpPr/>
          <p:nvPr/>
        </p:nvSpPr>
        <p:spPr>
          <a:xfrm>
            <a:off x="1619672"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extLst>
      <p:ext uri="{BB962C8B-B14F-4D97-AF65-F5344CB8AC3E}">
        <p14:creationId xmlns:p14="http://schemas.microsoft.com/office/powerpoint/2010/main" val="102645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xit" presetSubtype="0" fill="hold" nodeType="withEffect">
                                  <p:stCondLst>
                                    <p:cond delay="0"/>
                                  </p:stCondLst>
                                  <p:childTnLst>
                                    <p:animEffect transition="out" filter="dissolv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dissolv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dissolve">
                                      <p:cBhvr>
                                        <p:cTn id="28" dur="500"/>
                                        <p:tgtEl>
                                          <p:spTgt spid="23"/>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dissolve">
                                      <p:cBhvr>
                                        <p:cTn id="31" dur="500"/>
                                        <p:tgtEl>
                                          <p:spTgt spid="7"/>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dissolve">
                                      <p:cBhvr>
                                        <p:cTn id="47" dur="500"/>
                                        <p:tgtEl>
                                          <p:spTgt spid="25"/>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dissolve">
                                      <p:cBhvr>
                                        <p:cTn id="50" dur="500"/>
                                        <p:tgtEl>
                                          <p:spTgt spid="8"/>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dissolve">
                                      <p:cBhvr>
                                        <p:cTn id="53" dur="500"/>
                                        <p:tgtEl>
                                          <p:spTgt spid="12"/>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dissolve">
                                      <p:cBhvr>
                                        <p:cTn id="56" dur="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ssolv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dissolve">
                                      <p:cBhvr>
                                        <p:cTn id="66" dur="500"/>
                                        <p:tgtEl>
                                          <p:spTgt spid="9"/>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dissolve">
                                      <p:cBhvr>
                                        <p:cTn id="69" dur="500"/>
                                        <p:tgtEl>
                                          <p:spTgt spid="16"/>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dissolve">
                                      <p:cBhvr>
                                        <p:cTn id="72" dur="500"/>
                                        <p:tgtEl>
                                          <p:spTgt spid="14"/>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dissolve">
                                      <p:cBhvr>
                                        <p:cTn id="75" dur="500"/>
                                        <p:tgtEl>
                                          <p:spTgt spid="15"/>
                                        </p:tgtEl>
                                      </p:cBhvr>
                                    </p:animEffect>
                                  </p:childTnLst>
                                </p:cTn>
                              </p:par>
                              <p:par>
                                <p:cTn id="76" presetID="9" presetClass="entr" presetSubtype="0" fill="hold"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dissolve">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dissolve">
                                      <p:cBhvr>
                                        <p:cTn id="83" dur="500"/>
                                        <p:tgtEl>
                                          <p:spTgt spid="28"/>
                                        </p:tgtEl>
                                      </p:cBhvr>
                                    </p:animEffect>
                                  </p:childTnLst>
                                </p:cTn>
                              </p:par>
                              <p:par>
                                <p:cTn id="84" presetID="9" presetClass="entr" presetSubtype="0" fill="hold" nodeType="withEffect">
                                  <p:stCondLst>
                                    <p:cond delay="0"/>
                                  </p:stCondLst>
                                  <p:childTnLst>
                                    <p:set>
                                      <p:cBhvr>
                                        <p:cTn id="85" dur="1" fill="hold">
                                          <p:stCondLst>
                                            <p:cond delay="0"/>
                                          </p:stCondLst>
                                        </p:cTn>
                                        <p:tgtEl>
                                          <p:spTgt spid="29"/>
                                        </p:tgtEl>
                                        <p:attrNameLst>
                                          <p:attrName>style.visibility</p:attrName>
                                        </p:attrNameLst>
                                      </p:cBhvr>
                                      <p:to>
                                        <p:strVal val="visible"/>
                                      </p:to>
                                    </p:set>
                                    <p:animEffect transition="in" filter="dissolve">
                                      <p:cBhvr>
                                        <p:cTn id="8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Experiment, Dataset &amp; Metrics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59</a:t>
            </a:fld>
            <a:endParaRPr lang="en-US"/>
          </a:p>
        </p:txBody>
      </p:sp>
      <p:pic>
        <p:nvPicPr>
          <p:cNvPr id="9" name="Picture 5" descr="C:\MyWorks\Thesis Works\Crowdsource_Knowledge_Base\CodeTokenRec\SANER2016\img\javadb.png"/>
          <p:cNvPicPr>
            <a:picLocks noChangeAspect="1" noChangeArrowheads="1"/>
          </p:cNvPicPr>
          <p:nvPr/>
        </p:nvPicPr>
        <p:blipFill>
          <a:blip r:embed="rId3" cstate="print"/>
          <a:srcRect l="18442" r="43070" b="44444"/>
          <a:stretch>
            <a:fillRect/>
          </a:stretch>
        </p:blipFill>
        <p:spPr bwMode="auto">
          <a:xfrm>
            <a:off x="533400" y="3514725"/>
            <a:ext cx="1676400" cy="523875"/>
          </a:xfrm>
          <a:prstGeom prst="rect">
            <a:avLst/>
          </a:prstGeom>
          <a:noFill/>
        </p:spPr>
      </p:pic>
      <p:sp>
        <p:nvSpPr>
          <p:cNvPr id="10" name="Rectangle 9"/>
          <p:cNvSpPr/>
          <p:nvPr/>
        </p:nvSpPr>
        <p:spPr>
          <a:xfrm>
            <a:off x="457200" y="2895600"/>
            <a:ext cx="1676400" cy="5334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600" dirty="0" smtClean="0">
                <a:solidFill>
                  <a:schemeClr val="tx2">
                    <a:lumMod val="50000"/>
                  </a:schemeClr>
                </a:solidFill>
              </a:rPr>
              <a:t>Java2s</a:t>
            </a:r>
            <a:endParaRPr lang="en-CA" sz="3600" dirty="0">
              <a:solidFill>
                <a:schemeClr val="tx2">
                  <a:lumMod val="50000"/>
                </a:schemeClr>
              </a:solidFill>
            </a:endParaRPr>
          </a:p>
        </p:txBody>
      </p:sp>
      <p:sp>
        <p:nvSpPr>
          <p:cNvPr id="2053" name="AutoShape 5" descr="Profile pho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5" name="AutoShape 7" descr="Profile photo"/>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Rectangle 14"/>
          <p:cNvSpPr/>
          <p:nvPr/>
        </p:nvSpPr>
        <p:spPr>
          <a:xfrm>
            <a:off x="304800" y="4191000"/>
            <a:ext cx="2286000" cy="68580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CA" sz="3600" dirty="0" smtClean="0">
                <a:solidFill>
                  <a:schemeClr val="accent1">
                    <a:lumMod val="50000"/>
                  </a:schemeClr>
                </a:solidFill>
              </a:rPr>
              <a:t>CodeJava</a:t>
            </a:r>
            <a:endParaRPr lang="en-CA" sz="3600" dirty="0">
              <a:solidFill>
                <a:schemeClr val="accent1">
                  <a:lumMod val="50000"/>
                </a:schemeClr>
              </a:solidFill>
            </a:endParaRPr>
          </a:p>
        </p:txBody>
      </p:sp>
      <p:pic>
        <p:nvPicPr>
          <p:cNvPr id="16" name="Picture 2" descr="F:\MyWorks\Thesis Works\Crowdsource_Knowledge_Base\CodeSearchBDA\project\ICSME2018-slides\img\question.png"/>
          <p:cNvPicPr>
            <a:picLocks noChangeAspect="1" noChangeArrowheads="1"/>
          </p:cNvPicPr>
          <p:nvPr/>
        </p:nvPicPr>
        <p:blipFill>
          <a:blip r:embed="rId4" cstate="print"/>
          <a:srcRect/>
          <a:stretch>
            <a:fillRect/>
          </a:stretch>
        </p:blipFill>
        <p:spPr bwMode="auto">
          <a:xfrm>
            <a:off x="4648200" y="2743200"/>
            <a:ext cx="914400" cy="914400"/>
          </a:xfrm>
          <a:prstGeom prst="rect">
            <a:avLst/>
          </a:prstGeom>
          <a:noFill/>
        </p:spPr>
      </p:pic>
      <p:sp>
        <p:nvSpPr>
          <p:cNvPr id="27" name="TextBox 26"/>
          <p:cNvSpPr txBox="1"/>
          <p:nvPr/>
        </p:nvSpPr>
        <p:spPr>
          <a:xfrm>
            <a:off x="4191000" y="2133600"/>
            <a:ext cx="3223959" cy="369332"/>
          </a:xfrm>
          <a:prstGeom prst="rect">
            <a:avLst/>
          </a:prstGeom>
          <a:noFill/>
        </p:spPr>
        <p:txBody>
          <a:bodyPr wrap="none" rtlCol="0">
            <a:spAutoFit/>
          </a:bodyPr>
          <a:lstStyle/>
          <a:p>
            <a:r>
              <a:rPr lang="en-US" b="1" dirty="0" smtClean="0"/>
              <a:t>310</a:t>
            </a:r>
            <a:r>
              <a:rPr lang="en-US" dirty="0" smtClean="0"/>
              <a:t> Queries &amp; Ground truth</a:t>
            </a:r>
            <a:endParaRPr lang="en-US" dirty="0"/>
          </a:p>
        </p:txBody>
      </p:sp>
      <p:pic>
        <p:nvPicPr>
          <p:cNvPr id="28" name="Picture 6" descr="C:\MyWorks\Thesis Works\Crowdsource_Knowledge_Base\CoRRec\ICSE 2016\img2\goldset.png"/>
          <p:cNvPicPr>
            <a:picLocks noChangeAspect="1" noChangeArrowheads="1"/>
          </p:cNvPicPr>
          <p:nvPr/>
        </p:nvPicPr>
        <p:blipFill>
          <a:blip r:embed="rId5" cstate="print"/>
          <a:srcRect/>
          <a:stretch>
            <a:fillRect/>
          </a:stretch>
        </p:blipFill>
        <p:spPr bwMode="auto">
          <a:xfrm>
            <a:off x="5410200" y="2514600"/>
            <a:ext cx="1219200" cy="1219200"/>
          </a:xfrm>
          <a:prstGeom prst="rect">
            <a:avLst/>
          </a:prstGeom>
          <a:noFill/>
        </p:spPr>
      </p:pic>
      <p:pic>
        <p:nvPicPr>
          <p:cNvPr id="2058" name="Picture 10" descr="C:\My MSc\ThesisWorks\BigData_Code_Search\CodeSearchBDA\project\ICSME2018-slides\img\github-icon.png"/>
          <p:cNvPicPr>
            <a:picLocks noChangeAspect="1" noChangeArrowheads="1"/>
          </p:cNvPicPr>
          <p:nvPr/>
        </p:nvPicPr>
        <p:blipFill>
          <a:blip r:embed="rId6" cstate="print"/>
          <a:srcRect/>
          <a:stretch>
            <a:fillRect/>
          </a:stretch>
        </p:blipFill>
        <p:spPr bwMode="auto">
          <a:xfrm>
            <a:off x="762000" y="5105400"/>
            <a:ext cx="1039813" cy="1039813"/>
          </a:xfrm>
          <a:prstGeom prst="rect">
            <a:avLst/>
          </a:prstGeom>
          <a:noFill/>
        </p:spPr>
      </p:pic>
      <p:pic>
        <p:nvPicPr>
          <p:cNvPr id="41" name="Picture 4" descr="C:\MyWorks\Thesis Works\Crowdsource_Knowledge_Base\CodeTokenRec\SANER2016\img\kodejava.png"/>
          <p:cNvPicPr>
            <a:picLocks noChangeAspect="1" noChangeArrowheads="1"/>
          </p:cNvPicPr>
          <p:nvPr/>
        </p:nvPicPr>
        <p:blipFill>
          <a:blip r:embed="rId7" cstate="print"/>
          <a:srcRect l="9375" t="12500" r="10937" b="6250"/>
          <a:stretch>
            <a:fillRect/>
          </a:stretch>
        </p:blipFill>
        <p:spPr bwMode="auto">
          <a:xfrm>
            <a:off x="533400" y="1636059"/>
            <a:ext cx="1600200" cy="1223682"/>
          </a:xfrm>
          <a:prstGeom prst="rect">
            <a:avLst/>
          </a:prstGeom>
          <a:noFill/>
        </p:spPr>
      </p:pic>
      <p:cxnSp>
        <p:nvCxnSpPr>
          <p:cNvPr id="44" name="Straight Arrow Connector 43"/>
          <p:cNvCxnSpPr/>
          <p:nvPr/>
        </p:nvCxnSpPr>
        <p:spPr>
          <a:xfrm>
            <a:off x="1676400" y="2209800"/>
            <a:ext cx="2743200" cy="8382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0" idx="3"/>
            <a:endCxn id="16" idx="1"/>
          </p:cNvCxnSpPr>
          <p:nvPr/>
        </p:nvCxnSpPr>
        <p:spPr>
          <a:xfrm>
            <a:off x="2133600" y="3162300"/>
            <a:ext cx="2514600" cy="381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9" idx="3"/>
          </p:cNvCxnSpPr>
          <p:nvPr/>
        </p:nvCxnSpPr>
        <p:spPr>
          <a:xfrm flipV="1">
            <a:off x="2209800" y="3352800"/>
            <a:ext cx="2362200" cy="42386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2438400" y="3505200"/>
            <a:ext cx="2209800" cy="1143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33400" y="5029200"/>
            <a:ext cx="7848600"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2060" name="Picture 12" descr="C:\My MSc\ThesisWorks\BigData_Code_Search\CodeSearchBDA\project\ICSME2018-slides\img\code4.png"/>
          <p:cNvPicPr>
            <a:picLocks noChangeAspect="1" noChangeArrowheads="1"/>
          </p:cNvPicPr>
          <p:nvPr/>
        </p:nvPicPr>
        <p:blipFill>
          <a:blip r:embed="rId8" cstate="print"/>
          <a:srcRect/>
          <a:stretch>
            <a:fillRect/>
          </a:stretch>
        </p:blipFill>
        <p:spPr bwMode="auto">
          <a:xfrm>
            <a:off x="4724400" y="5181600"/>
            <a:ext cx="919163" cy="919163"/>
          </a:xfrm>
          <a:prstGeom prst="rect">
            <a:avLst/>
          </a:prstGeom>
          <a:noFill/>
        </p:spPr>
      </p:pic>
      <p:pic>
        <p:nvPicPr>
          <p:cNvPr id="2061" name="Picture 13" descr="C:\My MSc\ThesisWorks\BigData_Code_Search\CodeSearchBDA\project\ICSME2018-slides\img\code3.png"/>
          <p:cNvPicPr>
            <a:picLocks noChangeAspect="1" noChangeArrowheads="1"/>
          </p:cNvPicPr>
          <p:nvPr/>
        </p:nvPicPr>
        <p:blipFill>
          <a:blip r:embed="rId9" cstate="print"/>
          <a:srcRect/>
          <a:stretch>
            <a:fillRect/>
          </a:stretch>
        </p:blipFill>
        <p:spPr bwMode="auto">
          <a:xfrm>
            <a:off x="5638800" y="5181600"/>
            <a:ext cx="914400" cy="914400"/>
          </a:xfrm>
          <a:prstGeom prst="rect">
            <a:avLst/>
          </a:prstGeom>
          <a:noFill/>
        </p:spPr>
      </p:pic>
      <p:sp>
        <p:nvSpPr>
          <p:cNvPr id="61" name="TextBox 60"/>
          <p:cNvSpPr txBox="1"/>
          <p:nvPr/>
        </p:nvSpPr>
        <p:spPr>
          <a:xfrm>
            <a:off x="4648200" y="6096000"/>
            <a:ext cx="2435282" cy="369332"/>
          </a:xfrm>
          <a:prstGeom prst="rect">
            <a:avLst/>
          </a:prstGeom>
          <a:noFill/>
        </p:spPr>
        <p:txBody>
          <a:bodyPr wrap="none" rtlCol="0">
            <a:spAutoFit/>
          </a:bodyPr>
          <a:lstStyle/>
          <a:p>
            <a:r>
              <a:rPr lang="en-US" b="1" dirty="0" smtClean="0"/>
              <a:t>769K</a:t>
            </a:r>
            <a:r>
              <a:rPr lang="en-US" dirty="0" smtClean="0"/>
              <a:t> Code segments</a:t>
            </a:r>
            <a:endParaRPr lang="en-US" dirty="0"/>
          </a:p>
        </p:txBody>
      </p:sp>
      <p:sp>
        <p:nvSpPr>
          <p:cNvPr id="62" name="Up-Down Arrow 61"/>
          <p:cNvSpPr/>
          <p:nvPr/>
        </p:nvSpPr>
        <p:spPr>
          <a:xfrm>
            <a:off x="5486400" y="3657600"/>
            <a:ext cx="304800" cy="1600200"/>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Arrow Connector 67"/>
          <p:cNvCxnSpPr/>
          <p:nvPr/>
        </p:nvCxnSpPr>
        <p:spPr>
          <a:xfrm>
            <a:off x="1905000" y="5562600"/>
            <a:ext cx="2743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059" name="Picture 11" descr="C:\My MSc\ThesisWorks\BigData_Code_Search\CodeSearchBDA\project\ICSME2018-slides\img\lucene.png"/>
          <p:cNvPicPr>
            <a:picLocks noChangeAspect="1" noChangeArrowheads="1"/>
          </p:cNvPicPr>
          <p:nvPr/>
        </p:nvPicPr>
        <p:blipFill>
          <a:blip r:embed="rId10" cstate="print"/>
          <a:stretch>
            <a:fillRect/>
          </a:stretch>
        </p:blipFill>
        <p:spPr bwMode="auto">
          <a:xfrm>
            <a:off x="6553200" y="5029200"/>
            <a:ext cx="1295400" cy="1295400"/>
          </a:xfrm>
          <a:prstGeom prst="rect">
            <a:avLst/>
          </a:prstGeom>
          <a:noFill/>
        </p:spPr>
      </p:pic>
      <p:pic>
        <p:nvPicPr>
          <p:cNvPr id="141314" name="Picture 2" descr="F:\MyWorks\Thesis Works\PhDProposal\slides\img\google-code.jpg"/>
          <p:cNvPicPr>
            <a:picLocks noChangeAspect="1" noChangeArrowheads="1"/>
          </p:cNvPicPr>
          <p:nvPr/>
        </p:nvPicPr>
        <p:blipFill>
          <a:blip r:embed="rId11" cstate="print"/>
          <a:srcRect/>
          <a:stretch>
            <a:fillRect/>
          </a:stretch>
        </p:blipFill>
        <p:spPr bwMode="auto">
          <a:xfrm>
            <a:off x="1763688" y="5085184"/>
            <a:ext cx="1080120" cy="1080120"/>
          </a:xfrm>
          <a:prstGeom prst="rect">
            <a:avLst/>
          </a:prstGeom>
          <a:noFill/>
        </p:spPr>
      </p:pic>
      <p:sp>
        <p:nvSpPr>
          <p:cNvPr id="26" name="Rounded Rectangle 25"/>
          <p:cNvSpPr/>
          <p:nvPr/>
        </p:nvSpPr>
        <p:spPr>
          <a:xfrm>
            <a:off x="6876256" y="2636912"/>
            <a:ext cx="1584176" cy="2232248"/>
          </a:xfrm>
          <a:prstGeom prst="roundRect">
            <a:avLst/>
          </a:prstGeom>
          <a:ln>
            <a:solidFill>
              <a:srgbClr val="FFFF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smtClean="0"/>
              <a:t>Hit@K</a:t>
            </a:r>
          </a:p>
          <a:p>
            <a:r>
              <a:rPr lang="en-US" b="1" dirty="0" smtClean="0"/>
              <a:t>MAP@K</a:t>
            </a:r>
          </a:p>
          <a:p>
            <a:r>
              <a:rPr lang="en-US" b="1" dirty="0" smtClean="0"/>
              <a:t>MRR@K</a:t>
            </a:r>
          </a:p>
          <a:p>
            <a:r>
              <a:rPr lang="en-US" b="1" dirty="0" smtClean="0"/>
              <a:t>MR@K</a:t>
            </a:r>
          </a:p>
          <a:p>
            <a:r>
              <a:rPr lang="en-US" b="1" dirty="0" smtClean="0"/>
              <a:t>QE</a:t>
            </a:r>
          </a:p>
          <a:p>
            <a:r>
              <a:rPr lang="en-US" b="1" dirty="0" smtClean="0"/>
              <a:t>NDCG</a:t>
            </a:r>
          </a:p>
        </p:txBody>
      </p:sp>
      <p:sp>
        <p:nvSpPr>
          <p:cNvPr id="29" name="Oval 28">
            <a:hlinkClick r:id="rId12" action="ppaction://hlinksldjump"/>
          </p:cNvPr>
          <p:cNvSpPr/>
          <p:nvPr/>
        </p:nvSpPr>
        <p:spPr>
          <a:xfrm>
            <a:off x="5001344" y="7620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0" name="Oval 29">
            <a:hlinkClick r:id="rId13" action="ppaction://hlinksldjump"/>
          </p:cNvPr>
          <p:cNvSpPr/>
          <p:nvPr/>
        </p:nvSpPr>
        <p:spPr>
          <a:xfrm>
            <a:off x="56840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1" name="Oval 30">
            <a:hlinkClick r:id="rId14" action="ppaction://hlinksldjump"/>
          </p:cNvPr>
          <p:cNvSpPr/>
          <p:nvPr/>
        </p:nvSpPr>
        <p:spPr>
          <a:xfrm>
            <a:off x="63698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2" name="Oval 31">
            <a:hlinkClick r:id="rId15" action="ppaction://hlinksldjump"/>
          </p:cNvPr>
          <p:cNvSpPr/>
          <p:nvPr/>
        </p:nvSpPr>
        <p:spPr>
          <a:xfrm>
            <a:off x="70556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3" name="Oval 32">
            <a:hlinkClick r:id="rId16" action="ppaction://hlinksldjump"/>
          </p:cNvPr>
          <p:cNvSpPr/>
          <p:nvPr/>
        </p:nvSpPr>
        <p:spPr>
          <a:xfrm>
            <a:off x="7738048" y="80048"/>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4" name="Oval 33">
            <a:hlinkClick r:id="rId17" action="ppaction://hlinksldjump"/>
          </p:cNvPr>
          <p:cNvSpPr/>
          <p:nvPr/>
        </p:nvSpPr>
        <p:spPr>
          <a:xfrm>
            <a:off x="8423848" y="80048"/>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5" name="Oval 34">
            <a:hlinkClick r:id="rId18"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6" name="Oval 35">
            <a:hlinkClick r:id="rId19"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7" name="Oval 36">
            <a:hlinkClick r:id="rId20"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8" name="Oval 37">
            <a:hlinkClick r:id="rId21"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39" name="Footer Placeholder 38"/>
          <p:cNvSpPr>
            <a:spLocks noGrp="1"/>
          </p:cNvSpPr>
          <p:nvPr>
            <p:ph type="ftr" sz="quarter" idx="16"/>
          </p:nvPr>
        </p:nvSpPr>
        <p:spPr/>
        <p:txBody>
          <a:bodyPr/>
          <a:lstStyle/>
          <a:p>
            <a:r>
              <a:rPr lang="en-CA" smtClean="0"/>
              <a:t>Masud Rahman, PhD Candidate, U of S</a:t>
            </a:r>
            <a:endParaRPr lang="en-CA"/>
          </a:p>
        </p:txBody>
      </p:sp>
    </p:spTree>
    <p:extLst>
      <p:ext uri="{BB962C8B-B14F-4D97-AF65-F5344CB8AC3E}">
        <p14:creationId xmlns:p14="http://schemas.microsoft.com/office/powerpoint/2010/main" val="412124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par>
                                <p:cTn id="17" presetID="9"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dissolve">
                                      <p:cBhvr>
                                        <p:cTn id="19" dur="500"/>
                                        <p:tgtEl>
                                          <p:spTgt spid="44"/>
                                        </p:tgtEl>
                                      </p:cBhvr>
                                    </p:animEffect>
                                  </p:childTnLst>
                                </p:cTn>
                              </p:par>
                              <p:par>
                                <p:cTn id="20" presetID="9" presetClass="entr" presetSubtype="0" fill="hold"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dissolve">
                                      <p:cBhvr>
                                        <p:cTn id="22" dur="500"/>
                                        <p:tgtEl>
                                          <p:spTgt spid="47"/>
                                        </p:tgtEl>
                                      </p:cBhvr>
                                    </p:animEffect>
                                  </p:childTnLst>
                                </p:cTn>
                              </p:par>
                              <p:par>
                                <p:cTn id="23" presetID="9"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dissolve">
                                      <p:cBhvr>
                                        <p:cTn id="25" dur="500"/>
                                        <p:tgtEl>
                                          <p:spTgt spid="49"/>
                                        </p:tgtEl>
                                      </p:cBhvr>
                                    </p:animEffect>
                                  </p:childTnLst>
                                </p:cTn>
                              </p:par>
                              <p:par>
                                <p:cTn id="26" presetID="9" presetClass="entr" presetSubtype="0"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dissolve">
                                      <p:cBhvr>
                                        <p:cTn id="28" dur="500"/>
                                        <p:tgtEl>
                                          <p:spTgt spid="52"/>
                                        </p:tgtEl>
                                      </p:cBhvr>
                                    </p:animEffect>
                                  </p:childTnLst>
                                </p:cTn>
                              </p:par>
                              <p:par>
                                <p:cTn id="29" presetID="9"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dissolv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dissolve">
                                      <p:cBhvr>
                                        <p:cTn id="36" dur="500"/>
                                        <p:tgtEl>
                                          <p:spTgt spid="27"/>
                                        </p:tgtEl>
                                      </p:cBhvr>
                                    </p:animEffect>
                                  </p:childTnLst>
                                </p:cTn>
                              </p:par>
                              <p:par>
                                <p:cTn id="37" presetID="9"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dissolve">
                                      <p:cBhvr>
                                        <p:cTn id="44" dur="500"/>
                                        <p:tgtEl>
                                          <p:spTgt spid="5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2058"/>
                                        </p:tgtEl>
                                        <p:attrNameLst>
                                          <p:attrName>style.visibility</p:attrName>
                                        </p:attrNameLst>
                                      </p:cBhvr>
                                      <p:to>
                                        <p:strVal val="visible"/>
                                      </p:to>
                                    </p:set>
                                    <p:animEffect transition="in" filter="dissolve">
                                      <p:cBhvr>
                                        <p:cTn id="49" dur="500"/>
                                        <p:tgtEl>
                                          <p:spTgt spid="2058"/>
                                        </p:tgtEl>
                                      </p:cBhvr>
                                    </p:animEffect>
                                  </p:childTnLst>
                                </p:cTn>
                              </p:par>
                              <p:par>
                                <p:cTn id="50" presetID="9" presetClass="entr" presetSubtype="0" fill="hold"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dissolve">
                                      <p:cBhvr>
                                        <p:cTn id="52" dur="500"/>
                                        <p:tgtEl>
                                          <p:spTgt spid="68"/>
                                        </p:tgtEl>
                                      </p:cBhvr>
                                    </p:animEffect>
                                  </p:childTnLst>
                                </p:cTn>
                              </p:par>
                              <p:par>
                                <p:cTn id="53" presetID="9" presetClass="entr" presetSubtype="0" fill="hold" nodeType="withEffect">
                                  <p:stCondLst>
                                    <p:cond delay="0"/>
                                  </p:stCondLst>
                                  <p:childTnLst>
                                    <p:set>
                                      <p:cBhvr>
                                        <p:cTn id="54" dur="1" fill="hold">
                                          <p:stCondLst>
                                            <p:cond delay="0"/>
                                          </p:stCondLst>
                                        </p:cTn>
                                        <p:tgtEl>
                                          <p:spTgt spid="141314"/>
                                        </p:tgtEl>
                                        <p:attrNameLst>
                                          <p:attrName>style.visibility</p:attrName>
                                        </p:attrNameLst>
                                      </p:cBhvr>
                                      <p:to>
                                        <p:strVal val="visible"/>
                                      </p:to>
                                    </p:set>
                                    <p:animEffect transition="in" filter="dissolve">
                                      <p:cBhvr>
                                        <p:cTn id="55" dur="500"/>
                                        <p:tgtEl>
                                          <p:spTgt spid="141314"/>
                                        </p:tgtEl>
                                      </p:cBhvr>
                                    </p:animEffect>
                                  </p:childTnLst>
                                </p:cTn>
                              </p:par>
                              <p:par>
                                <p:cTn id="56" presetID="9" presetClass="entr" presetSubtype="0" fill="hold" nodeType="withEffect">
                                  <p:stCondLst>
                                    <p:cond delay="0"/>
                                  </p:stCondLst>
                                  <p:childTnLst>
                                    <p:set>
                                      <p:cBhvr>
                                        <p:cTn id="57" dur="1" fill="hold">
                                          <p:stCondLst>
                                            <p:cond delay="0"/>
                                          </p:stCondLst>
                                        </p:cTn>
                                        <p:tgtEl>
                                          <p:spTgt spid="2060"/>
                                        </p:tgtEl>
                                        <p:attrNameLst>
                                          <p:attrName>style.visibility</p:attrName>
                                        </p:attrNameLst>
                                      </p:cBhvr>
                                      <p:to>
                                        <p:strVal val="visible"/>
                                      </p:to>
                                    </p:set>
                                    <p:animEffect transition="in" filter="dissolve">
                                      <p:cBhvr>
                                        <p:cTn id="58" dur="500"/>
                                        <p:tgtEl>
                                          <p:spTgt spid="2060"/>
                                        </p:tgtEl>
                                      </p:cBhvr>
                                    </p:animEffect>
                                  </p:childTnLst>
                                </p:cTn>
                              </p:par>
                              <p:par>
                                <p:cTn id="59" presetID="9" presetClass="entr" presetSubtype="0" fill="hold" nodeType="withEffect">
                                  <p:stCondLst>
                                    <p:cond delay="0"/>
                                  </p:stCondLst>
                                  <p:childTnLst>
                                    <p:set>
                                      <p:cBhvr>
                                        <p:cTn id="60" dur="1" fill="hold">
                                          <p:stCondLst>
                                            <p:cond delay="0"/>
                                          </p:stCondLst>
                                        </p:cTn>
                                        <p:tgtEl>
                                          <p:spTgt spid="2061"/>
                                        </p:tgtEl>
                                        <p:attrNameLst>
                                          <p:attrName>style.visibility</p:attrName>
                                        </p:attrNameLst>
                                      </p:cBhvr>
                                      <p:to>
                                        <p:strVal val="visible"/>
                                      </p:to>
                                    </p:set>
                                    <p:animEffect transition="in" filter="dissolve">
                                      <p:cBhvr>
                                        <p:cTn id="61" dur="500"/>
                                        <p:tgtEl>
                                          <p:spTgt spid="2061"/>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dissolve">
                                      <p:cBhvr>
                                        <p:cTn id="64" dur="500"/>
                                        <p:tgtEl>
                                          <p:spTgt spid="61"/>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dissolve">
                                      <p:cBhvr>
                                        <p:cTn id="69" dur="500"/>
                                        <p:tgtEl>
                                          <p:spTgt spid="62"/>
                                        </p:tgtEl>
                                      </p:cBhvr>
                                    </p:animEffect>
                                  </p:childTnLst>
                                </p:cTn>
                              </p:par>
                              <p:par>
                                <p:cTn id="70" presetID="9" presetClass="entr" presetSubtype="0" fill="hold" nodeType="withEffect">
                                  <p:stCondLst>
                                    <p:cond delay="0"/>
                                  </p:stCondLst>
                                  <p:childTnLst>
                                    <p:set>
                                      <p:cBhvr>
                                        <p:cTn id="71" dur="1" fill="hold">
                                          <p:stCondLst>
                                            <p:cond delay="0"/>
                                          </p:stCondLst>
                                        </p:cTn>
                                        <p:tgtEl>
                                          <p:spTgt spid="2059"/>
                                        </p:tgtEl>
                                        <p:attrNameLst>
                                          <p:attrName>style.visibility</p:attrName>
                                        </p:attrNameLst>
                                      </p:cBhvr>
                                      <p:to>
                                        <p:strVal val="visible"/>
                                      </p:to>
                                    </p:set>
                                    <p:animEffect transition="in" filter="dissolve">
                                      <p:cBhvr>
                                        <p:cTn id="72" dur="500"/>
                                        <p:tgtEl>
                                          <p:spTgt spid="2059"/>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dissolv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27" grpId="0"/>
      <p:bldP spid="61" grpId="0"/>
      <p:bldP spid="62"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6</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158722" name="Picture 2" descr="F:\MyWorks\Thesis Works\PhDSeminar\img\software-bug.png"/>
          <p:cNvPicPr>
            <a:picLocks noChangeAspect="1" noChangeArrowheads="1"/>
          </p:cNvPicPr>
          <p:nvPr/>
        </p:nvPicPr>
        <p:blipFill>
          <a:blip r:embed="rId2" cstate="print"/>
          <a:srcRect/>
          <a:stretch>
            <a:fillRect/>
          </a:stretch>
        </p:blipFill>
        <p:spPr bwMode="auto">
          <a:xfrm>
            <a:off x="611560" y="3789040"/>
            <a:ext cx="1656184" cy="1656184"/>
          </a:xfrm>
          <a:prstGeom prst="rect">
            <a:avLst/>
          </a:prstGeom>
          <a:noFill/>
        </p:spPr>
      </p:pic>
      <p:pic>
        <p:nvPicPr>
          <p:cNvPr id="158724" name="Picture 4" descr="F:\MyWorks\Thesis Works\PhDSeminar\img\soft-feature-tr.png"/>
          <p:cNvPicPr>
            <a:picLocks noChangeAspect="1" noChangeArrowheads="1"/>
          </p:cNvPicPr>
          <p:nvPr/>
        </p:nvPicPr>
        <p:blipFill>
          <a:blip r:embed="rId3" cstate="print"/>
          <a:srcRect/>
          <a:stretch>
            <a:fillRect/>
          </a:stretch>
        </p:blipFill>
        <p:spPr bwMode="auto">
          <a:xfrm>
            <a:off x="6215294" y="3933056"/>
            <a:ext cx="1381042" cy="1412280"/>
          </a:xfrm>
          <a:prstGeom prst="rect">
            <a:avLst/>
          </a:prstGeom>
          <a:noFill/>
        </p:spPr>
      </p:pic>
      <p:pic>
        <p:nvPicPr>
          <p:cNvPr id="158725" name="Picture 5" descr="C:\MyWorks\Thesis Works\MyCV\Masud-JobTalk\img\dev3.png"/>
          <p:cNvPicPr>
            <a:picLocks noChangeAspect="1" noChangeArrowheads="1"/>
          </p:cNvPicPr>
          <p:nvPr/>
        </p:nvPicPr>
        <p:blipFill>
          <a:blip r:embed="rId4" cstate="print"/>
          <a:srcRect/>
          <a:stretch>
            <a:fillRect/>
          </a:stretch>
        </p:blipFill>
        <p:spPr bwMode="auto">
          <a:xfrm>
            <a:off x="3131840" y="1052736"/>
            <a:ext cx="2179960" cy="2179960"/>
          </a:xfrm>
          <a:prstGeom prst="rect">
            <a:avLst/>
          </a:prstGeom>
          <a:noFill/>
        </p:spPr>
      </p:pic>
      <p:sp>
        <p:nvSpPr>
          <p:cNvPr id="24" name="Left-Right Arrow 23"/>
          <p:cNvSpPr/>
          <p:nvPr/>
        </p:nvSpPr>
        <p:spPr>
          <a:xfrm rot="8226395">
            <a:off x="1779190" y="3443852"/>
            <a:ext cx="1877796" cy="36004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TextBox 24"/>
          <p:cNvSpPr txBox="1"/>
          <p:nvPr/>
        </p:nvSpPr>
        <p:spPr>
          <a:xfrm>
            <a:off x="467544" y="5507940"/>
            <a:ext cx="1872208" cy="369332"/>
          </a:xfrm>
          <a:prstGeom prst="rect">
            <a:avLst/>
          </a:prstGeom>
          <a:noFill/>
        </p:spPr>
        <p:txBody>
          <a:bodyPr wrap="square" rtlCol="0">
            <a:spAutoFit/>
          </a:bodyPr>
          <a:lstStyle/>
          <a:p>
            <a:pPr algn="ctr"/>
            <a:r>
              <a:rPr lang="en-US" dirty="0" smtClean="0"/>
              <a:t>Software Bugs</a:t>
            </a:r>
            <a:endParaRPr lang="en-US" dirty="0"/>
          </a:p>
        </p:txBody>
      </p:sp>
      <p:sp>
        <p:nvSpPr>
          <p:cNvPr id="26" name="TextBox 25"/>
          <p:cNvSpPr txBox="1"/>
          <p:nvPr/>
        </p:nvSpPr>
        <p:spPr>
          <a:xfrm>
            <a:off x="5724128" y="5363924"/>
            <a:ext cx="2448272" cy="369332"/>
          </a:xfrm>
          <a:prstGeom prst="rect">
            <a:avLst/>
          </a:prstGeom>
          <a:noFill/>
        </p:spPr>
        <p:txBody>
          <a:bodyPr wrap="square" rtlCol="0">
            <a:spAutoFit/>
          </a:bodyPr>
          <a:lstStyle/>
          <a:p>
            <a:pPr algn="ctr"/>
            <a:r>
              <a:rPr lang="en-US" dirty="0" smtClean="0"/>
              <a:t>Software Features</a:t>
            </a:r>
            <a:endParaRPr lang="en-US" dirty="0"/>
          </a:p>
        </p:txBody>
      </p:sp>
      <p:sp>
        <p:nvSpPr>
          <p:cNvPr id="28" name="Left-Right Arrow 27"/>
          <p:cNvSpPr/>
          <p:nvPr/>
        </p:nvSpPr>
        <p:spPr>
          <a:xfrm rot="2579861">
            <a:off x="4733538" y="3437400"/>
            <a:ext cx="1855871" cy="360040"/>
          </a:xfrm>
          <a:prstGeom prst="lef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9" name="Oval 28"/>
          <p:cNvSpPr/>
          <p:nvPr/>
        </p:nvSpPr>
        <p:spPr>
          <a:xfrm>
            <a:off x="683568" y="3933056"/>
            <a:ext cx="1512168" cy="1584176"/>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827584" y="4293096"/>
            <a:ext cx="1224136" cy="86409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539552" y="2924944"/>
            <a:ext cx="1728192" cy="77038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Bug Resolution</a:t>
            </a:r>
            <a:endParaRPr lang="en-US" dirty="0"/>
          </a:p>
        </p:txBody>
      </p:sp>
      <p:sp>
        <p:nvSpPr>
          <p:cNvPr id="35" name="Rounded Rectangle 34"/>
          <p:cNvSpPr/>
          <p:nvPr/>
        </p:nvSpPr>
        <p:spPr>
          <a:xfrm>
            <a:off x="5940152" y="2946648"/>
            <a:ext cx="2016224" cy="7703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Feature </a:t>
            </a:r>
            <a:r>
              <a:rPr lang="en-US" dirty="0" smtClean="0"/>
              <a:t>Enhancement</a:t>
            </a:r>
            <a:endParaRPr lang="en-US" dirty="0"/>
          </a:p>
        </p:txBody>
      </p:sp>
      <p:pic>
        <p:nvPicPr>
          <p:cNvPr id="158727" name="Picture 7" descr="F:\MyWorks\Thesis Works\PhDSeminar\img\tick.png"/>
          <p:cNvPicPr>
            <a:picLocks noChangeAspect="1" noChangeArrowheads="1"/>
          </p:cNvPicPr>
          <p:nvPr/>
        </p:nvPicPr>
        <p:blipFill>
          <a:blip r:embed="rId5" cstate="print"/>
          <a:srcRect/>
          <a:stretch>
            <a:fillRect/>
          </a:stretch>
        </p:blipFill>
        <p:spPr bwMode="auto">
          <a:xfrm>
            <a:off x="5453211" y="4310211"/>
            <a:ext cx="774973" cy="774973"/>
          </a:xfrm>
          <a:prstGeom prst="rect">
            <a:avLst/>
          </a:prstGeom>
          <a:noFill/>
        </p:spPr>
      </p:pic>
      <p:sp>
        <p:nvSpPr>
          <p:cNvPr id="37" name="Oval 36"/>
          <p:cNvSpPr/>
          <p:nvPr/>
        </p:nvSpPr>
        <p:spPr>
          <a:xfrm>
            <a:off x="611560" y="1916832"/>
            <a:ext cx="1008112" cy="93610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t>20%</a:t>
            </a:r>
            <a:endParaRPr lang="en-US" sz="2000" b="1" dirty="0"/>
          </a:p>
        </p:txBody>
      </p:sp>
      <p:sp>
        <p:nvSpPr>
          <p:cNvPr id="38" name="Oval 37"/>
          <p:cNvSpPr/>
          <p:nvPr/>
        </p:nvSpPr>
        <p:spPr>
          <a:xfrm>
            <a:off x="6156176" y="1916832"/>
            <a:ext cx="1008112"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t>60%</a:t>
            </a:r>
            <a:endParaRPr lang="en-US" sz="2000" b="1" dirty="0"/>
          </a:p>
        </p:txBody>
      </p:sp>
      <p:sp>
        <p:nvSpPr>
          <p:cNvPr id="39" name="Rounded Rectangle 38"/>
          <p:cNvSpPr/>
          <p:nvPr/>
        </p:nvSpPr>
        <p:spPr>
          <a:xfrm>
            <a:off x="6012160" y="980728"/>
            <a:ext cx="2016224" cy="504056"/>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3200" dirty="0" smtClean="0"/>
              <a:t>Story III</a:t>
            </a:r>
            <a:endParaRPr lang="en-US" sz="3200" dirty="0"/>
          </a:p>
        </p:txBody>
      </p:sp>
      <p:pic>
        <p:nvPicPr>
          <p:cNvPr id="43" name="Picture 3" descr="C:\MyWorks\Thesis Works\MyCV\Masud-JobTalk\img\dollar.png"/>
          <p:cNvPicPr>
            <a:picLocks noChangeAspect="1" noChangeArrowheads="1"/>
          </p:cNvPicPr>
          <p:nvPr/>
        </p:nvPicPr>
        <p:blipFill>
          <a:blip r:embed="rId6" cstate="print"/>
          <a:srcRect/>
          <a:stretch>
            <a:fillRect/>
          </a:stretch>
        </p:blipFill>
        <p:spPr bwMode="auto">
          <a:xfrm>
            <a:off x="1547664" y="1916832"/>
            <a:ext cx="895423" cy="895423"/>
          </a:xfrm>
          <a:prstGeom prst="rect">
            <a:avLst/>
          </a:prstGeom>
          <a:noFill/>
        </p:spPr>
      </p:pic>
      <p:pic>
        <p:nvPicPr>
          <p:cNvPr id="44" name="Picture 3" descr="C:\MyWorks\Thesis Works\MyCV\Masud-JobTalk\img\dollar.png"/>
          <p:cNvPicPr>
            <a:picLocks noChangeAspect="1" noChangeArrowheads="1"/>
          </p:cNvPicPr>
          <p:nvPr/>
        </p:nvPicPr>
        <p:blipFill>
          <a:blip r:embed="rId6" cstate="print"/>
          <a:srcRect/>
          <a:stretch>
            <a:fillRect/>
          </a:stretch>
        </p:blipFill>
        <p:spPr bwMode="auto">
          <a:xfrm>
            <a:off x="7092280" y="1916832"/>
            <a:ext cx="895423" cy="895423"/>
          </a:xfrm>
          <a:prstGeom prst="rect">
            <a:avLst/>
          </a:prstGeom>
          <a:noFill/>
        </p:spPr>
      </p:pic>
      <p:sp>
        <p:nvSpPr>
          <p:cNvPr id="27" name="Oval 26">
            <a:hlinkClick r:id="rId7"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0" name="Oval 29">
            <a:hlinkClick r:id="rId8"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2" name="Oval 31">
            <a:hlinkClick r:id="rId9"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33" name="Oval 32">
            <a:hlinkClick r:id="rId10"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dissolv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158722"/>
                                        </p:tgtEl>
                                        <p:attrNameLst>
                                          <p:attrName>style.visibility</p:attrName>
                                        </p:attrNameLst>
                                      </p:cBhvr>
                                      <p:to>
                                        <p:strVal val="visible"/>
                                      </p:to>
                                    </p:set>
                                    <p:animEffect transition="in" filter="dissolve">
                                      <p:cBhvr>
                                        <p:cTn id="15" dur="500"/>
                                        <p:tgtEl>
                                          <p:spTgt spid="1587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par>
                                <p:cTn id="19" presetID="9" presetClass="entr" presetSubtype="0" fill="hold" nodeType="withEffect">
                                  <p:stCondLst>
                                    <p:cond delay="0"/>
                                  </p:stCondLst>
                                  <p:childTnLst>
                                    <p:set>
                                      <p:cBhvr>
                                        <p:cTn id="20" dur="1" fill="hold">
                                          <p:stCondLst>
                                            <p:cond delay="0"/>
                                          </p:stCondLst>
                                        </p:cTn>
                                        <p:tgtEl>
                                          <p:spTgt spid="158724"/>
                                        </p:tgtEl>
                                        <p:attrNameLst>
                                          <p:attrName>style.visibility</p:attrName>
                                        </p:attrNameLst>
                                      </p:cBhvr>
                                      <p:to>
                                        <p:strVal val="visible"/>
                                      </p:to>
                                    </p:set>
                                    <p:animEffect transition="in" filter="dissolve">
                                      <p:cBhvr>
                                        <p:cTn id="21" dur="500"/>
                                        <p:tgtEl>
                                          <p:spTgt spid="158724"/>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dissolve">
                                      <p:cBhvr>
                                        <p:cTn id="32" dur="500"/>
                                        <p:tgtEl>
                                          <p:spTgt spid="3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dissolve">
                                      <p:cBhvr>
                                        <p:cTn id="35" dur="500"/>
                                        <p:tgtEl>
                                          <p:spTgt spid="29"/>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dissolv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58727"/>
                                        </p:tgtEl>
                                        <p:attrNameLst>
                                          <p:attrName>style.visibility</p:attrName>
                                        </p:attrNameLst>
                                      </p:cBhvr>
                                      <p:to>
                                        <p:strVal val="visible"/>
                                      </p:to>
                                    </p:set>
                                    <p:animEffect transition="in" filter="dissolve">
                                      <p:cBhvr>
                                        <p:cTn id="43" dur="500"/>
                                        <p:tgtEl>
                                          <p:spTgt spid="158727"/>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dissolve">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dissolve">
                                      <p:cBhvr>
                                        <p:cTn id="51" dur="500"/>
                                        <p:tgtEl>
                                          <p:spTgt spid="37"/>
                                        </p:tgtEl>
                                      </p:cBhvr>
                                    </p:animEffect>
                                  </p:childTnLst>
                                </p:cTn>
                              </p:par>
                              <p:par>
                                <p:cTn id="52" presetID="9" presetClass="entr" presetSubtype="0" fill="hold"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dissolve">
                                      <p:cBhvr>
                                        <p:cTn id="54" dur="500"/>
                                        <p:tgtEl>
                                          <p:spTgt spid="4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dissolve">
                                      <p:cBhvr>
                                        <p:cTn id="59" dur="500"/>
                                        <p:tgtEl>
                                          <p:spTgt spid="38"/>
                                        </p:tgtEl>
                                      </p:cBhvr>
                                    </p:animEffect>
                                  </p:childTnLst>
                                </p:cTn>
                              </p:par>
                              <p:par>
                                <p:cTn id="60" presetID="9"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dissolve">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p:bldP spid="28" grpId="0" animBg="1"/>
      <p:bldP spid="29" grpId="0" animBg="1"/>
      <p:bldP spid="34" grpId="0" animBg="1"/>
      <p:bldP spid="35" grpId="0" animBg="1"/>
      <p:bldP spid="37" grpId="0" animBg="1"/>
      <p:bldP spid="38" grpId="0" animBg="1"/>
      <p:bldP spid="3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p:cNvCxnSpPr/>
          <p:nvPr/>
        </p:nvCxnSpPr>
        <p:spPr>
          <a:xfrm>
            <a:off x="3341338" y="1824990"/>
            <a:ext cx="0" cy="1728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442067" y="2270321"/>
            <a:ext cx="1043876" cy="646331"/>
          </a:xfrm>
          <a:prstGeom prst="rect">
            <a:avLst/>
          </a:prstGeom>
          <a:noFill/>
        </p:spPr>
        <p:txBody>
          <a:bodyPr wrap="none" rtlCol="0">
            <a:spAutoFit/>
          </a:bodyPr>
          <a:lstStyle/>
          <a:p>
            <a:pPr algn="ctr"/>
            <a:r>
              <a:rPr lang="en-CA" dirty="0" smtClean="0"/>
              <a:t>Correct </a:t>
            </a:r>
          </a:p>
          <a:p>
            <a:pPr algn="ctr"/>
            <a:r>
              <a:rPr lang="en-CA" dirty="0"/>
              <a:t>R</a:t>
            </a:r>
            <a:r>
              <a:rPr lang="en-CA" dirty="0" smtClean="0"/>
              <a:t>esult</a:t>
            </a:r>
            <a:endParaRPr lang="en-CA" dirty="0"/>
          </a:p>
        </p:txBody>
      </p:sp>
      <p:sp>
        <p:nvSpPr>
          <p:cNvPr id="50" name="TextBox 49"/>
          <p:cNvSpPr txBox="1"/>
          <p:nvPr/>
        </p:nvSpPr>
        <p:spPr>
          <a:xfrm>
            <a:off x="2819400" y="3463774"/>
            <a:ext cx="1043876" cy="646331"/>
          </a:xfrm>
          <a:prstGeom prst="rect">
            <a:avLst/>
          </a:prstGeom>
          <a:noFill/>
        </p:spPr>
        <p:txBody>
          <a:bodyPr wrap="none" rtlCol="0">
            <a:spAutoFit/>
          </a:bodyPr>
          <a:lstStyle/>
          <a:p>
            <a:pPr algn="ctr"/>
            <a:r>
              <a:rPr lang="en-CA" dirty="0" smtClean="0"/>
              <a:t>Correct </a:t>
            </a:r>
          </a:p>
          <a:p>
            <a:pPr algn="ctr"/>
            <a:r>
              <a:rPr lang="en-CA" dirty="0"/>
              <a:t>R</a:t>
            </a:r>
            <a:r>
              <a:rPr lang="en-CA" dirty="0" smtClean="0"/>
              <a:t>esult</a:t>
            </a:r>
            <a:endParaRPr lang="en-CA" dirty="0"/>
          </a:p>
        </p:txBody>
      </p:sp>
      <p:sp>
        <p:nvSpPr>
          <p:cNvPr id="55" name="TextBox 54"/>
          <p:cNvSpPr txBox="1"/>
          <p:nvPr/>
        </p:nvSpPr>
        <p:spPr>
          <a:xfrm>
            <a:off x="302860" y="4705448"/>
            <a:ext cx="1043876" cy="646331"/>
          </a:xfrm>
          <a:prstGeom prst="rect">
            <a:avLst/>
          </a:prstGeom>
          <a:noFill/>
        </p:spPr>
        <p:txBody>
          <a:bodyPr wrap="none" rtlCol="0">
            <a:spAutoFit/>
          </a:bodyPr>
          <a:lstStyle/>
          <a:p>
            <a:pPr algn="ctr"/>
            <a:r>
              <a:rPr lang="en-CA" dirty="0" smtClean="0"/>
              <a:t>Correct </a:t>
            </a:r>
          </a:p>
          <a:p>
            <a:pPr algn="ctr"/>
            <a:r>
              <a:rPr lang="en-CA" dirty="0"/>
              <a:t>R</a:t>
            </a:r>
            <a:r>
              <a:rPr lang="en-CA" dirty="0" smtClean="0"/>
              <a:t>esult</a:t>
            </a:r>
            <a:endParaRPr lang="en-CA" dirty="0"/>
          </a:p>
        </p:txBody>
      </p:sp>
      <p:sp>
        <p:nvSpPr>
          <p:cNvPr id="2" name="Title 1"/>
          <p:cNvSpPr>
            <a:spLocks noGrp="1"/>
          </p:cNvSpPr>
          <p:nvPr>
            <p:ph type="title"/>
          </p:nvPr>
        </p:nvSpPr>
        <p:spPr/>
        <p:txBody>
          <a:bodyPr/>
          <a:lstStyle/>
          <a:p>
            <a:r>
              <a:rPr lang="en-CA" b="1" dirty="0" smtClean="0"/>
              <a:t>What is a Good Search Query?</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60</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sp>
        <p:nvSpPr>
          <p:cNvPr id="23" name="Rounded Rectangle 22"/>
          <p:cNvSpPr/>
          <p:nvPr/>
        </p:nvSpPr>
        <p:spPr>
          <a:xfrm>
            <a:off x="3886200" y="182880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Rounded Rectangle 23"/>
          <p:cNvSpPr/>
          <p:nvPr/>
        </p:nvSpPr>
        <p:spPr>
          <a:xfrm>
            <a:off x="3886200" y="2403792"/>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ounded Rectangle 24"/>
          <p:cNvSpPr/>
          <p:nvPr/>
        </p:nvSpPr>
        <p:spPr>
          <a:xfrm>
            <a:off x="3893820" y="2978784"/>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ounded Rectangle 25"/>
          <p:cNvSpPr/>
          <p:nvPr/>
        </p:nvSpPr>
        <p:spPr>
          <a:xfrm>
            <a:off x="3893820" y="3557586"/>
            <a:ext cx="609600" cy="5334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ounded Rectangle 26"/>
          <p:cNvSpPr/>
          <p:nvPr/>
        </p:nvSpPr>
        <p:spPr>
          <a:xfrm>
            <a:off x="3905250" y="4136388"/>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ounded Rectangle 27"/>
          <p:cNvSpPr/>
          <p:nvPr/>
        </p:nvSpPr>
        <p:spPr>
          <a:xfrm>
            <a:off x="3905250" y="4760592"/>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ounded Rectangle 28"/>
          <p:cNvSpPr/>
          <p:nvPr/>
        </p:nvSpPr>
        <p:spPr>
          <a:xfrm>
            <a:off x="3905250" y="536792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ounded Rectangle 29"/>
          <p:cNvSpPr/>
          <p:nvPr/>
        </p:nvSpPr>
        <p:spPr>
          <a:xfrm>
            <a:off x="1320747" y="182880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Rounded Rectangle 30"/>
          <p:cNvSpPr/>
          <p:nvPr/>
        </p:nvSpPr>
        <p:spPr>
          <a:xfrm>
            <a:off x="1320747" y="2403792"/>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2" name="Rounded Rectangle 31"/>
          <p:cNvSpPr/>
          <p:nvPr/>
        </p:nvSpPr>
        <p:spPr>
          <a:xfrm>
            <a:off x="1328367" y="2978784"/>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Rounded Rectangle 32"/>
          <p:cNvSpPr/>
          <p:nvPr/>
        </p:nvSpPr>
        <p:spPr>
          <a:xfrm>
            <a:off x="1328367" y="3557586"/>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4" name="Rounded Rectangle 33"/>
          <p:cNvSpPr/>
          <p:nvPr/>
        </p:nvSpPr>
        <p:spPr>
          <a:xfrm>
            <a:off x="1339797" y="4136388"/>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ounded Rectangle 34"/>
          <p:cNvSpPr/>
          <p:nvPr/>
        </p:nvSpPr>
        <p:spPr>
          <a:xfrm>
            <a:off x="1339797" y="4760592"/>
            <a:ext cx="609600" cy="5334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ounded Rectangle 35"/>
          <p:cNvSpPr/>
          <p:nvPr/>
        </p:nvSpPr>
        <p:spPr>
          <a:xfrm>
            <a:off x="1339797" y="536792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7" name="Rounded Rectangle 36"/>
          <p:cNvSpPr/>
          <p:nvPr/>
        </p:nvSpPr>
        <p:spPr>
          <a:xfrm>
            <a:off x="6485943" y="182499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8" name="Rounded Rectangle 37"/>
          <p:cNvSpPr/>
          <p:nvPr/>
        </p:nvSpPr>
        <p:spPr>
          <a:xfrm>
            <a:off x="6485943" y="2399982"/>
            <a:ext cx="609600" cy="533400"/>
          </a:xfrm>
          <a:prstGeom prst="round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9" name="Rounded Rectangle 38"/>
          <p:cNvSpPr/>
          <p:nvPr/>
        </p:nvSpPr>
        <p:spPr>
          <a:xfrm>
            <a:off x="6493563" y="2974974"/>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Rounded Rectangle 39"/>
          <p:cNvSpPr/>
          <p:nvPr/>
        </p:nvSpPr>
        <p:spPr>
          <a:xfrm>
            <a:off x="6493563" y="3553776"/>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1" name="Rounded Rectangle 40"/>
          <p:cNvSpPr/>
          <p:nvPr/>
        </p:nvSpPr>
        <p:spPr>
          <a:xfrm>
            <a:off x="6504993" y="4132578"/>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2" name="Rounded Rectangle 41"/>
          <p:cNvSpPr/>
          <p:nvPr/>
        </p:nvSpPr>
        <p:spPr>
          <a:xfrm>
            <a:off x="6504993" y="4756782"/>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Rounded Rectangle 42"/>
          <p:cNvSpPr/>
          <p:nvPr/>
        </p:nvSpPr>
        <p:spPr>
          <a:xfrm>
            <a:off x="6504993" y="5364110"/>
            <a:ext cx="609600" cy="533400"/>
          </a:xfrm>
          <a:prstGeom prst="round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4" name="TextBox 43"/>
          <p:cNvSpPr txBox="1"/>
          <p:nvPr/>
        </p:nvSpPr>
        <p:spPr>
          <a:xfrm>
            <a:off x="3127055" y="5975248"/>
            <a:ext cx="2340705" cy="646331"/>
          </a:xfrm>
          <a:prstGeom prst="rect">
            <a:avLst/>
          </a:prstGeom>
          <a:noFill/>
        </p:spPr>
        <p:txBody>
          <a:bodyPr wrap="none" rtlCol="0">
            <a:spAutoFit/>
          </a:bodyPr>
          <a:lstStyle/>
          <a:p>
            <a:pPr algn="ctr"/>
            <a:r>
              <a:rPr lang="en-CA" dirty="0" smtClean="0"/>
              <a:t>Baseline Query</a:t>
            </a:r>
          </a:p>
          <a:p>
            <a:pPr algn="ctr"/>
            <a:r>
              <a:rPr lang="en-CA" dirty="0" smtClean="0"/>
              <a:t>(Title + Description)</a:t>
            </a:r>
            <a:endParaRPr lang="en-CA" dirty="0"/>
          </a:p>
        </p:txBody>
      </p:sp>
      <p:sp>
        <p:nvSpPr>
          <p:cNvPr id="45" name="TextBox 44"/>
          <p:cNvSpPr txBox="1"/>
          <p:nvPr/>
        </p:nvSpPr>
        <p:spPr>
          <a:xfrm>
            <a:off x="914400" y="5972606"/>
            <a:ext cx="1577676" cy="369332"/>
          </a:xfrm>
          <a:prstGeom prst="rect">
            <a:avLst/>
          </a:prstGeom>
          <a:noFill/>
        </p:spPr>
        <p:txBody>
          <a:bodyPr wrap="none" rtlCol="0">
            <a:spAutoFit/>
          </a:bodyPr>
          <a:lstStyle/>
          <a:p>
            <a:r>
              <a:rPr lang="en-CA" dirty="0" smtClean="0"/>
              <a:t>Worse Query</a:t>
            </a:r>
            <a:endParaRPr lang="en-CA" dirty="0"/>
          </a:p>
        </p:txBody>
      </p:sp>
      <p:sp>
        <p:nvSpPr>
          <p:cNvPr id="46" name="TextBox 45"/>
          <p:cNvSpPr txBox="1"/>
          <p:nvPr/>
        </p:nvSpPr>
        <p:spPr>
          <a:xfrm>
            <a:off x="6199071" y="5994654"/>
            <a:ext cx="1590500" cy="369332"/>
          </a:xfrm>
          <a:prstGeom prst="rect">
            <a:avLst/>
          </a:prstGeom>
          <a:noFill/>
        </p:spPr>
        <p:txBody>
          <a:bodyPr wrap="none" rtlCol="0">
            <a:spAutoFit/>
          </a:bodyPr>
          <a:lstStyle/>
          <a:p>
            <a:r>
              <a:rPr lang="en-CA" dirty="0" smtClean="0"/>
              <a:t>Better Query</a:t>
            </a:r>
            <a:endParaRPr lang="en-CA" dirty="0"/>
          </a:p>
        </p:txBody>
      </p:sp>
      <p:pic>
        <p:nvPicPr>
          <p:cNvPr id="47"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533"/>
          <a:stretch/>
        </p:blipFill>
        <p:spPr bwMode="auto">
          <a:xfrm>
            <a:off x="457200" y="1874380"/>
            <a:ext cx="7007352" cy="3603653"/>
          </a:xfrm>
          <a:prstGeom prst="rect">
            <a:avLst/>
          </a:prstGeom>
          <a:ln>
            <a:noFill/>
          </a:ln>
          <a:effectLst>
            <a:outerShdw blurRad="292100" dist="139700" dir="2700000" algn="tl" rotWithShape="0">
              <a:srgbClr val="333333">
                <a:alpha val="65000"/>
              </a:srgbClr>
            </a:outerShdw>
          </a:effectLst>
        </p:spPr>
      </p:pic>
      <p:sp>
        <p:nvSpPr>
          <p:cNvPr id="48" name="Rectangular Callout 47"/>
          <p:cNvSpPr/>
          <p:nvPr/>
        </p:nvSpPr>
        <p:spPr>
          <a:xfrm>
            <a:off x="6504993" y="2091690"/>
            <a:ext cx="810207" cy="308292"/>
          </a:xfrm>
          <a:prstGeom prst="wedgeRectCallout">
            <a:avLst>
              <a:gd name="adj1" fmla="val -137925"/>
              <a:gd name="adj2" fmla="val 47670"/>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Title</a:t>
            </a:r>
            <a:endParaRPr lang="en-CA" dirty="0"/>
          </a:p>
        </p:txBody>
      </p:sp>
      <p:sp>
        <p:nvSpPr>
          <p:cNvPr id="49" name="Rectangular Callout 48"/>
          <p:cNvSpPr/>
          <p:nvPr/>
        </p:nvSpPr>
        <p:spPr>
          <a:xfrm>
            <a:off x="6109394" y="4471349"/>
            <a:ext cx="1434406" cy="334725"/>
          </a:xfrm>
          <a:prstGeom prst="wedgeRectCallout">
            <a:avLst>
              <a:gd name="adj1" fmla="val -309625"/>
              <a:gd name="adj2" fmla="val -204442"/>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Description</a:t>
            </a:r>
            <a:endParaRPr lang="en-CA" dirty="0"/>
          </a:p>
        </p:txBody>
      </p:sp>
      <p:cxnSp>
        <p:nvCxnSpPr>
          <p:cNvPr id="54" name="Straight Arrow Connector 53"/>
          <p:cNvCxnSpPr/>
          <p:nvPr/>
        </p:nvCxnSpPr>
        <p:spPr>
          <a:xfrm>
            <a:off x="804600" y="1824990"/>
            <a:ext cx="0" cy="2931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5943600" y="1824990"/>
            <a:ext cx="0" cy="420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Oval 50">
            <a:hlinkClick r:id="rId4" action="ppaction://hlinksldjump"/>
          </p:cNvPr>
          <p:cNvSpPr/>
          <p:nvPr/>
        </p:nvSpPr>
        <p:spPr>
          <a:xfrm>
            <a:off x="46484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53" name="Oval 52">
            <a:hlinkClick r:id="rId5" action="ppaction://hlinksldjump"/>
          </p:cNvPr>
          <p:cNvSpPr/>
          <p:nvPr/>
        </p:nvSpPr>
        <p:spPr>
          <a:xfrm>
            <a:off x="111568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56" name="Oval 55">
            <a:hlinkClick r:id="rId6"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59" name="Oval 58">
            <a:hlinkClick r:id="rId7"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60" name="Oval 59">
            <a:hlinkClick r:id="rId8" action="ppaction://hlinksldjump"/>
          </p:cNvPr>
          <p:cNvSpPr/>
          <p:nvPr/>
        </p:nvSpPr>
        <p:spPr>
          <a:xfrm>
            <a:off x="5001344" y="76200"/>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61" name="Oval 60">
            <a:hlinkClick r:id="rId9" action="ppaction://hlinksldjump"/>
          </p:cNvPr>
          <p:cNvSpPr/>
          <p:nvPr/>
        </p:nvSpPr>
        <p:spPr>
          <a:xfrm>
            <a:off x="5684096"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62" name="Oval 61">
            <a:hlinkClick r:id="rId10" action="ppaction://hlinksldjump"/>
          </p:cNvPr>
          <p:cNvSpPr/>
          <p:nvPr/>
        </p:nvSpPr>
        <p:spPr>
          <a:xfrm>
            <a:off x="6369896"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63" name="Oval 62">
            <a:hlinkClick r:id="rId11" action="ppaction://hlinksldjump"/>
          </p:cNvPr>
          <p:cNvSpPr/>
          <p:nvPr/>
        </p:nvSpPr>
        <p:spPr>
          <a:xfrm>
            <a:off x="7055696"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64" name="Oval 63">
            <a:hlinkClick r:id="rId12" action="ppaction://hlinksldjump"/>
          </p:cNvPr>
          <p:cNvSpPr/>
          <p:nvPr/>
        </p:nvSpPr>
        <p:spPr>
          <a:xfrm>
            <a:off x="7738048"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65" name="Oval 64">
            <a:hlinkClick r:id="rId13" action="ppaction://hlinksldjump"/>
          </p:cNvPr>
          <p:cNvSpPr/>
          <p:nvPr/>
        </p:nvSpPr>
        <p:spPr>
          <a:xfrm>
            <a:off x="8423848"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Tree>
    <p:extLst>
      <p:ext uri="{BB962C8B-B14F-4D97-AF65-F5344CB8AC3E}">
        <p14:creationId xmlns:p14="http://schemas.microsoft.com/office/powerpoint/2010/main" val="366481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dissolve">
                                      <p:cBhvr>
                                        <p:cTn id="7" dur="500"/>
                                        <p:tgtEl>
                                          <p:spTgt spid="4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dissolve">
                                      <p:cBhvr>
                                        <p:cTn id="10" dur="500"/>
                                        <p:tgtEl>
                                          <p:spTgt spid="4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dissolve">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47"/>
                                        </p:tgtEl>
                                      </p:cBhvr>
                                    </p:animEffect>
                                    <p:set>
                                      <p:cBhvr>
                                        <p:cTn id="18" dur="1" fill="hold">
                                          <p:stCondLst>
                                            <p:cond delay="499"/>
                                          </p:stCondLst>
                                        </p:cTn>
                                        <p:tgtEl>
                                          <p:spTgt spid="47"/>
                                        </p:tgtEl>
                                        <p:attrNameLst>
                                          <p:attrName>style.visibility</p:attrName>
                                        </p:attrNameLst>
                                      </p:cBhvr>
                                      <p:to>
                                        <p:strVal val="hidden"/>
                                      </p:to>
                                    </p:set>
                                  </p:childTnLst>
                                </p:cTn>
                              </p:par>
                              <p:par>
                                <p:cTn id="19" presetID="9" presetClass="exit" presetSubtype="0" fill="hold" grpId="1" nodeType="withEffect">
                                  <p:stCondLst>
                                    <p:cond delay="0"/>
                                  </p:stCondLst>
                                  <p:childTnLst>
                                    <p:animEffect transition="out" filter="dissolve">
                                      <p:cBhvr>
                                        <p:cTn id="20" dur="500"/>
                                        <p:tgtEl>
                                          <p:spTgt spid="48"/>
                                        </p:tgtEl>
                                      </p:cBhvr>
                                    </p:animEffect>
                                    <p:set>
                                      <p:cBhvr>
                                        <p:cTn id="21" dur="1" fill="hold">
                                          <p:stCondLst>
                                            <p:cond delay="499"/>
                                          </p:stCondLst>
                                        </p:cTn>
                                        <p:tgtEl>
                                          <p:spTgt spid="48"/>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49"/>
                                        </p:tgtEl>
                                      </p:cBhvr>
                                    </p:animEffect>
                                    <p:set>
                                      <p:cBhvr>
                                        <p:cTn id="24" dur="1" fill="hold">
                                          <p:stCondLst>
                                            <p:cond delay="499"/>
                                          </p:stCondLst>
                                        </p:cTn>
                                        <p:tgtEl>
                                          <p:spTgt spid="4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dissolve">
                                      <p:cBhvr>
                                        <p:cTn id="29" dur="500"/>
                                        <p:tgtEl>
                                          <p:spTgt spid="3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dissolve">
                                      <p:cBhvr>
                                        <p:cTn id="32" dur="500"/>
                                        <p:tgtEl>
                                          <p:spTgt spid="31"/>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dissolve">
                                      <p:cBhvr>
                                        <p:cTn id="35" dur="500"/>
                                        <p:tgtEl>
                                          <p:spTgt spid="3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dissolve">
                                      <p:cBhvr>
                                        <p:cTn id="38" dur="500"/>
                                        <p:tgtEl>
                                          <p:spTgt spid="3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dissolve">
                                      <p:cBhvr>
                                        <p:cTn id="41" dur="500"/>
                                        <p:tgtEl>
                                          <p:spTgt spid="34"/>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dissolve">
                                      <p:cBhvr>
                                        <p:cTn id="44" dur="500"/>
                                        <p:tgtEl>
                                          <p:spTgt spid="35"/>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dissolve">
                                      <p:cBhvr>
                                        <p:cTn id="47" dur="500"/>
                                        <p:tgtEl>
                                          <p:spTgt spid="36"/>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dissolve">
                                      <p:cBhvr>
                                        <p:cTn id="50" dur="500"/>
                                        <p:tgtEl>
                                          <p:spTgt spid="4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55"/>
                                        </p:tgtEl>
                                        <p:attrNameLst>
                                          <p:attrName>style.visibility</p:attrName>
                                        </p:attrNameLst>
                                      </p:cBhvr>
                                      <p:to>
                                        <p:strVal val="visible"/>
                                      </p:to>
                                    </p:set>
                                    <p:animEffect transition="in" filter="dissolve">
                                      <p:cBhvr>
                                        <p:cTn id="53" dur="500"/>
                                        <p:tgtEl>
                                          <p:spTgt spid="55"/>
                                        </p:tgtEl>
                                      </p:cBhvr>
                                    </p:animEffect>
                                  </p:childTnLst>
                                </p:cTn>
                              </p:par>
                              <p:par>
                                <p:cTn id="54" presetID="9" presetClass="entr" presetSubtype="0" fill="hold" nodeType="withEffect">
                                  <p:stCondLst>
                                    <p:cond delay="0"/>
                                  </p:stCondLst>
                                  <p:childTnLst>
                                    <p:set>
                                      <p:cBhvr>
                                        <p:cTn id="55" dur="1" fill="hold">
                                          <p:stCondLst>
                                            <p:cond delay="0"/>
                                          </p:stCondLst>
                                        </p:cTn>
                                        <p:tgtEl>
                                          <p:spTgt spid="54"/>
                                        </p:tgtEl>
                                        <p:attrNameLst>
                                          <p:attrName>style.visibility</p:attrName>
                                        </p:attrNameLst>
                                      </p:cBhvr>
                                      <p:to>
                                        <p:strVal val="visible"/>
                                      </p:to>
                                    </p:set>
                                    <p:animEffect transition="in" filter="dissolve">
                                      <p:cBhvr>
                                        <p:cTn id="56" dur="500"/>
                                        <p:tgtEl>
                                          <p:spTgt spid="54"/>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dissolve">
                                      <p:cBhvr>
                                        <p:cTn id="61" dur="500"/>
                                        <p:tgtEl>
                                          <p:spTgt spid="37"/>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dissolve">
                                      <p:cBhvr>
                                        <p:cTn id="64" dur="500"/>
                                        <p:tgtEl>
                                          <p:spTgt spid="38"/>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dissolve">
                                      <p:cBhvr>
                                        <p:cTn id="67" dur="500"/>
                                        <p:tgtEl>
                                          <p:spTgt spid="39"/>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dissolve">
                                      <p:cBhvr>
                                        <p:cTn id="70" dur="500"/>
                                        <p:tgtEl>
                                          <p:spTgt spid="40"/>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dissolve">
                                      <p:cBhvr>
                                        <p:cTn id="73" dur="500"/>
                                        <p:tgtEl>
                                          <p:spTgt spid="41"/>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animEffect transition="in" filter="dissolve">
                                      <p:cBhvr>
                                        <p:cTn id="76" dur="500"/>
                                        <p:tgtEl>
                                          <p:spTgt spid="42"/>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dissolve">
                                      <p:cBhvr>
                                        <p:cTn id="79" dur="500"/>
                                        <p:tgtEl>
                                          <p:spTgt spid="43"/>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dissolve">
                                      <p:cBhvr>
                                        <p:cTn id="82" dur="500"/>
                                        <p:tgtEl>
                                          <p:spTgt spid="46"/>
                                        </p:tgtEl>
                                      </p:cBhvr>
                                    </p:animEffect>
                                  </p:childTnLst>
                                </p:cTn>
                              </p:par>
                              <p:par>
                                <p:cTn id="83" presetID="9"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dissolve">
                                      <p:cBhvr>
                                        <p:cTn id="85" dur="500"/>
                                        <p:tgtEl>
                                          <p:spTgt spid="57"/>
                                        </p:tgtEl>
                                      </p:cBhvr>
                                    </p:animEffect>
                                  </p:childTnLst>
                                </p:cTn>
                              </p:par>
                              <p:par>
                                <p:cTn id="86" presetID="9"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dissolve">
                                      <p:cBhvr>
                                        <p:cTn id="88"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5" grpId="0"/>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5" grpId="0"/>
      <p:bldP spid="46" grpId="0"/>
      <p:bldP spid="48" grpId="0" animBg="1"/>
      <p:bldP spid="48" grpId="1" animBg="1"/>
      <p:bldP spid="49" grpId="0" animBg="1"/>
      <p:bldP spid="49" grpId="1"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About Me</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61</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pic>
        <p:nvPicPr>
          <p:cNvPr id="108546" name="Picture 2" descr="C:\MyWorks\Thesis Works\MyCV\Masud-JobTalk\img\masud-2012c.jpg"/>
          <p:cNvPicPr>
            <a:picLocks noChangeAspect="1" noChangeArrowheads="1"/>
          </p:cNvPicPr>
          <p:nvPr/>
        </p:nvPicPr>
        <p:blipFill>
          <a:blip r:embed="rId3" cstate="print"/>
          <a:srcRect/>
          <a:stretch>
            <a:fillRect/>
          </a:stretch>
        </p:blipFill>
        <p:spPr bwMode="auto">
          <a:xfrm>
            <a:off x="79513" y="1544946"/>
            <a:ext cx="8662416" cy="5200650"/>
          </a:xfrm>
          <a:prstGeom prst="rect">
            <a:avLst/>
          </a:prstGeom>
          <a:ln>
            <a:noFill/>
          </a:ln>
          <a:effectLst>
            <a:softEdge rad="112500"/>
          </a:effectLst>
        </p:spPr>
      </p:pic>
      <p:sp>
        <p:nvSpPr>
          <p:cNvPr id="11" name="Rectangle 10"/>
          <p:cNvSpPr/>
          <p:nvPr/>
        </p:nvSpPr>
        <p:spPr>
          <a:xfrm>
            <a:off x="6972772" y="703327"/>
            <a:ext cx="1800494" cy="923330"/>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54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2012</a:t>
            </a:r>
            <a:endParaRPr lang="en-US" sz="54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08547" name="Picture 3" descr="C:\MyWorks\Thesis Works\MyCV\Masud-JobTalk\img\srlab-lunch.jpg"/>
          <p:cNvPicPr>
            <a:picLocks noChangeAspect="1" noChangeArrowheads="1"/>
          </p:cNvPicPr>
          <p:nvPr/>
        </p:nvPicPr>
        <p:blipFill>
          <a:blip r:embed="rId4" cstate="print"/>
          <a:srcRect/>
          <a:stretch>
            <a:fillRect/>
          </a:stretch>
        </p:blipFill>
        <p:spPr bwMode="auto">
          <a:xfrm>
            <a:off x="179512" y="1700808"/>
            <a:ext cx="8568952" cy="4896544"/>
          </a:xfrm>
          <a:prstGeom prst="rect">
            <a:avLst/>
          </a:prstGeom>
          <a:ln>
            <a:noFill/>
          </a:ln>
          <a:effectLst>
            <a:softEdge rad="112500"/>
          </a:effectLst>
        </p:spPr>
      </p:pic>
      <p:sp>
        <p:nvSpPr>
          <p:cNvPr id="16" name="Rectangle 15"/>
          <p:cNvSpPr/>
          <p:nvPr/>
        </p:nvSpPr>
        <p:spPr>
          <a:xfrm>
            <a:off x="5076056" y="6021288"/>
            <a:ext cx="3528392" cy="432048"/>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b="1" dirty="0" smtClean="0"/>
              <a:t>Software Research Lab</a:t>
            </a:r>
            <a:endParaRPr lang="en-US" b="1" dirty="0"/>
          </a:p>
        </p:txBody>
      </p:sp>
      <p:sp>
        <p:nvSpPr>
          <p:cNvPr id="20" name="Rectangular Callout 19"/>
          <p:cNvSpPr/>
          <p:nvPr/>
        </p:nvSpPr>
        <p:spPr>
          <a:xfrm>
            <a:off x="1547664" y="2348880"/>
            <a:ext cx="576064" cy="360040"/>
          </a:xfrm>
          <a:prstGeom prst="wedgeRectCallout">
            <a:avLst>
              <a:gd name="adj1" fmla="val 207134"/>
              <a:gd name="adj2" fmla="val 138151"/>
            </a:avLst>
          </a:prstGeom>
          <a:ln>
            <a:solidFill>
              <a:srgbClr val="00B0F0"/>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Me</a:t>
            </a:r>
            <a:endParaRPr lang="en-US" dirty="0"/>
          </a:p>
        </p:txBody>
      </p:sp>
    </p:spTree>
    <p:extLst>
      <p:ext uri="{BB962C8B-B14F-4D97-AF65-F5344CB8AC3E}">
        <p14:creationId xmlns:p14="http://schemas.microsoft.com/office/powerpoint/2010/main" val="238783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dissolve">
                                      <p:cBhvr>
                                        <p:cTn id="7" dur="500"/>
                                        <p:tgtEl>
                                          <p:spTgt spid="108547"/>
                                        </p:tgtEl>
                                      </p:cBhvr>
                                    </p:animEffect>
                                  </p:childTnLst>
                                </p:cTn>
                              </p:par>
                              <p:par>
                                <p:cTn id="8" presetID="9" presetClass="exit" presetSubtype="0" fill="hold" grpId="0" nodeType="withEffect">
                                  <p:stCondLst>
                                    <p:cond delay="0"/>
                                  </p:stCondLst>
                                  <p:childTnLst>
                                    <p:animEffect transition="out" filter="dissolv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9"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dissolv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Masud Rahman: Academics</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62</a:t>
            </a:fld>
            <a:endParaRPr lang="en-US"/>
          </a:p>
        </p:txBody>
      </p:sp>
      <p:sp>
        <p:nvSpPr>
          <p:cNvPr id="11" name="Oval 10"/>
          <p:cNvSpPr/>
          <p:nvPr/>
        </p:nvSpPr>
        <p:spPr>
          <a:xfrm>
            <a:off x="1342516" y="1981200"/>
            <a:ext cx="1219200" cy="914400"/>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CA" sz="2000" b="1" dirty="0" smtClean="0"/>
              <a:t>2019</a:t>
            </a:r>
            <a:endParaRPr lang="en-CA" sz="2000" b="1" dirty="0"/>
          </a:p>
        </p:txBody>
      </p:sp>
      <p:sp>
        <p:nvSpPr>
          <p:cNvPr id="12" name="TextBox 11"/>
          <p:cNvSpPr txBox="1"/>
          <p:nvPr/>
        </p:nvSpPr>
        <p:spPr>
          <a:xfrm>
            <a:off x="2561716" y="1905000"/>
            <a:ext cx="4294765" cy="1138773"/>
          </a:xfrm>
          <a:prstGeom prst="rect">
            <a:avLst/>
          </a:prstGeom>
          <a:noFill/>
        </p:spPr>
        <p:txBody>
          <a:bodyPr wrap="none" rtlCol="0">
            <a:spAutoFit/>
          </a:bodyPr>
          <a:lstStyle/>
          <a:p>
            <a:r>
              <a:rPr lang="en-CA" sz="2400" b="1" dirty="0" smtClean="0"/>
              <a:t>PhD Candidate</a:t>
            </a:r>
            <a:r>
              <a:rPr lang="en-CA" sz="2400" dirty="0"/>
              <a:t>,</a:t>
            </a:r>
            <a:r>
              <a:rPr lang="en-CA" sz="2400" dirty="0" smtClean="0"/>
              <a:t> </a:t>
            </a:r>
          </a:p>
          <a:p>
            <a:r>
              <a:rPr lang="en-CA" sz="2400" dirty="0" smtClean="0"/>
              <a:t>University of Saskatchewan</a:t>
            </a:r>
          </a:p>
          <a:p>
            <a:r>
              <a:rPr lang="en-CA" sz="2000" b="1" dirty="0" smtClean="0">
                <a:solidFill>
                  <a:srgbClr val="00B050"/>
                </a:solidFill>
              </a:rPr>
              <a:t>(Award:</a:t>
            </a:r>
            <a:r>
              <a:rPr lang="en-CA" sz="2000" dirty="0" smtClean="0">
                <a:solidFill>
                  <a:srgbClr val="00B050"/>
                </a:solidFill>
              </a:rPr>
              <a:t> Dr. Keith Geddes Award)</a:t>
            </a:r>
            <a:endParaRPr lang="en-CA" sz="2000" dirty="0">
              <a:solidFill>
                <a:srgbClr val="00B050"/>
              </a:solidFill>
            </a:endParaRPr>
          </a:p>
        </p:txBody>
      </p:sp>
      <p:sp>
        <p:nvSpPr>
          <p:cNvPr id="13" name="Oval 12"/>
          <p:cNvSpPr/>
          <p:nvPr/>
        </p:nvSpPr>
        <p:spPr>
          <a:xfrm>
            <a:off x="1342516" y="3429000"/>
            <a:ext cx="1244600" cy="9144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CA" sz="2000" b="1" dirty="0" smtClean="0"/>
              <a:t>2014</a:t>
            </a:r>
            <a:endParaRPr lang="en-CA" sz="2000" b="1" dirty="0"/>
          </a:p>
        </p:txBody>
      </p:sp>
      <p:sp>
        <p:nvSpPr>
          <p:cNvPr id="14" name="TextBox 13"/>
          <p:cNvSpPr txBox="1"/>
          <p:nvPr/>
        </p:nvSpPr>
        <p:spPr>
          <a:xfrm>
            <a:off x="2587116" y="3486853"/>
            <a:ext cx="5030544" cy="769441"/>
          </a:xfrm>
          <a:prstGeom prst="rect">
            <a:avLst/>
          </a:prstGeom>
          <a:noFill/>
        </p:spPr>
        <p:txBody>
          <a:bodyPr wrap="none" rtlCol="0">
            <a:spAutoFit/>
          </a:bodyPr>
          <a:lstStyle/>
          <a:p>
            <a:r>
              <a:rPr lang="en-CA" sz="2400" b="1" dirty="0" smtClean="0"/>
              <a:t>MSc</a:t>
            </a:r>
            <a:r>
              <a:rPr lang="en-CA" sz="2400" dirty="0" smtClean="0"/>
              <a:t>, University of Saskatchewan</a:t>
            </a:r>
          </a:p>
          <a:p>
            <a:r>
              <a:rPr lang="en-CA" sz="2000" b="1" dirty="0" smtClean="0">
                <a:solidFill>
                  <a:srgbClr val="00B050"/>
                </a:solidFill>
              </a:rPr>
              <a:t>(Award:</a:t>
            </a:r>
            <a:r>
              <a:rPr lang="en-CA" sz="2000" dirty="0" smtClean="0">
                <a:solidFill>
                  <a:srgbClr val="00B050"/>
                </a:solidFill>
              </a:rPr>
              <a:t> Best MSc Thesis Nomination)</a:t>
            </a:r>
            <a:endParaRPr lang="en-CA" sz="2000" dirty="0">
              <a:solidFill>
                <a:srgbClr val="00B050"/>
              </a:solidFill>
            </a:endParaRPr>
          </a:p>
        </p:txBody>
      </p:sp>
      <p:sp>
        <p:nvSpPr>
          <p:cNvPr id="15" name="Oval 14"/>
          <p:cNvSpPr/>
          <p:nvPr/>
        </p:nvSpPr>
        <p:spPr>
          <a:xfrm>
            <a:off x="1342516" y="4724400"/>
            <a:ext cx="1270000" cy="91440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CA" sz="2000" b="1" dirty="0" smtClean="0"/>
              <a:t>2009</a:t>
            </a:r>
            <a:endParaRPr lang="en-CA" sz="2000" b="1" dirty="0"/>
          </a:p>
        </p:txBody>
      </p:sp>
      <p:sp>
        <p:nvSpPr>
          <p:cNvPr id="16" name="TextBox 15"/>
          <p:cNvSpPr txBox="1"/>
          <p:nvPr/>
        </p:nvSpPr>
        <p:spPr>
          <a:xfrm>
            <a:off x="2594609" y="4800600"/>
            <a:ext cx="5482591" cy="769441"/>
          </a:xfrm>
          <a:prstGeom prst="rect">
            <a:avLst/>
          </a:prstGeom>
          <a:noFill/>
        </p:spPr>
        <p:txBody>
          <a:bodyPr wrap="none" rtlCol="0">
            <a:spAutoFit/>
          </a:bodyPr>
          <a:lstStyle/>
          <a:p>
            <a:r>
              <a:rPr lang="en-CA" sz="2400" b="1" dirty="0" smtClean="0"/>
              <a:t>BSc</a:t>
            </a:r>
            <a:r>
              <a:rPr lang="en-CA" sz="2400" dirty="0" smtClean="0"/>
              <a:t>, Khulna University, Bangladesh</a:t>
            </a:r>
          </a:p>
          <a:p>
            <a:r>
              <a:rPr lang="en-CA" sz="2000" b="1" dirty="0" smtClean="0">
                <a:solidFill>
                  <a:srgbClr val="00B050"/>
                </a:solidFill>
              </a:rPr>
              <a:t>(Award:</a:t>
            </a:r>
            <a:r>
              <a:rPr lang="en-CA" sz="2000" dirty="0" smtClean="0">
                <a:solidFill>
                  <a:srgbClr val="00B050"/>
                </a:solidFill>
              </a:rPr>
              <a:t> President Gold Medal)</a:t>
            </a:r>
            <a:endParaRPr lang="en-CA" sz="2000" dirty="0">
              <a:solidFill>
                <a:srgbClr val="00B050"/>
              </a:solidFill>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9232" y="4831731"/>
            <a:ext cx="616723" cy="807069"/>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3400" y="2093885"/>
            <a:ext cx="748061" cy="748061"/>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264" y="3542264"/>
            <a:ext cx="801136" cy="801136"/>
          </a:xfrm>
          <a:prstGeom prst="rect">
            <a:avLst/>
          </a:prstGeom>
        </p:spPr>
      </p:pic>
      <p:sp>
        <p:nvSpPr>
          <p:cNvPr id="20" name="Footer Placeholder 19"/>
          <p:cNvSpPr>
            <a:spLocks noGrp="1"/>
          </p:cNvSpPr>
          <p:nvPr>
            <p:ph type="ftr" sz="quarter" idx="16"/>
          </p:nvPr>
        </p:nvSpPr>
        <p:spPr/>
        <p:txBody>
          <a:bodyPr/>
          <a:lstStyle/>
          <a:p>
            <a:r>
              <a:rPr lang="en-CA" smtClean="0"/>
              <a:t>Masud Rahman, PhD Candidate, U of S</a:t>
            </a:r>
            <a:endParaRPr lang="en-US"/>
          </a:p>
        </p:txBody>
      </p:sp>
      <p:sp>
        <p:nvSpPr>
          <p:cNvPr id="3" name="Rounded Rectangle 2"/>
          <p:cNvSpPr/>
          <p:nvPr/>
        </p:nvSpPr>
        <p:spPr>
          <a:xfrm>
            <a:off x="494264" y="1828800"/>
            <a:ext cx="7582936" cy="13716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ounded Rectangle 20"/>
          <p:cNvSpPr/>
          <p:nvPr/>
        </p:nvSpPr>
        <p:spPr>
          <a:xfrm>
            <a:off x="457200" y="3352800"/>
            <a:ext cx="7582936" cy="11430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ounded Rectangle 21"/>
          <p:cNvSpPr/>
          <p:nvPr/>
        </p:nvSpPr>
        <p:spPr>
          <a:xfrm>
            <a:off x="457200" y="4623054"/>
            <a:ext cx="7582936" cy="1244346"/>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33441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dissolve">
                                      <p:cBhvr>
                                        <p:cTn id="27" dur="500"/>
                                        <p:tgtEl>
                                          <p:spTgt spid="14"/>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dissolv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dissolve">
                                      <p:cBhvr>
                                        <p:cTn id="35" dur="500"/>
                                        <p:tgtEl>
                                          <p:spTgt spid="17"/>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dissolve">
                                      <p:cBhvr>
                                        <p:cTn id="41" dur="500"/>
                                        <p:tgtEl>
                                          <p:spTgt spid="16"/>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P spid="15" grpId="0" animBg="1"/>
      <p:bldP spid="16" grpId="0"/>
      <p:bldP spid="3" grpId="0" animBg="1"/>
      <p:bldP spid="21" grpId="0" animBg="1"/>
      <p:bldP spid="2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Semantic Hyperspace</a:t>
            </a:r>
            <a:endParaRPr lang="en-CA"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63</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870" y="1757632"/>
            <a:ext cx="6477000" cy="4717414"/>
          </a:xfrm>
          <a:prstGeom prst="rect">
            <a:avLst/>
          </a:prstGeom>
        </p:spPr>
      </p:pic>
      <p:sp>
        <p:nvSpPr>
          <p:cNvPr id="22" name="Oval 21">
            <a:hlinkClick r:id="rId4" action="ppaction://hlinksldjump"/>
          </p:cNvPr>
          <p:cNvSpPr/>
          <p:nvPr/>
        </p:nvSpPr>
        <p:spPr>
          <a:xfrm>
            <a:off x="228600"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4" name="Oval 23">
            <a:hlinkClick r:id="" action="ppaction://noaction"/>
          </p:cNvPr>
          <p:cNvSpPr/>
          <p:nvPr/>
        </p:nvSpPr>
        <p:spPr>
          <a:xfrm>
            <a:off x="914400"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1" name="Oval 30">
            <a:hlinkClick r:id="rId5" action="ppaction://hlinksldjump"/>
          </p:cNvPr>
          <p:cNvSpPr/>
          <p:nvPr/>
        </p:nvSpPr>
        <p:spPr>
          <a:xfrm>
            <a:off x="1583088"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7" name="Oval 6"/>
          <p:cNvSpPr/>
          <p:nvPr/>
        </p:nvSpPr>
        <p:spPr>
          <a:xfrm>
            <a:off x="914400" y="2319920"/>
            <a:ext cx="1371600" cy="80803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3600" dirty="0"/>
              <a:t>x</a:t>
            </a:r>
          </a:p>
        </p:txBody>
      </p:sp>
      <p:sp>
        <p:nvSpPr>
          <p:cNvPr id="8" name="Equal 7"/>
          <p:cNvSpPr/>
          <p:nvPr/>
        </p:nvSpPr>
        <p:spPr>
          <a:xfrm>
            <a:off x="2438400" y="2514600"/>
            <a:ext cx="685800" cy="4994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Rounded Rectangle 8"/>
          <p:cNvSpPr/>
          <p:nvPr/>
        </p:nvSpPr>
        <p:spPr>
          <a:xfrm>
            <a:off x="3276600" y="2401152"/>
            <a:ext cx="2883810" cy="646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dirty="0" smtClean="0"/>
              <a:t>P (1, 5, 6, 7, ….., N)</a:t>
            </a:r>
            <a:endParaRPr lang="en-CA" dirty="0"/>
          </a:p>
        </p:txBody>
      </p:sp>
      <p:sp>
        <p:nvSpPr>
          <p:cNvPr id="32" name="Oval 31"/>
          <p:cNvSpPr/>
          <p:nvPr/>
        </p:nvSpPr>
        <p:spPr>
          <a:xfrm>
            <a:off x="914400" y="3306762"/>
            <a:ext cx="1371600" cy="8080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A" sz="3600" dirty="0"/>
              <a:t>y</a:t>
            </a:r>
          </a:p>
        </p:txBody>
      </p:sp>
      <p:sp>
        <p:nvSpPr>
          <p:cNvPr id="33" name="Equal 32"/>
          <p:cNvSpPr/>
          <p:nvPr/>
        </p:nvSpPr>
        <p:spPr>
          <a:xfrm>
            <a:off x="2438400" y="3501442"/>
            <a:ext cx="685800" cy="4994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4" name="Rounded Rectangle 33"/>
          <p:cNvSpPr/>
          <p:nvPr/>
        </p:nvSpPr>
        <p:spPr>
          <a:xfrm>
            <a:off x="3276600" y="3429000"/>
            <a:ext cx="2883810" cy="61335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smtClean="0"/>
              <a:t>P (2, </a:t>
            </a:r>
            <a:r>
              <a:rPr lang="en-CA" dirty="0"/>
              <a:t>4</a:t>
            </a:r>
            <a:r>
              <a:rPr lang="en-CA" dirty="0" smtClean="0"/>
              <a:t>, 6, 9, ….., N)</a:t>
            </a:r>
            <a:endParaRPr lang="en-CA" dirty="0"/>
          </a:p>
        </p:txBody>
      </p:sp>
      <p:sp>
        <p:nvSpPr>
          <p:cNvPr id="10" name="Oval 9"/>
          <p:cNvSpPr/>
          <p:nvPr/>
        </p:nvSpPr>
        <p:spPr>
          <a:xfrm>
            <a:off x="3036570" y="4720642"/>
            <a:ext cx="1371600" cy="762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A" sz="3600" dirty="0"/>
              <a:t>y</a:t>
            </a:r>
          </a:p>
        </p:txBody>
      </p:sp>
      <p:cxnSp>
        <p:nvCxnSpPr>
          <p:cNvPr id="12" name="Straight Arrow Connector 11"/>
          <p:cNvCxnSpPr/>
          <p:nvPr/>
        </p:nvCxnSpPr>
        <p:spPr>
          <a:xfrm>
            <a:off x="1981200" y="3127958"/>
            <a:ext cx="1371600" cy="144404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Oval 25">
            <a:hlinkClick r:id="rId6" action="ppaction://hlinksldjump"/>
          </p:cNvPr>
          <p:cNvSpPr/>
          <p:nvPr/>
        </p:nvSpPr>
        <p:spPr>
          <a:xfrm>
            <a:off x="5001344" y="7620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7" name="Oval 26">
            <a:hlinkClick r:id="rId7" action="ppaction://hlinksldjump"/>
          </p:cNvPr>
          <p:cNvSpPr/>
          <p:nvPr/>
        </p:nvSpPr>
        <p:spPr>
          <a:xfrm>
            <a:off x="56840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8" name="Oval 27">
            <a:hlinkClick r:id="rId8" action="ppaction://hlinksldjump"/>
          </p:cNvPr>
          <p:cNvSpPr/>
          <p:nvPr/>
        </p:nvSpPr>
        <p:spPr>
          <a:xfrm>
            <a:off x="63698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29" name="Oval 28">
            <a:hlinkClick r:id="rId7" action="ppaction://hlinksldjump"/>
          </p:cNvPr>
          <p:cNvSpPr/>
          <p:nvPr/>
        </p:nvSpPr>
        <p:spPr>
          <a:xfrm>
            <a:off x="7055696"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0" name="Oval 29">
            <a:hlinkClick r:id="rId9" action="ppaction://hlinksldjump"/>
          </p:cNvPr>
          <p:cNvSpPr/>
          <p:nvPr/>
        </p:nvSpPr>
        <p:spPr>
          <a:xfrm>
            <a:off x="7738048"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37" name="Oval 36">
            <a:hlinkClick r:id="rId9" action="ppaction://hlinksldjump"/>
          </p:cNvPr>
          <p:cNvSpPr/>
          <p:nvPr/>
        </p:nvSpPr>
        <p:spPr>
          <a:xfrm>
            <a:off x="8423848" y="80048"/>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 name="Rounded Rectangle 2"/>
          <p:cNvSpPr/>
          <p:nvPr/>
        </p:nvSpPr>
        <p:spPr>
          <a:xfrm>
            <a:off x="2012156" y="3508958"/>
            <a:ext cx="5253136" cy="159268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CA" sz="2800" b="1" dirty="0" smtClean="0"/>
              <a:t>y</a:t>
            </a:r>
            <a:r>
              <a:rPr lang="en-CA" sz="2800" dirty="0" smtClean="0"/>
              <a:t> = </a:t>
            </a:r>
            <a:r>
              <a:rPr lang="en-CA" sz="2800" b="1" dirty="0" smtClean="0">
                <a:solidFill>
                  <a:srgbClr val="FF0000"/>
                </a:solidFill>
              </a:rPr>
              <a:t>m</a:t>
            </a:r>
            <a:r>
              <a:rPr lang="en-CA" sz="2800" b="1" dirty="0" smtClean="0"/>
              <a:t>x</a:t>
            </a:r>
            <a:r>
              <a:rPr lang="en-CA" sz="2800" dirty="0" smtClean="0"/>
              <a:t> + </a:t>
            </a:r>
            <a:r>
              <a:rPr lang="en-CA" sz="2800" b="1" dirty="0" smtClean="0">
                <a:solidFill>
                  <a:srgbClr val="FF0000"/>
                </a:solidFill>
              </a:rPr>
              <a:t>c</a:t>
            </a:r>
            <a:r>
              <a:rPr lang="en-CA" sz="2800" dirty="0" smtClean="0"/>
              <a:t>, </a:t>
            </a:r>
            <a:endParaRPr lang="en-CA" sz="2800" b="1" dirty="0" smtClean="0"/>
          </a:p>
          <a:p>
            <a:pPr algn="ctr"/>
            <a:r>
              <a:rPr lang="en-CA" sz="2800" b="1" dirty="0" smtClean="0"/>
              <a:t>x</a:t>
            </a:r>
            <a:r>
              <a:rPr lang="en-CA" sz="2800" dirty="0" smtClean="0"/>
              <a:t>^2 +</a:t>
            </a:r>
            <a:r>
              <a:rPr lang="en-CA" sz="2800" b="1" dirty="0" smtClean="0"/>
              <a:t>y</a:t>
            </a:r>
            <a:r>
              <a:rPr lang="en-CA" sz="2800" dirty="0" smtClean="0"/>
              <a:t>^2 = </a:t>
            </a:r>
            <a:r>
              <a:rPr lang="en-CA" sz="2800" b="1" dirty="0" smtClean="0">
                <a:solidFill>
                  <a:srgbClr val="FF0000"/>
                </a:solidFill>
              </a:rPr>
              <a:t>r</a:t>
            </a:r>
            <a:r>
              <a:rPr lang="en-CA" sz="2800" dirty="0" smtClean="0"/>
              <a:t>^2</a:t>
            </a:r>
          </a:p>
          <a:p>
            <a:pPr algn="ctr"/>
            <a:r>
              <a:rPr lang="en-CA" sz="2800" b="1" dirty="0" smtClean="0">
                <a:solidFill>
                  <a:srgbClr val="FF0000"/>
                </a:solidFill>
              </a:rPr>
              <a:t>a</a:t>
            </a:r>
            <a:r>
              <a:rPr lang="en-CA" sz="2800" dirty="0" smtClean="0"/>
              <a:t>x^2+</a:t>
            </a:r>
            <a:r>
              <a:rPr lang="en-CA" sz="2800" b="1" dirty="0" smtClean="0">
                <a:solidFill>
                  <a:srgbClr val="FF0000"/>
                </a:solidFill>
              </a:rPr>
              <a:t>b</a:t>
            </a:r>
            <a:r>
              <a:rPr lang="en-CA" sz="2800" dirty="0" smtClean="0"/>
              <a:t>x+</a:t>
            </a:r>
            <a:r>
              <a:rPr lang="en-CA" sz="2800" b="1" dirty="0" smtClean="0">
                <a:solidFill>
                  <a:srgbClr val="FF0000"/>
                </a:solidFill>
              </a:rPr>
              <a:t>c</a:t>
            </a:r>
            <a:r>
              <a:rPr lang="en-CA" sz="2800" dirty="0" smtClean="0"/>
              <a:t>=0</a:t>
            </a:r>
          </a:p>
          <a:p>
            <a:pPr algn="ctr"/>
            <a:r>
              <a:rPr lang="en-CA" dirty="0" smtClean="0"/>
              <a:t> </a:t>
            </a:r>
            <a:endParaRPr lang="en-CA" dirty="0"/>
          </a:p>
        </p:txBody>
      </p:sp>
    </p:spTree>
    <p:extLst>
      <p:ext uri="{BB962C8B-B14F-4D97-AF65-F5344CB8AC3E}">
        <p14:creationId xmlns:p14="http://schemas.microsoft.com/office/powerpoint/2010/main" val="348156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dissolve">
                                      <p:cBhvr>
                                        <p:cTn id="18" dur="500"/>
                                        <p:tgtEl>
                                          <p:spTgt spid="3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dissolve">
                                      <p:cBhvr>
                                        <p:cTn id="24" dur="500"/>
                                        <p:tgtEl>
                                          <p:spTgt spid="3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grpId="1" nodeType="clickEffect">
                                  <p:stCondLst>
                                    <p:cond delay="0"/>
                                  </p:stCondLst>
                                  <p:childTnLst>
                                    <p:animEffect transition="out" filter="dissolv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9" presetClass="exit" presetSubtype="0" fill="hold" grpId="1" nodeType="withEffect">
                                  <p:stCondLst>
                                    <p:cond delay="0"/>
                                  </p:stCondLst>
                                  <p:childTnLst>
                                    <p:animEffect transition="out" filter="dissolv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9" presetClass="exit" presetSubtype="0" fill="hold" grpId="1" nodeType="withEffect">
                                  <p:stCondLst>
                                    <p:cond delay="0"/>
                                  </p:stCondLst>
                                  <p:childTnLst>
                                    <p:animEffect transition="out" filter="dissolve">
                                      <p:cBhvr>
                                        <p:cTn id="34" dur="500"/>
                                        <p:tgtEl>
                                          <p:spTgt spid="32"/>
                                        </p:tgtEl>
                                      </p:cBhvr>
                                    </p:animEffect>
                                    <p:set>
                                      <p:cBhvr>
                                        <p:cTn id="35" dur="1" fill="hold">
                                          <p:stCondLst>
                                            <p:cond delay="499"/>
                                          </p:stCondLst>
                                        </p:cTn>
                                        <p:tgtEl>
                                          <p:spTgt spid="32"/>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33"/>
                                        </p:tgtEl>
                                      </p:cBhvr>
                                    </p:animEffect>
                                    <p:set>
                                      <p:cBhvr>
                                        <p:cTn id="38" dur="1" fill="hold">
                                          <p:stCondLst>
                                            <p:cond delay="499"/>
                                          </p:stCondLst>
                                        </p:cTn>
                                        <p:tgtEl>
                                          <p:spTgt spid="33"/>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34"/>
                                        </p:tgtEl>
                                      </p:cBhvr>
                                    </p:animEffect>
                                    <p:set>
                                      <p:cBhvr>
                                        <p:cTn id="41" dur="1" fill="hold">
                                          <p:stCondLst>
                                            <p:cond delay="499"/>
                                          </p:stCondLst>
                                        </p:cTn>
                                        <p:tgtEl>
                                          <p:spTgt spid="34"/>
                                        </p:tgtEl>
                                        <p:attrNameLst>
                                          <p:attrName>style.visibility</p:attrName>
                                        </p:attrNameLst>
                                      </p:cBhvr>
                                      <p:to>
                                        <p:strVal val="hidden"/>
                                      </p:to>
                                    </p:set>
                                  </p:childTnLst>
                                </p:cTn>
                              </p:par>
                              <p:par>
                                <p:cTn id="42" presetID="9"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dissolv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dissolve">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dissolve">
                                      <p:cBhvr>
                                        <p:cTn id="5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32" grpId="0" animBg="1"/>
      <p:bldP spid="32" grpId="1" animBg="1"/>
      <p:bldP spid="33" grpId="0" animBg="1"/>
      <p:bldP spid="33" grpId="1" animBg="1"/>
      <p:bldP spid="34" grpId="0" animBg="1"/>
      <p:bldP spid="34" grpId="1" animBg="1"/>
      <p:bldP spid="10"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25760"/>
            <a:ext cx="8281416" cy="1143000"/>
          </a:xfrm>
        </p:spPr>
        <p:txBody>
          <a:bodyPr>
            <a:normAutofit/>
          </a:bodyPr>
          <a:lstStyle/>
          <a:p>
            <a:r>
              <a:rPr lang="en-US" sz="2600" b="1" dirty="0" smtClean="0"/>
              <a:t>Two Working Contexts: Local &amp; Global</a:t>
            </a:r>
            <a:endParaRPr lang="en-US" sz="2600" b="1" dirty="0"/>
          </a:p>
        </p:txBody>
      </p:sp>
      <p:sp>
        <p:nvSpPr>
          <p:cNvPr id="5" name="Footer Placeholder 4"/>
          <p:cNvSpPr>
            <a:spLocks noGrp="1"/>
          </p:cNvSpPr>
          <p:nvPr>
            <p:ph type="ftr" sz="quarter" idx="16"/>
          </p:nvPr>
        </p:nvSpPr>
        <p:spPr/>
        <p:txBody>
          <a:bodyPr/>
          <a:lstStyle/>
          <a:p>
            <a:r>
              <a:rPr lang="en-CA" smtClean="0"/>
              <a:t>Masud Rahman, PhD Candidate, U of S</a:t>
            </a:r>
            <a:endParaRPr lang="en-CA"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6016" y="1772816"/>
            <a:ext cx="936104" cy="936104"/>
          </a:xfrm>
          <a:prstGeom prst="rect">
            <a:avLst/>
          </a:prstGeom>
        </p:spPr>
      </p:pic>
      <p:pic>
        <p:nvPicPr>
          <p:cNvPr id="6146" name="Picture 2" descr="F:\MyWorks\Thesis Works\PhDComprehensive\Depth-paper\query-reform\repository.png"/>
          <p:cNvPicPr>
            <a:picLocks noChangeAspect="1" noChangeArrowheads="1"/>
          </p:cNvPicPr>
          <p:nvPr/>
        </p:nvPicPr>
        <p:blipFill>
          <a:blip r:embed="rId4" cstate="print"/>
          <a:srcRect/>
          <a:stretch>
            <a:fillRect/>
          </a:stretch>
        </p:blipFill>
        <p:spPr bwMode="auto">
          <a:xfrm>
            <a:off x="1430412" y="3933056"/>
            <a:ext cx="1157114" cy="1157114"/>
          </a:xfrm>
          <a:prstGeom prst="rect">
            <a:avLst/>
          </a:prstGeom>
          <a:noFill/>
        </p:spPr>
      </p:pic>
      <p:pic>
        <p:nvPicPr>
          <p:cNvPr id="7" name="Picture 2" descr="F:\MyWorks\Thesis Works\PhDComprehensive\Depth-paper\query-reform\search.png"/>
          <p:cNvPicPr>
            <a:picLocks noChangeAspect="1" noChangeArrowheads="1"/>
          </p:cNvPicPr>
          <p:nvPr/>
        </p:nvPicPr>
        <p:blipFill>
          <a:blip r:embed="rId5" cstate="print"/>
          <a:stretch>
            <a:fillRect/>
          </a:stretch>
        </p:blipFill>
        <p:spPr bwMode="auto">
          <a:xfrm>
            <a:off x="1907704" y="4149080"/>
            <a:ext cx="981348" cy="981348"/>
          </a:xfrm>
          <a:prstGeom prst="rect">
            <a:avLst/>
          </a:prstGeom>
          <a:noFill/>
        </p:spPr>
      </p:pic>
      <p:pic>
        <p:nvPicPr>
          <p:cNvPr id="6147" name="Picture 3" descr="F:\MyWorks\Thesis Works\PhDComprehensive\Depth-paper\query-reform\repos.png"/>
          <p:cNvPicPr>
            <a:picLocks noChangeAspect="1" noChangeArrowheads="1"/>
          </p:cNvPicPr>
          <p:nvPr/>
        </p:nvPicPr>
        <p:blipFill>
          <a:blip r:embed="rId6" cstate="print"/>
          <a:srcRect/>
          <a:stretch>
            <a:fillRect/>
          </a:stretch>
        </p:blipFill>
        <p:spPr bwMode="auto">
          <a:xfrm>
            <a:off x="6614988" y="3933056"/>
            <a:ext cx="1269583" cy="1249375"/>
          </a:xfrm>
          <a:prstGeom prst="rect">
            <a:avLst/>
          </a:prstGeom>
          <a:noFill/>
        </p:spPr>
      </p:pic>
      <p:pic>
        <p:nvPicPr>
          <p:cNvPr id="10" name="Picture 2" descr="F:\MyWorks\Thesis Works\PhDComprehensive\Depth-paper\query-reform\search.png"/>
          <p:cNvPicPr>
            <a:picLocks noChangeAspect="1" noChangeArrowheads="1"/>
          </p:cNvPicPr>
          <p:nvPr/>
        </p:nvPicPr>
        <p:blipFill>
          <a:blip r:embed="rId5" cstate="print"/>
          <a:stretch>
            <a:fillRect/>
          </a:stretch>
        </p:blipFill>
        <p:spPr bwMode="auto">
          <a:xfrm>
            <a:off x="7164288" y="4005064"/>
            <a:ext cx="981348" cy="981348"/>
          </a:xfrm>
          <a:prstGeom prst="rect">
            <a:avLst/>
          </a:prstGeom>
          <a:noFill/>
        </p:spPr>
      </p:pic>
      <p:pic>
        <p:nvPicPr>
          <p:cNvPr id="11" name="Picture 3" descr="F:\MyWorks\Thesis Works\Guest-Lectures\Feb06\img\bob.jpg"/>
          <p:cNvPicPr>
            <a:picLocks noChangeAspect="1" noChangeArrowheads="1"/>
          </p:cNvPicPr>
          <p:nvPr/>
        </p:nvPicPr>
        <p:blipFill>
          <a:blip r:embed="rId7" cstate="print"/>
          <a:stretch>
            <a:fillRect/>
          </a:stretch>
        </p:blipFill>
        <p:spPr bwMode="auto">
          <a:xfrm>
            <a:off x="3635896" y="1484784"/>
            <a:ext cx="1248544" cy="1248544"/>
          </a:xfrm>
          <a:prstGeom prst="rect">
            <a:avLst/>
          </a:prstGeom>
          <a:noFill/>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4308" y="3933056"/>
            <a:ext cx="1104900" cy="110490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54104" y="3980284"/>
            <a:ext cx="1104900" cy="1104900"/>
          </a:xfrm>
          <a:prstGeom prst="rect">
            <a:avLst/>
          </a:prstGeom>
        </p:spPr>
      </p:pic>
      <p:sp>
        <p:nvSpPr>
          <p:cNvPr id="14" name="TextBox 13"/>
          <p:cNvSpPr txBox="1"/>
          <p:nvPr/>
        </p:nvSpPr>
        <p:spPr>
          <a:xfrm>
            <a:off x="593380" y="5085184"/>
            <a:ext cx="2258952" cy="584775"/>
          </a:xfrm>
          <a:prstGeom prst="rect">
            <a:avLst/>
          </a:prstGeom>
          <a:noFill/>
        </p:spPr>
        <p:txBody>
          <a:bodyPr wrap="none" rtlCol="0">
            <a:spAutoFit/>
          </a:bodyPr>
          <a:lstStyle/>
          <a:p>
            <a:pPr algn="ctr"/>
            <a:r>
              <a:rPr lang="en-US" sz="1600" b="1" dirty="0" smtClean="0"/>
              <a:t>Local code search</a:t>
            </a:r>
          </a:p>
          <a:p>
            <a:pPr algn="ctr"/>
            <a:r>
              <a:rPr lang="en-US" sz="1600" dirty="0" smtClean="0"/>
              <a:t>(e.g., bug localization)</a:t>
            </a:r>
            <a:endParaRPr lang="en-US" sz="1600" dirty="0"/>
          </a:p>
        </p:txBody>
      </p:sp>
      <p:sp>
        <p:nvSpPr>
          <p:cNvPr id="15" name="TextBox 14"/>
          <p:cNvSpPr txBox="1"/>
          <p:nvPr/>
        </p:nvSpPr>
        <p:spPr>
          <a:xfrm>
            <a:off x="6156176" y="5148481"/>
            <a:ext cx="1510349" cy="584775"/>
          </a:xfrm>
          <a:prstGeom prst="rect">
            <a:avLst/>
          </a:prstGeom>
          <a:noFill/>
        </p:spPr>
        <p:txBody>
          <a:bodyPr wrap="none" rtlCol="0">
            <a:spAutoFit/>
          </a:bodyPr>
          <a:lstStyle/>
          <a:p>
            <a:pPr algn="ctr"/>
            <a:r>
              <a:rPr lang="en-US" sz="1600" dirty="0" smtClean="0"/>
              <a:t>Internet-scale</a:t>
            </a:r>
          </a:p>
          <a:p>
            <a:pPr algn="ctr"/>
            <a:r>
              <a:rPr lang="en-US" sz="1600" dirty="0" smtClean="0"/>
              <a:t>code search</a:t>
            </a:r>
            <a:endParaRPr lang="en-US" sz="1600" dirty="0"/>
          </a:p>
        </p:txBody>
      </p:sp>
      <p:sp>
        <p:nvSpPr>
          <p:cNvPr id="16" name="TextBox 15"/>
          <p:cNvSpPr txBox="1"/>
          <p:nvPr/>
        </p:nvSpPr>
        <p:spPr>
          <a:xfrm>
            <a:off x="1262213" y="3284984"/>
            <a:ext cx="1024639" cy="584775"/>
          </a:xfrm>
          <a:prstGeom prst="rect">
            <a:avLst/>
          </a:prstGeom>
          <a:noFill/>
        </p:spPr>
        <p:txBody>
          <a:bodyPr wrap="none" rtlCol="0">
            <a:spAutoFit/>
          </a:bodyPr>
          <a:lstStyle/>
          <a:p>
            <a:pPr algn="ctr"/>
            <a:r>
              <a:rPr lang="en-US" sz="1600" dirty="0" smtClean="0"/>
              <a:t>Boeing </a:t>
            </a:r>
          </a:p>
          <a:p>
            <a:pPr algn="ctr"/>
            <a:r>
              <a:rPr lang="en-US" sz="1600" dirty="0" smtClean="0"/>
              <a:t>codebase</a:t>
            </a:r>
            <a:endParaRPr lang="en-US" sz="1600" dirty="0"/>
          </a:p>
        </p:txBody>
      </p:sp>
      <p:sp>
        <p:nvSpPr>
          <p:cNvPr id="17" name="TextBox 16"/>
          <p:cNvSpPr txBox="1"/>
          <p:nvPr/>
        </p:nvSpPr>
        <p:spPr>
          <a:xfrm>
            <a:off x="6516216" y="3573016"/>
            <a:ext cx="899605" cy="338554"/>
          </a:xfrm>
          <a:prstGeom prst="rect">
            <a:avLst/>
          </a:prstGeom>
          <a:noFill/>
        </p:spPr>
        <p:txBody>
          <a:bodyPr wrap="none" rtlCol="0">
            <a:spAutoFit/>
          </a:bodyPr>
          <a:lstStyle/>
          <a:p>
            <a:r>
              <a:rPr lang="en-US" sz="1600" dirty="0" smtClean="0"/>
              <a:t>GitHub</a:t>
            </a:r>
            <a:endParaRPr lang="en-US" sz="1600" dirty="0"/>
          </a:p>
        </p:txBody>
      </p:sp>
      <p:cxnSp>
        <p:nvCxnSpPr>
          <p:cNvPr id="19" name="Straight Arrow Connector 18"/>
          <p:cNvCxnSpPr>
            <a:stCxn id="11" idx="2"/>
            <a:endCxn id="7" idx="0"/>
          </p:cNvCxnSpPr>
          <p:nvPr/>
        </p:nvCxnSpPr>
        <p:spPr>
          <a:xfrm flipH="1">
            <a:off x="2398378" y="2733328"/>
            <a:ext cx="1861790" cy="1415752"/>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2"/>
          </p:cNvCxnSpPr>
          <p:nvPr/>
        </p:nvCxnSpPr>
        <p:spPr>
          <a:xfrm>
            <a:off x="4260168" y="2733328"/>
            <a:ext cx="2400064" cy="134374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323528" y="1412776"/>
            <a:ext cx="7920880" cy="468052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hlinkClick r:id="rId9" action="ppaction://hlinksldjump"/>
          </p:cNvPr>
          <p:cNvSpPr/>
          <p:nvPr/>
        </p:nvSpPr>
        <p:spPr>
          <a:xfrm>
            <a:off x="464840" y="116632"/>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7" name="Oval 26">
            <a:hlinkClick r:id="rId10"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8" name="Oval 27">
            <a:hlinkClick r:id="rId11" action="ppaction://hlinksldjump"/>
          </p:cNvPr>
          <p:cNvSpPr/>
          <p:nvPr/>
        </p:nvSpPr>
        <p:spPr>
          <a:xfrm>
            <a:off x="18333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31" name="Picture 3" descr="C:\My MSc\ThesisWorks\Crowdsource_Knowledge_Base\M4CPBugs\paper\sysdiag\br.png"/>
          <p:cNvPicPr>
            <a:picLocks noChangeAspect="1" noChangeArrowheads="1"/>
          </p:cNvPicPr>
          <p:nvPr/>
        </p:nvPicPr>
        <p:blipFill>
          <a:blip r:embed="rId12" cstate="print"/>
          <a:stretch>
            <a:fillRect/>
          </a:stretch>
        </p:blipFill>
        <p:spPr bwMode="auto">
          <a:xfrm>
            <a:off x="2699791" y="4005064"/>
            <a:ext cx="792089" cy="804467"/>
          </a:xfrm>
          <a:prstGeom prst="rect">
            <a:avLst/>
          </a:prstGeom>
          <a:noFill/>
        </p:spPr>
      </p:pic>
      <p:sp>
        <p:nvSpPr>
          <p:cNvPr id="30" name="Slide Number Placeholder 29"/>
          <p:cNvSpPr>
            <a:spLocks noGrp="1"/>
          </p:cNvSpPr>
          <p:nvPr>
            <p:ph type="sldNum" sz="quarter" idx="15"/>
          </p:nvPr>
        </p:nvSpPr>
        <p:spPr/>
        <p:txBody>
          <a:bodyPr/>
          <a:lstStyle/>
          <a:p>
            <a:fld id="{BFA283ED-C086-41E3-891B-D80055A913CF}" type="slidenum">
              <a:rPr lang="en-CA" smtClean="0"/>
              <a:pPr/>
              <a:t>64</a:t>
            </a:fld>
            <a:endParaRPr lang="en-CA"/>
          </a:p>
        </p:txBody>
      </p:sp>
      <p:pic>
        <p:nvPicPr>
          <p:cNvPr id="41986" name="Picture 2" descr="F:\MyWorks\Thesis Works\PhDComprehensive\Depth-paper\DS-ICSE2019-slides\img\google.png"/>
          <p:cNvPicPr>
            <a:picLocks noChangeAspect="1" noChangeArrowheads="1"/>
          </p:cNvPicPr>
          <p:nvPr/>
        </p:nvPicPr>
        <p:blipFill>
          <a:blip r:embed="rId13" cstate="print"/>
          <a:srcRect/>
          <a:stretch>
            <a:fillRect/>
          </a:stretch>
        </p:blipFill>
        <p:spPr bwMode="auto">
          <a:xfrm>
            <a:off x="1619672" y="1556792"/>
            <a:ext cx="5400600" cy="4433037"/>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41985" name="Picture 1" descr="F:\MyWorks\Thesis Works\PhDComprehensive\Depth-paper\DS-ICSE2019-slides\img\google-does-not-work.png"/>
          <p:cNvPicPr>
            <a:picLocks noChangeAspect="1" noChangeArrowheads="1"/>
          </p:cNvPicPr>
          <p:nvPr/>
        </p:nvPicPr>
        <p:blipFill>
          <a:blip r:embed="rId14" cstate="print"/>
          <a:srcRect/>
          <a:stretch>
            <a:fillRect/>
          </a:stretch>
        </p:blipFill>
        <p:spPr bwMode="auto">
          <a:xfrm>
            <a:off x="1619672" y="1556792"/>
            <a:ext cx="5368255" cy="4407714"/>
          </a:xfrm>
          <a:prstGeom prst="rect">
            <a:avLst/>
          </a:prstGeom>
          <a:ln w="6350" cap="sq">
            <a:solidFill>
              <a:srgbClr val="000000"/>
            </a:solidFill>
            <a:prstDash val="solid"/>
            <a:miter lim="800000"/>
          </a:ln>
          <a:effectLst>
            <a:outerShdw blurRad="50800" dist="38100" dir="2700000" algn="tl" rotWithShape="0">
              <a:srgbClr val="000000">
                <a:alpha val="43000"/>
              </a:srgbClr>
            </a:outerShdw>
          </a:effectLst>
        </p:spPr>
      </p:pic>
      <p:pic>
        <p:nvPicPr>
          <p:cNvPr id="41987" name="Picture 3" descr="F:\MyWorks\Thesis Works\PhDComprehensive\Depth-paper\DS-ICSE2019-slides\img\github.png"/>
          <p:cNvPicPr>
            <a:picLocks noChangeAspect="1" noChangeArrowheads="1"/>
          </p:cNvPicPr>
          <p:nvPr/>
        </p:nvPicPr>
        <p:blipFill>
          <a:blip r:embed="rId15" cstate="print"/>
          <a:srcRect/>
          <a:stretch>
            <a:fillRect/>
          </a:stretch>
        </p:blipFill>
        <p:spPr bwMode="auto">
          <a:xfrm>
            <a:off x="7380312" y="3284984"/>
            <a:ext cx="792088" cy="792088"/>
          </a:xfrm>
          <a:prstGeom prst="rect">
            <a:avLst/>
          </a:prstGeom>
          <a:noFill/>
        </p:spPr>
      </p:pic>
    </p:spTree>
    <p:extLst>
      <p:ext uri="{BB962C8B-B14F-4D97-AF65-F5344CB8AC3E}">
        <p14:creationId xmlns:p14="http://schemas.microsoft.com/office/powerpoint/2010/main" val="101356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dissolve">
                                      <p:cBhvr>
                                        <p:cTn id="18" dur="500"/>
                                        <p:tgtEl>
                                          <p:spTgt spid="19"/>
                                        </p:tgtEl>
                                      </p:cBhvr>
                                    </p:animEffect>
                                  </p:childTnLst>
                                </p:cTn>
                              </p:par>
                              <p:par>
                                <p:cTn id="19" presetID="9" presetClass="entr" presetSubtype="0" fill="hold" nodeType="withEffect">
                                  <p:stCondLst>
                                    <p:cond delay="0"/>
                                  </p:stCondLst>
                                  <p:childTnLst>
                                    <p:set>
                                      <p:cBhvr>
                                        <p:cTn id="20" dur="1" fill="hold">
                                          <p:stCondLst>
                                            <p:cond delay="0"/>
                                          </p:stCondLst>
                                        </p:cTn>
                                        <p:tgtEl>
                                          <p:spTgt spid="6146"/>
                                        </p:tgtEl>
                                        <p:attrNameLst>
                                          <p:attrName>style.visibility</p:attrName>
                                        </p:attrNameLst>
                                      </p:cBhvr>
                                      <p:to>
                                        <p:strVal val="visible"/>
                                      </p:to>
                                    </p:set>
                                    <p:animEffect transition="in" filter="dissolve">
                                      <p:cBhvr>
                                        <p:cTn id="21" dur="500"/>
                                        <p:tgtEl>
                                          <p:spTgt spid="6146"/>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dissolve">
                                      <p:cBhvr>
                                        <p:cTn id="29" dur="500"/>
                                        <p:tgtEl>
                                          <p:spTgt spid="7"/>
                                        </p:tgtEl>
                                      </p:cBhvr>
                                    </p:animEffect>
                                  </p:childTnLst>
                                </p:cTn>
                              </p:par>
                              <p:par>
                                <p:cTn id="30" presetID="9"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par>
                                <p:cTn id="33" presetID="9"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dissolve">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dissolve">
                                      <p:cBhvr>
                                        <p:cTn id="40" dur="500"/>
                                        <p:tgtEl>
                                          <p:spTgt spid="21"/>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par>
                                <p:cTn id="44" presetID="9" presetClass="entr" presetSubtype="0" fill="hold" nodeType="withEffect">
                                  <p:stCondLst>
                                    <p:cond delay="0"/>
                                  </p:stCondLst>
                                  <p:childTnLst>
                                    <p:set>
                                      <p:cBhvr>
                                        <p:cTn id="45" dur="1" fill="hold">
                                          <p:stCondLst>
                                            <p:cond delay="0"/>
                                          </p:stCondLst>
                                        </p:cTn>
                                        <p:tgtEl>
                                          <p:spTgt spid="6147"/>
                                        </p:tgtEl>
                                        <p:attrNameLst>
                                          <p:attrName>style.visibility</p:attrName>
                                        </p:attrNameLst>
                                      </p:cBhvr>
                                      <p:to>
                                        <p:strVal val="visible"/>
                                      </p:to>
                                    </p:set>
                                    <p:animEffect transition="in" filter="dissolve">
                                      <p:cBhvr>
                                        <p:cTn id="46" dur="500"/>
                                        <p:tgtEl>
                                          <p:spTgt spid="6147"/>
                                        </p:tgtEl>
                                      </p:cBhvr>
                                    </p:animEffect>
                                  </p:childTnLst>
                                </p:cTn>
                              </p:par>
                              <p:par>
                                <p:cTn id="47" presetID="9" presetClass="entr" presetSubtype="0" fill="hold" nodeType="withEffect">
                                  <p:stCondLst>
                                    <p:cond delay="0"/>
                                  </p:stCondLst>
                                  <p:childTnLst>
                                    <p:set>
                                      <p:cBhvr>
                                        <p:cTn id="48" dur="1" fill="hold">
                                          <p:stCondLst>
                                            <p:cond delay="0"/>
                                          </p:stCondLst>
                                        </p:cTn>
                                        <p:tgtEl>
                                          <p:spTgt spid="41987"/>
                                        </p:tgtEl>
                                        <p:attrNameLst>
                                          <p:attrName>style.visibility</p:attrName>
                                        </p:attrNameLst>
                                      </p:cBhvr>
                                      <p:to>
                                        <p:strVal val="visible"/>
                                      </p:to>
                                    </p:set>
                                    <p:animEffect transition="in" filter="dissolve">
                                      <p:cBhvr>
                                        <p:cTn id="49" dur="500"/>
                                        <p:tgtEl>
                                          <p:spTgt spid="41987"/>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dissolv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ssolve">
                                      <p:cBhvr>
                                        <p:cTn id="57" dur="500"/>
                                        <p:tgtEl>
                                          <p:spTgt spid="13"/>
                                        </p:tgtEl>
                                      </p:cBhvr>
                                    </p:animEffect>
                                  </p:childTnLst>
                                </p:cTn>
                              </p:par>
                              <p:par>
                                <p:cTn id="58" presetID="9" presetClass="entr" presetSubtype="0" fill="hold"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dissolve">
                                      <p:cBhvr>
                                        <p:cTn id="60" dur="500"/>
                                        <p:tgtEl>
                                          <p:spTgt spid="1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1986"/>
                                        </p:tgtEl>
                                        <p:attrNameLst>
                                          <p:attrName>style.visibility</p:attrName>
                                        </p:attrNameLst>
                                      </p:cBhvr>
                                      <p:to>
                                        <p:strVal val="visible"/>
                                      </p:to>
                                    </p:set>
                                    <p:animEffect transition="in" filter="dissolve">
                                      <p:cBhvr>
                                        <p:cTn id="65" dur="500"/>
                                        <p:tgtEl>
                                          <p:spTgt spid="4198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1985"/>
                                        </p:tgtEl>
                                        <p:attrNameLst>
                                          <p:attrName>style.visibility</p:attrName>
                                        </p:attrNameLst>
                                      </p:cBhvr>
                                      <p:to>
                                        <p:strVal val="visible"/>
                                      </p:to>
                                    </p:set>
                                    <p:animEffect transition="in" filter="dissolve">
                                      <p:cBhvr>
                                        <p:cTn id="70" dur="500"/>
                                        <p:tgtEl>
                                          <p:spTgt spid="41985"/>
                                        </p:tgtEl>
                                      </p:cBhvr>
                                    </p:animEffect>
                                  </p:childTnLst>
                                </p:cTn>
                              </p:par>
                              <p:par>
                                <p:cTn id="71" presetID="9" presetClass="exit" presetSubtype="0" fill="hold" nodeType="withEffect">
                                  <p:stCondLst>
                                    <p:cond delay="0"/>
                                  </p:stCondLst>
                                  <p:childTnLst>
                                    <p:animEffect transition="out" filter="dissolve">
                                      <p:cBhvr>
                                        <p:cTn id="72" dur="500"/>
                                        <p:tgtEl>
                                          <p:spTgt spid="41986"/>
                                        </p:tgtEl>
                                      </p:cBhvr>
                                    </p:animEffect>
                                    <p:set>
                                      <p:cBhvr>
                                        <p:cTn id="73" dur="1" fill="hold">
                                          <p:stCondLst>
                                            <p:cond delay="499"/>
                                          </p:stCondLst>
                                        </p:cTn>
                                        <p:tgtEl>
                                          <p:spTgt spid="419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81416" cy="1143000"/>
          </a:xfrm>
        </p:spPr>
        <p:txBody>
          <a:bodyPr>
            <a:normAutofit/>
          </a:bodyPr>
          <a:lstStyle/>
          <a:p>
            <a:r>
              <a:rPr lang="en-US" sz="2800" b="1" dirty="0" smtClean="0"/>
              <a:t>S2: Keywords Selection from Source </a:t>
            </a:r>
            <a:br>
              <a:rPr lang="en-US" sz="2800" b="1" dirty="0" smtClean="0"/>
            </a:br>
            <a:r>
              <a:rPr lang="en-US" sz="2800" b="1" dirty="0" smtClean="0"/>
              <a:t>Code  with CodeRank</a:t>
            </a:r>
            <a:endParaRPr lang="en-US" sz="2800"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65</a:t>
            </a:fld>
            <a:endParaRPr lang="en-US"/>
          </a:p>
        </p:txBody>
      </p:sp>
      <p:sp>
        <p:nvSpPr>
          <p:cNvPr id="5" name="TextBox 4"/>
          <p:cNvSpPr txBox="1"/>
          <p:nvPr/>
        </p:nvSpPr>
        <p:spPr>
          <a:xfrm>
            <a:off x="1752600" y="2586335"/>
            <a:ext cx="5230919" cy="461665"/>
          </a:xfrm>
          <a:prstGeom prst="rect">
            <a:avLst/>
          </a:prstGeom>
          <a:noFill/>
        </p:spPr>
        <p:txBody>
          <a:bodyPr wrap="none" rtlCol="0">
            <a:spAutoFit/>
          </a:bodyPr>
          <a:lstStyle/>
          <a:p>
            <a:r>
              <a:rPr lang="en-US" sz="2400" b="1" dirty="0" smtClean="0"/>
              <a:t>resolveRuntimeClasspathEntry</a:t>
            </a:r>
            <a:endParaRPr lang="en-US" sz="2400" b="1" dirty="0"/>
          </a:p>
        </p:txBody>
      </p:sp>
      <p:sp>
        <p:nvSpPr>
          <p:cNvPr id="8" name="TextBox 7"/>
          <p:cNvSpPr txBox="1"/>
          <p:nvPr/>
        </p:nvSpPr>
        <p:spPr>
          <a:xfrm>
            <a:off x="152400" y="3733801"/>
            <a:ext cx="8077200" cy="677108"/>
          </a:xfrm>
          <a:prstGeom prst="rect">
            <a:avLst/>
          </a:prstGeom>
          <a:noFill/>
        </p:spPr>
        <p:txBody>
          <a:bodyPr wrap="square" rtlCol="0">
            <a:spAutoFit/>
          </a:bodyPr>
          <a:lstStyle/>
          <a:p>
            <a:pPr algn="ctr"/>
            <a:r>
              <a:rPr lang="en-US" sz="2000" dirty="0" smtClean="0"/>
              <a:t>Resolve        Runtime       Classpath        Entry</a:t>
            </a:r>
          </a:p>
          <a:p>
            <a:endParaRPr lang="en-US" dirty="0"/>
          </a:p>
        </p:txBody>
      </p:sp>
      <p:cxnSp>
        <p:nvCxnSpPr>
          <p:cNvPr id="10" name="Straight Arrow Connector 9"/>
          <p:cNvCxnSpPr>
            <a:stCxn id="5" idx="2"/>
          </p:cNvCxnSpPr>
          <p:nvPr/>
        </p:nvCxnSpPr>
        <p:spPr>
          <a:xfrm flipH="1">
            <a:off x="1981200" y="3048000"/>
            <a:ext cx="238686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5" idx="2"/>
          </p:cNvCxnSpPr>
          <p:nvPr/>
        </p:nvCxnSpPr>
        <p:spPr>
          <a:xfrm flipH="1">
            <a:off x="3200400" y="3048000"/>
            <a:ext cx="116766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5" idx="2"/>
          </p:cNvCxnSpPr>
          <p:nvPr/>
        </p:nvCxnSpPr>
        <p:spPr>
          <a:xfrm>
            <a:off x="4368060" y="3048000"/>
            <a:ext cx="50874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5" idx="2"/>
          </p:cNvCxnSpPr>
          <p:nvPr/>
        </p:nvCxnSpPr>
        <p:spPr>
          <a:xfrm>
            <a:off x="4368060" y="3048000"/>
            <a:ext cx="2185140" cy="74586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9" name="Picture 2" descr="C:\My MSc\ThesisWorks\Mining_Software_Repository\CodeRank\ASE2017-slides\sack.png"/>
          <p:cNvPicPr>
            <a:picLocks noChangeAspect="1" noChangeArrowheads="1"/>
          </p:cNvPicPr>
          <p:nvPr/>
        </p:nvPicPr>
        <p:blipFill>
          <a:blip r:embed="rId4" cstate="print"/>
          <a:srcRect/>
          <a:stretch>
            <a:fillRect/>
          </a:stretch>
        </p:blipFill>
        <p:spPr bwMode="auto">
          <a:xfrm>
            <a:off x="3962400" y="1447800"/>
            <a:ext cx="838200" cy="838200"/>
          </a:xfrm>
          <a:prstGeom prst="rect">
            <a:avLst/>
          </a:prstGeom>
          <a:noFill/>
        </p:spPr>
      </p:pic>
      <p:cxnSp>
        <p:nvCxnSpPr>
          <p:cNvPr id="34" name="Straight Arrow Connector 33"/>
          <p:cNvCxnSpPr/>
          <p:nvPr/>
        </p:nvCxnSpPr>
        <p:spPr>
          <a:xfrm>
            <a:off x="4343400" y="2286000"/>
            <a:ext cx="0" cy="3810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447800" y="3733800"/>
            <a:ext cx="26670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447800" y="3733800"/>
            <a:ext cx="43434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2819400" y="3733800"/>
            <a:ext cx="43434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343400" y="3733800"/>
            <a:ext cx="2667000" cy="533400"/>
          </a:xfrm>
          <a:prstGeom prst="rect">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6" name="Picture 2" descr="C:\My MSc\ThesisWorks\Mining_Software_Repository\CodeRank\paper\ASE2017-slides\t-graph.png"/>
          <p:cNvPicPr>
            <a:picLocks noChangeAspect="1" noChangeArrowheads="1"/>
          </p:cNvPicPr>
          <p:nvPr/>
        </p:nvPicPr>
        <p:blipFill>
          <a:blip r:embed="rId5" cstate="print"/>
          <a:srcRect/>
          <a:stretch>
            <a:fillRect/>
          </a:stretch>
        </p:blipFill>
        <p:spPr bwMode="auto">
          <a:xfrm>
            <a:off x="631368" y="1475656"/>
            <a:ext cx="7391400" cy="4343399"/>
          </a:xfrm>
          <a:prstGeom prst="rect">
            <a:avLst/>
          </a:prstGeom>
          <a:ln>
            <a:noFill/>
          </a:ln>
          <a:effectLst>
            <a:outerShdw blurRad="292100" dist="139700" dir="2700000" algn="tl" rotWithShape="0">
              <a:srgbClr val="333333">
                <a:alpha val="65000"/>
              </a:srgbClr>
            </a:outerShdw>
          </a:effectLst>
        </p:spPr>
      </p:pic>
      <p:sp>
        <p:nvSpPr>
          <p:cNvPr id="22" name="Oval 21">
            <a:hlinkClick r:id="rId6" action="ppaction://hlinksldjump"/>
          </p:cNvPr>
          <p:cNvSpPr/>
          <p:nvPr/>
        </p:nvSpPr>
        <p:spPr>
          <a:xfrm>
            <a:off x="228600"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3" name="Oval 22">
            <a:hlinkClick r:id="" action="ppaction://noaction"/>
          </p:cNvPr>
          <p:cNvSpPr/>
          <p:nvPr/>
        </p:nvSpPr>
        <p:spPr>
          <a:xfrm>
            <a:off x="914400" y="76200"/>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5" name="Oval 24">
            <a:hlinkClick r:id="rId7" action="ppaction://hlinksldjump"/>
          </p:cNvPr>
          <p:cNvSpPr/>
          <p:nvPr/>
        </p:nvSpPr>
        <p:spPr>
          <a:xfrm>
            <a:off x="1583088"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26" name="Picture 2" descr="C:\My MSc\ThesisWorks\Mining_Software_Repository\CodeRank\ASE2017-slides\sample-code.png"/>
          <p:cNvPicPr>
            <a:picLocks noChangeAspect="1" noChangeArrowheads="1"/>
          </p:cNvPicPr>
          <p:nvPr/>
        </p:nvPicPr>
        <p:blipFill>
          <a:blip r:embed="rId8" cstate="print"/>
          <a:srcRect/>
          <a:stretch>
            <a:fillRect/>
          </a:stretch>
        </p:blipFill>
        <p:spPr bwMode="auto">
          <a:xfrm>
            <a:off x="899592" y="2060848"/>
            <a:ext cx="6854952" cy="4124445"/>
          </a:xfrm>
          <a:prstGeom prst="rect">
            <a:avLst/>
          </a:prstGeom>
          <a:ln w="1905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74755" name="Object 3"/>
          <p:cNvGraphicFramePr>
            <a:graphicFrameLocks noChangeAspect="1"/>
          </p:cNvGraphicFramePr>
          <p:nvPr/>
        </p:nvGraphicFramePr>
        <p:xfrm>
          <a:off x="899592" y="5750768"/>
          <a:ext cx="6705600" cy="990600"/>
        </p:xfrm>
        <a:graphic>
          <a:graphicData uri="http://schemas.openxmlformats.org/presentationml/2006/ole">
            <mc:AlternateContent xmlns:mc="http://schemas.openxmlformats.org/markup-compatibility/2006">
              <mc:Choice xmlns:v="urn:schemas-microsoft-com:vml" Requires="v">
                <p:oleObj spid="_x0000_s75919" name="Equation" r:id="rId9" imgW="2857500" imgH="469900" progId="">
                  <p:embed/>
                </p:oleObj>
              </mc:Choice>
              <mc:Fallback>
                <p:oleObj name="Equation" r:id="rId9" imgW="2857500" imgH="469900" progId="">
                  <p:embed/>
                  <p:pic>
                    <p:nvPicPr>
                      <p:cNvPr id="0" name="Picture 12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9592" y="5750768"/>
                        <a:ext cx="6705600" cy="990600"/>
                      </a:xfrm>
                      <a:prstGeom prst="rect">
                        <a:avLst/>
                      </a:prstGeom>
                      <a:noFill/>
                      <a:ln w="28575">
                        <a:solidFill>
                          <a:srgbClr val="0066CC"/>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Rounded Rectangle 30"/>
          <p:cNvSpPr/>
          <p:nvPr/>
        </p:nvSpPr>
        <p:spPr>
          <a:xfrm>
            <a:off x="457198" y="4149080"/>
            <a:ext cx="8147250" cy="144016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b="1" dirty="0" smtClean="0"/>
              <a:t>RQ1 [Source Code]: </a:t>
            </a:r>
            <a:r>
              <a:rPr lang="en-US" sz="2400" dirty="0" smtClean="0"/>
              <a:t>Keywords selected by </a:t>
            </a:r>
            <a:r>
              <a:rPr lang="en-US" sz="2400" b="1" dirty="0" smtClean="0"/>
              <a:t>PageRank</a:t>
            </a:r>
            <a:r>
              <a:rPr lang="en-US" sz="2400" dirty="0" smtClean="0"/>
              <a:t> are more effective for local code searches (e.g., concept location) than that of </a:t>
            </a:r>
            <a:r>
              <a:rPr lang="en-US" sz="2400" b="1" dirty="0" smtClean="0"/>
              <a:t>TF-IDF</a:t>
            </a:r>
          </a:p>
        </p:txBody>
      </p:sp>
      <p:sp>
        <p:nvSpPr>
          <p:cNvPr id="28" name="Oval 27">
            <a:hlinkClick r:id="rId11" action="ppaction://hlinksldjump"/>
          </p:cNvPr>
          <p:cNvSpPr/>
          <p:nvPr/>
        </p:nvSpPr>
        <p:spPr>
          <a:xfrm>
            <a:off x="5001344"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30" name="Oval 29">
            <a:hlinkClick r:id="rId12" action="ppaction://hlinksldjump"/>
          </p:cNvPr>
          <p:cNvSpPr/>
          <p:nvPr/>
        </p:nvSpPr>
        <p:spPr>
          <a:xfrm>
            <a:off x="5684096" y="76200"/>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32" name="Oval 31">
            <a:hlinkClick r:id="rId13" action="ppaction://hlinksldjump"/>
          </p:cNvPr>
          <p:cNvSpPr/>
          <p:nvPr/>
        </p:nvSpPr>
        <p:spPr>
          <a:xfrm>
            <a:off x="6369896"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33" name="Oval 32">
            <a:hlinkClick r:id="rId12" action="ppaction://hlinksldjump"/>
          </p:cNvPr>
          <p:cNvSpPr/>
          <p:nvPr/>
        </p:nvSpPr>
        <p:spPr>
          <a:xfrm>
            <a:off x="7055696" y="76200"/>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36" name="Oval 35">
            <a:hlinkClick r:id="rId14" action="ppaction://hlinksldjump"/>
          </p:cNvPr>
          <p:cNvSpPr/>
          <p:nvPr/>
        </p:nvSpPr>
        <p:spPr>
          <a:xfrm>
            <a:off x="7738048" y="80048"/>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40" name="Oval 39">
            <a:hlinkClick r:id="rId14" action="ppaction://hlinksldjump"/>
          </p:cNvPr>
          <p:cNvSpPr/>
          <p:nvPr/>
        </p:nvSpPr>
        <p:spPr>
          <a:xfrm>
            <a:off x="8423848" y="80048"/>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41" name="Footer Placeholder 40"/>
          <p:cNvSpPr>
            <a:spLocks noGrp="1"/>
          </p:cNvSpPr>
          <p:nvPr>
            <p:ph type="ftr" sz="quarter" idx="16"/>
          </p:nvPr>
        </p:nvSpPr>
        <p:spPr/>
        <p:txBody>
          <a:bodyPr/>
          <a:lstStyle/>
          <a:p>
            <a:r>
              <a:rPr lang="en-CA" smtClean="0"/>
              <a:t>Masud Rahman, PhD Candidate, U of S</a:t>
            </a:r>
            <a:endParaRPr lang="en-CA"/>
          </a:p>
        </p:txBody>
      </p:sp>
    </p:spTree>
    <p:extLst>
      <p:ext uri="{BB962C8B-B14F-4D97-AF65-F5344CB8AC3E}">
        <p14:creationId xmlns:p14="http://schemas.microsoft.com/office/powerpoint/2010/main" val="300750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dissolve">
                                      <p:cBhvr>
                                        <p:cTn id="7" dur="500"/>
                                        <p:tgtEl>
                                          <p:spTgt spid="26"/>
                                        </p:tgtEl>
                                      </p:cBhvr>
                                    </p:animEffect>
                                  </p:childTnLst>
                                </p:cTn>
                              </p:par>
                              <p:par>
                                <p:cTn id="8" presetID="9"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dissolv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xit" presetSubtype="0" fill="hold" nodeType="withEffect">
                                  <p:stCondLst>
                                    <p:cond delay="0"/>
                                  </p:stCondLst>
                                  <p:childTnLst>
                                    <p:animEffect transition="out" filter="dissolve">
                                      <p:cBhvr>
                                        <p:cTn id="20" dur="500"/>
                                        <p:tgtEl>
                                          <p:spTgt spid="26"/>
                                        </p:tgtEl>
                                      </p:cBhvr>
                                    </p:animEffect>
                                    <p:set>
                                      <p:cBhvr>
                                        <p:cTn id="21" dur="1" fill="hold">
                                          <p:stCondLst>
                                            <p:cond delay="499"/>
                                          </p:stCondLst>
                                        </p:cTn>
                                        <p:tgtEl>
                                          <p:spTgt spid="2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500"/>
                                        <p:tgtEl>
                                          <p:spTgt spid="10"/>
                                        </p:tgtEl>
                                      </p:cBhvr>
                                    </p:animEffect>
                                  </p:childTnLst>
                                </p:cTn>
                              </p:par>
                              <p:par>
                                <p:cTn id="27" presetID="9"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dissolve">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dissolve">
                                      <p:cBhvr>
                                        <p:cTn id="48" dur="500"/>
                                        <p:tgtEl>
                                          <p:spTgt spid="37"/>
                                        </p:tgtEl>
                                      </p:cBhvr>
                                    </p:animEffect>
                                  </p:childTnLst>
                                </p:cTn>
                              </p:par>
                              <p:par>
                                <p:cTn id="49" presetID="9" presetClass="exit" presetSubtype="0" fill="hold" grpId="1" nodeType="withEffect">
                                  <p:stCondLst>
                                    <p:cond delay="0"/>
                                  </p:stCondLst>
                                  <p:childTnLst>
                                    <p:animEffect transition="out" filter="dissolve">
                                      <p:cBhvr>
                                        <p:cTn id="50" dur="500"/>
                                        <p:tgtEl>
                                          <p:spTgt spid="35"/>
                                        </p:tgtEl>
                                      </p:cBhvr>
                                    </p:animEffect>
                                    <p:set>
                                      <p:cBhvr>
                                        <p:cTn id="51" dur="1" fill="hold">
                                          <p:stCondLst>
                                            <p:cond delay="499"/>
                                          </p:stCondLst>
                                        </p:cTn>
                                        <p:tgtEl>
                                          <p:spTgt spid="35"/>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dissolve">
                                      <p:cBhvr>
                                        <p:cTn id="56" dur="500"/>
                                        <p:tgtEl>
                                          <p:spTgt spid="38"/>
                                        </p:tgtEl>
                                      </p:cBhvr>
                                    </p:animEffect>
                                  </p:childTnLst>
                                </p:cTn>
                              </p:par>
                              <p:par>
                                <p:cTn id="57" presetID="9" presetClass="exit" presetSubtype="0" fill="hold" grpId="1" nodeType="withEffect">
                                  <p:stCondLst>
                                    <p:cond delay="0"/>
                                  </p:stCondLst>
                                  <p:childTnLst>
                                    <p:animEffect transition="out" filter="dissolve">
                                      <p:cBhvr>
                                        <p:cTn id="58" dur="500"/>
                                        <p:tgtEl>
                                          <p:spTgt spid="37"/>
                                        </p:tgtEl>
                                      </p:cBhvr>
                                    </p:animEffect>
                                    <p:set>
                                      <p:cBhvr>
                                        <p:cTn id="59" dur="1" fill="hold">
                                          <p:stCondLst>
                                            <p:cond delay="499"/>
                                          </p:stCondLst>
                                        </p:cTn>
                                        <p:tgtEl>
                                          <p:spTgt spid="3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dissolve">
                                      <p:cBhvr>
                                        <p:cTn id="64" dur="500"/>
                                        <p:tgtEl>
                                          <p:spTgt spid="39"/>
                                        </p:tgtEl>
                                      </p:cBhvr>
                                    </p:animEffect>
                                  </p:childTnLst>
                                </p:cTn>
                              </p:par>
                              <p:par>
                                <p:cTn id="65" presetID="9" presetClass="exit" presetSubtype="0" fill="hold" grpId="1" nodeType="withEffect">
                                  <p:stCondLst>
                                    <p:cond delay="0"/>
                                  </p:stCondLst>
                                  <p:childTnLst>
                                    <p:animEffect transition="out" filter="dissolve">
                                      <p:cBhvr>
                                        <p:cTn id="66" dur="500"/>
                                        <p:tgtEl>
                                          <p:spTgt spid="38"/>
                                        </p:tgtEl>
                                      </p:cBhvr>
                                    </p:animEffect>
                                    <p:set>
                                      <p:cBhvr>
                                        <p:cTn id="67" dur="1" fill="hold">
                                          <p:stCondLst>
                                            <p:cond delay="499"/>
                                          </p:stCondLst>
                                        </p:cTn>
                                        <p:tgtEl>
                                          <p:spTgt spid="38"/>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dissolve">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72706"/>
                                        </p:tgtEl>
                                        <p:attrNameLst>
                                          <p:attrName>style.visibility</p:attrName>
                                        </p:attrNameLst>
                                      </p:cBhvr>
                                      <p:to>
                                        <p:strVal val="visible"/>
                                      </p:to>
                                    </p:set>
                                    <p:animEffect transition="in" filter="dissolve">
                                      <p:cBhvr>
                                        <p:cTn id="77" dur="500"/>
                                        <p:tgtEl>
                                          <p:spTgt spid="72706"/>
                                        </p:tgtEl>
                                      </p:cBhvr>
                                    </p:animEffect>
                                  </p:childTnLst>
                                </p:cTn>
                              </p:par>
                              <p:par>
                                <p:cTn id="78" presetID="9" presetClass="exit" presetSubtype="0" fill="hold" nodeType="withEffect">
                                  <p:stCondLst>
                                    <p:cond delay="0"/>
                                  </p:stCondLst>
                                  <p:childTnLst>
                                    <p:animEffect transition="out" filter="dissolve">
                                      <p:cBhvr>
                                        <p:cTn id="79" dur="500"/>
                                        <p:tgtEl>
                                          <p:spTgt spid="26"/>
                                        </p:tgtEl>
                                      </p:cBhvr>
                                    </p:animEffect>
                                    <p:set>
                                      <p:cBhvr>
                                        <p:cTn id="80" dur="1" fill="hold">
                                          <p:stCondLst>
                                            <p:cond delay="499"/>
                                          </p:stCondLst>
                                        </p:cTn>
                                        <p:tgtEl>
                                          <p:spTgt spid="26"/>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nodeType="clickEffect">
                                  <p:stCondLst>
                                    <p:cond delay="0"/>
                                  </p:stCondLst>
                                  <p:childTnLst>
                                    <p:set>
                                      <p:cBhvr>
                                        <p:cTn id="84" dur="1" fill="hold">
                                          <p:stCondLst>
                                            <p:cond delay="0"/>
                                          </p:stCondLst>
                                        </p:cTn>
                                        <p:tgtEl>
                                          <p:spTgt spid="74755"/>
                                        </p:tgtEl>
                                        <p:attrNameLst>
                                          <p:attrName>style.visibility</p:attrName>
                                        </p:attrNameLst>
                                      </p:cBhvr>
                                      <p:to>
                                        <p:strVal val="visible"/>
                                      </p:to>
                                    </p:set>
                                    <p:animEffect transition="in" filter="dissolve">
                                      <p:cBhvr>
                                        <p:cTn id="85" dur="500"/>
                                        <p:tgtEl>
                                          <p:spTgt spid="7475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grpId="0" nodeType="click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dissolve">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35" grpId="0" animBg="1"/>
      <p:bldP spid="35" grpId="1" animBg="1"/>
      <p:bldP spid="37" grpId="0" animBg="1"/>
      <p:bldP spid="37" grpId="1" animBg="1"/>
      <p:bldP spid="38" grpId="0" animBg="1"/>
      <p:bldP spid="38" grpId="1" animBg="1"/>
      <p:bldP spid="39" grpId="0" animBg="1"/>
      <p:bldP spid="3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620000" cy="1143000"/>
          </a:xfrm>
        </p:spPr>
        <p:txBody>
          <a:bodyPr/>
          <a:lstStyle/>
          <a:p>
            <a:r>
              <a:rPr lang="en-US" b="1" dirty="0" smtClean="0"/>
              <a:t>How did we Do?</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66</a:t>
            </a:fld>
            <a:endParaRPr lang="en-US"/>
          </a:p>
        </p:txBody>
      </p:sp>
      <p:sp>
        <p:nvSpPr>
          <p:cNvPr id="5" name="Footer Placeholder 4"/>
          <p:cNvSpPr>
            <a:spLocks noGrp="1"/>
          </p:cNvSpPr>
          <p:nvPr>
            <p:ph type="ftr" sz="quarter" idx="16"/>
          </p:nvPr>
        </p:nvSpPr>
        <p:spPr/>
        <p:txBody>
          <a:bodyPr/>
          <a:lstStyle/>
          <a:p>
            <a:r>
              <a:rPr lang="en-CA" smtClean="0"/>
              <a:t>Masud Rahman, PhD Candidate, U of S</a:t>
            </a:r>
            <a:endParaRPr lang="en-US"/>
          </a:p>
        </p:txBody>
      </p:sp>
      <p:pic>
        <p:nvPicPr>
          <p:cNvPr id="118786" name="Picture 2" descr="C:\MyWorks\Thesis Works\Crowdsource_Knowledge_Base\CodeTokenRec\paper\img\motiv.png"/>
          <p:cNvPicPr>
            <a:picLocks noChangeAspect="1" noChangeArrowheads="1"/>
          </p:cNvPicPr>
          <p:nvPr/>
        </p:nvPicPr>
        <p:blipFill>
          <a:blip r:embed="rId2" cstate="print"/>
          <a:srcRect/>
          <a:stretch>
            <a:fillRect/>
          </a:stretch>
        </p:blipFill>
        <p:spPr bwMode="auto">
          <a:xfrm>
            <a:off x="533400" y="1524000"/>
            <a:ext cx="7086600" cy="5181600"/>
          </a:xfrm>
          <a:prstGeom prst="rect">
            <a:avLst/>
          </a:prstGeom>
          <a:noFill/>
        </p:spPr>
      </p:pic>
      <p:sp>
        <p:nvSpPr>
          <p:cNvPr id="8" name="Rectangle 7"/>
          <p:cNvSpPr/>
          <p:nvPr/>
        </p:nvSpPr>
        <p:spPr>
          <a:xfrm>
            <a:off x="457200" y="1447800"/>
            <a:ext cx="7467600" cy="3276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57200" y="5257800"/>
            <a:ext cx="7467600" cy="1447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57200" y="1447800"/>
            <a:ext cx="3886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066800" y="5410200"/>
            <a:ext cx="1143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a:off x="1600200" y="1828800"/>
            <a:ext cx="0" cy="358140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20" name="Picture 2" descr="C:\My MSc\ThesisWorks\BigData_Code_Search\CodeSearchBDA\project\ICSME2018-slides\img\crowd.png"/>
          <p:cNvPicPr>
            <a:picLocks noChangeAspect="1" noChangeArrowheads="1"/>
          </p:cNvPicPr>
          <p:nvPr/>
        </p:nvPicPr>
        <p:blipFill>
          <a:blip r:embed="rId3" cstate="print"/>
          <a:srcRect b="9707"/>
          <a:stretch>
            <a:fillRect/>
          </a:stretch>
        </p:blipFill>
        <p:spPr bwMode="auto">
          <a:xfrm>
            <a:off x="1219200" y="1447800"/>
            <a:ext cx="6032715" cy="5158408"/>
          </a:xfrm>
          <a:prstGeom prst="rect">
            <a:avLst/>
          </a:prstGeom>
          <a:ln>
            <a:noFill/>
          </a:ln>
          <a:effectLst>
            <a:softEdge rad="112500"/>
          </a:effectLst>
        </p:spPr>
      </p:pic>
      <p:pic>
        <p:nvPicPr>
          <p:cNvPr id="118787" name="Picture 3" descr="C:\MyWorks\Thesis Works\MyCV\Masud-JobTalk\img\ml-icon-tr.png"/>
          <p:cNvPicPr>
            <a:picLocks noChangeAspect="1" noChangeArrowheads="1"/>
          </p:cNvPicPr>
          <p:nvPr/>
        </p:nvPicPr>
        <p:blipFill>
          <a:blip r:embed="rId4" cstate="print"/>
          <a:srcRect/>
          <a:stretch>
            <a:fillRect/>
          </a:stretch>
        </p:blipFill>
        <p:spPr bwMode="auto">
          <a:xfrm>
            <a:off x="2801147" y="2307344"/>
            <a:ext cx="3200400" cy="3200400"/>
          </a:xfrm>
          <a:prstGeom prst="rect">
            <a:avLst/>
          </a:prstGeom>
          <a:noFill/>
        </p:spPr>
      </p:pic>
      <p:sp>
        <p:nvSpPr>
          <p:cNvPr id="18" name="Oval 17">
            <a:hlinkClick r:id="rId5" action="ppaction://hlinksldjump"/>
          </p:cNvPr>
          <p:cNvSpPr/>
          <p:nvPr/>
        </p:nvSpPr>
        <p:spPr>
          <a:xfrm>
            <a:off x="464840" y="116632"/>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9" name="Oval 18">
            <a:hlinkClick r:id="rId6" action="ppaction://hlinksldjump"/>
          </p:cNvPr>
          <p:cNvSpPr/>
          <p:nvPr/>
        </p:nvSpPr>
        <p:spPr>
          <a:xfrm>
            <a:off x="1147592" y="116632"/>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1" name="Oval 20">
            <a:hlinkClick r:id="rId7" action="ppaction://hlinksldjump"/>
          </p:cNvPr>
          <p:cNvSpPr/>
          <p:nvPr/>
        </p:nvSpPr>
        <p:spPr>
          <a:xfrm>
            <a:off x="1835696"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2" name="Oval 21">
            <a:hlinkClick r:id="rId8" action="ppaction://hlinksldjump"/>
          </p:cNvPr>
          <p:cNvSpPr/>
          <p:nvPr/>
        </p:nvSpPr>
        <p:spPr>
          <a:xfrm>
            <a:off x="5001344" y="7620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3" name="Oval 22">
            <a:hlinkClick r:id="rId9" action="ppaction://hlinksldjump"/>
          </p:cNvPr>
          <p:cNvSpPr/>
          <p:nvPr/>
        </p:nvSpPr>
        <p:spPr>
          <a:xfrm>
            <a:off x="56840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4" name="Oval 23">
            <a:hlinkClick r:id="rId10" action="ppaction://hlinksldjump"/>
          </p:cNvPr>
          <p:cNvSpPr/>
          <p:nvPr/>
        </p:nvSpPr>
        <p:spPr>
          <a:xfrm>
            <a:off x="63698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25" name="Oval 24">
            <a:hlinkClick r:id="rId9" action="ppaction://hlinksldjump"/>
          </p:cNvPr>
          <p:cNvSpPr/>
          <p:nvPr/>
        </p:nvSpPr>
        <p:spPr>
          <a:xfrm>
            <a:off x="7055696"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26" name="Oval 25">
            <a:hlinkClick r:id="rId11" action="ppaction://hlinksldjump"/>
          </p:cNvPr>
          <p:cNvSpPr/>
          <p:nvPr/>
        </p:nvSpPr>
        <p:spPr>
          <a:xfrm>
            <a:off x="7738048" y="80048"/>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S5</a:t>
            </a:r>
            <a:endParaRPr lang="en-US" sz="1400" dirty="0"/>
          </a:p>
        </p:txBody>
      </p:sp>
      <p:sp>
        <p:nvSpPr>
          <p:cNvPr id="27" name="Oval 26">
            <a:hlinkClick r:id="rId11" action="ppaction://hlinksldjump"/>
          </p:cNvPr>
          <p:cNvSpPr/>
          <p:nvPr/>
        </p:nvSpPr>
        <p:spPr>
          <a:xfrm>
            <a:off x="8423848" y="80048"/>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S6</a:t>
            </a:r>
            <a:endParaRPr lang="en-US" sz="1400" dirty="0"/>
          </a:p>
        </p:txBody>
      </p:sp>
      <p:sp>
        <p:nvSpPr>
          <p:cNvPr id="3" name="Oval 2"/>
          <p:cNvSpPr/>
          <p:nvPr/>
        </p:nvSpPr>
        <p:spPr>
          <a:xfrm>
            <a:off x="1066800" y="3140968"/>
            <a:ext cx="1728000" cy="1728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sz="5400" b="1" dirty="0" smtClean="0"/>
              <a:t>3</a:t>
            </a:r>
            <a:endParaRPr lang="en-CA" sz="5400" b="1" dirty="0"/>
          </a:p>
        </p:txBody>
      </p:sp>
      <p:sp>
        <p:nvSpPr>
          <p:cNvPr id="28" name="Rounded Rectangle 27"/>
          <p:cNvSpPr/>
          <p:nvPr/>
        </p:nvSpPr>
        <p:spPr>
          <a:xfrm>
            <a:off x="898116" y="5049346"/>
            <a:ext cx="7204590" cy="10710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r>
              <a:rPr lang="en-US" sz="2000" b="1" dirty="0" smtClean="0"/>
              <a:t>RQ3:</a:t>
            </a:r>
            <a:r>
              <a:rPr lang="en-US" sz="2000" dirty="0" smtClean="0"/>
              <a:t> </a:t>
            </a:r>
            <a:r>
              <a:rPr lang="en-US" sz="2000" dirty="0"/>
              <a:t>A</a:t>
            </a:r>
            <a:r>
              <a:rPr lang="en-US" sz="2000" dirty="0" smtClean="0"/>
              <a:t>ppropriate query keywords can be delivered for the code search using Stack Overflow and FastText.</a:t>
            </a:r>
            <a:endParaRPr lang="en-US" sz="2000" dirty="0"/>
          </a:p>
        </p:txBody>
      </p:sp>
      <p:pic>
        <p:nvPicPr>
          <p:cNvPr id="29" name="Picture 2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01547" y="2508021"/>
            <a:ext cx="2963390" cy="2274625"/>
          </a:xfrm>
          <a:prstGeom prst="rect">
            <a:avLst/>
          </a:prstGeom>
          <a:ln w="12700" cap="sq">
            <a:solidFill>
              <a:srgbClr val="00B05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87415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grpId="1" nodeType="clickEffect">
                                  <p:stCondLst>
                                    <p:cond delay="0"/>
                                  </p:stCondLst>
                                  <p:childTnLst>
                                    <p:animEffect transition="out" filter="dissolv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9" presetClass="exit" presetSubtype="0" fill="hold" grpId="1" nodeType="withEffect">
                                  <p:stCondLst>
                                    <p:cond delay="0"/>
                                  </p:stCondLst>
                                  <p:childTnLst>
                                    <p:animEffect transition="out" filter="dissolv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ssolv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dissolv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dissolve">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dissolve">
                                      <p:cBhvr>
                                        <p:cTn id="38" dur="500"/>
                                        <p:tgtEl>
                                          <p:spTgt spid="20"/>
                                        </p:tgtEl>
                                      </p:cBhvr>
                                    </p:animEffect>
                                  </p:childTnLst>
                                </p:cTn>
                              </p:par>
                              <p:par>
                                <p:cTn id="39" presetID="9" presetClass="entr" presetSubtype="0" fill="hold" nodeType="withEffect">
                                  <p:stCondLst>
                                    <p:cond delay="0"/>
                                  </p:stCondLst>
                                  <p:childTnLst>
                                    <p:set>
                                      <p:cBhvr>
                                        <p:cTn id="40" dur="1" fill="hold">
                                          <p:stCondLst>
                                            <p:cond delay="0"/>
                                          </p:stCondLst>
                                        </p:cTn>
                                        <p:tgtEl>
                                          <p:spTgt spid="118787"/>
                                        </p:tgtEl>
                                        <p:attrNameLst>
                                          <p:attrName>style.visibility</p:attrName>
                                        </p:attrNameLst>
                                      </p:cBhvr>
                                      <p:to>
                                        <p:strVal val="visible"/>
                                      </p:to>
                                    </p:set>
                                    <p:animEffect transition="in" filter="dissolve">
                                      <p:cBhvr>
                                        <p:cTn id="41" dur="500"/>
                                        <p:tgtEl>
                                          <p:spTgt spid="118787"/>
                                        </p:tgtEl>
                                      </p:cBhvr>
                                    </p:animEffect>
                                  </p:childTnLst>
                                </p:cTn>
                              </p:par>
                              <p:par>
                                <p:cTn id="42" presetID="9" presetClass="exit" presetSubtype="0" fill="hold" nodeType="withEffect">
                                  <p:stCondLst>
                                    <p:cond delay="0"/>
                                  </p:stCondLst>
                                  <p:childTnLst>
                                    <p:animEffect transition="out" filter="dissolve">
                                      <p:cBhvr>
                                        <p:cTn id="43" dur="500"/>
                                        <p:tgtEl>
                                          <p:spTgt spid="118786"/>
                                        </p:tgtEl>
                                      </p:cBhvr>
                                    </p:animEffect>
                                    <p:set>
                                      <p:cBhvr>
                                        <p:cTn id="44" dur="1" fill="hold">
                                          <p:stCondLst>
                                            <p:cond delay="499"/>
                                          </p:stCondLst>
                                        </p:cTn>
                                        <p:tgtEl>
                                          <p:spTgt spid="118786"/>
                                        </p:tgtEl>
                                        <p:attrNameLst>
                                          <p:attrName>style.visibility</p:attrName>
                                        </p:attrNameLst>
                                      </p:cBhvr>
                                      <p:to>
                                        <p:strVal val="hidden"/>
                                      </p:to>
                                    </p:set>
                                  </p:childTnLst>
                                </p:cTn>
                              </p:par>
                              <p:par>
                                <p:cTn id="45" presetID="9" presetClass="exit" presetSubtype="0" fill="hold" grpId="2" nodeType="withEffect">
                                  <p:stCondLst>
                                    <p:cond delay="0"/>
                                  </p:stCondLst>
                                  <p:childTnLst>
                                    <p:animEffect transition="out" filter="dissolv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9" presetClass="exit" presetSubtype="0" fill="hold" grpId="2" nodeType="withEffect">
                                  <p:stCondLst>
                                    <p:cond delay="0"/>
                                  </p:stCondLst>
                                  <p:childTnLst>
                                    <p:animEffect transition="out" filter="dissolve">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9" presetClass="exit" presetSubtype="0" fill="hold" grpId="1" nodeType="withEffect">
                                  <p:stCondLst>
                                    <p:cond delay="0"/>
                                  </p:stCondLst>
                                  <p:childTnLst>
                                    <p:animEffect transition="out" filter="dissolve">
                                      <p:cBhvr>
                                        <p:cTn id="52" dur="500"/>
                                        <p:tgtEl>
                                          <p:spTgt spid="12"/>
                                        </p:tgtEl>
                                      </p:cBhvr>
                                    </p:animEffect>
                                    <p:set>
                                      <p:cBhvr>
                                        <p:cTn id="53" dur="1" fill="hold">
                                          <p:stCondLst>
                                            <p:cond delay="499"/>
                                          </p:stCondLst>
                                        </p:cTn>
                                        <p:tgtEl>
                                          <p:spTgt spid="12"/>
                                        </p:tgtEl>
                                        <p:attrNameLst>
                                          <p:attrName>style.visibility</p:attrName>
                                        </p:attrNameLst>
                                      </p:cBhvr>
                                      <p:to>
                                        <p:strVal val="hidden"/>
                                      </p:to>
                                    </p:set>
                                  </p:childTnLst>
                                </p:cTn>
                              </p:par>
                              <p:par>
                                <p:cTn id="54" presetID="9" presetClass="exit" presetSubtype="0" fill="hold" grpId="1" nodeType="withEffect">
                                  <p:stCondLst>
                                    <p:cond delay="0"/>
                                  </p:stCondLst>
                                  <p:childTnLst>
                                    <p:animEffect transition="out" filter="dissolve">
                                      <p:cBhvr>
                                        <p:cTn id="55" dur="500"/>
                                        <p:tgtEl>
                                          <p:spTgt spid="10"/>
                                        </p:tgtEl>
                                      </p:cBhvr>
                                    </p:animEffect>
                                    <p:set>
                                      <p:cBhvr>
                                        <p:cTn id="56" dur="1" fill="hold">
                                          <p:stCondLst>
                                            <p:cond delay="499"/>
                                          </p:stCondLst>
                                        </p:cTn>
                                        <p:tgtEl>
                                          <p:spTgt spid="10"/>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dissolve">
                                      <p:cBhvr>
                                        <p:cTn id="61" dur="500"/>
                                        <p:tgtEl>
                                          <p:spTgt spid="29"/>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dissolv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dissolve">
                                      <p:cBhvr>
                                        <p:cTn id="6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9" grpId="2" animBg="1"/>
      <p:bldP spid="10" grpId="0" animBg="1"/>
      <p:bldP spid="10" grpId="1" animBg="1"/>
      <p:bldP spid="12" grpId="0" animBg="1"/>
      <p:bldP spid="12" grpId="1" animBg="1"/>
      <p:bldP spid="3" grpId="0" animBg="1"/>
      <p:bldP spid="2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81416" cy="1143000"/>
          </a:xfrm>
        </p:spPr>
        <p:txBody>
          <a:bodyPr/>
          <a:lstStyle/>
          <a:p>
            <a:r>
              <a:rPr lang="en-CA" b="1" dirty="0" smtClean="0">
                <a:solidFill>
                  <a:schemeClr val="tx1">
                    <a:lumMod val="50000"/>
                    <a:lumOff val="50000"/>
                  </a:schemeClr>
                </a:solidFill>
              </a:rPr>
              <a:t>R3: Solve Vocabulary Mismatch Issue</a:t>
            </a:r>
            <a:endParaRPr lang="en-US" dirty="0"/>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5"/>
          <p:cNvPicPr>
            <a:picLocks noChangeAspect="1"/>
          </p:cNvPicPr>
          <p:nvPr/>
        </p:nvPicPr>
        <p:blipFill>
          <a:blip r:embed="rId3" cstate="print"/>
          <a:stretch>
            <a:fillRect/>
          </a:stretch>
        </p:blipFill>
        <p:spPr>
          <a:xfrm flipH="1">
            <a:off x="609600" y="1951871"/>
            <a:ext cx="1524000" cy="1003299"/>
          </a:xfrm>
          <a:prstGeom prst="rect">
            <a:avLst/>
          </a:prstGeom>
          <a:ln w="9525">
            <a:noFill/>
          </a:ln>
        </p:spPr>
      </p:pic>
      <p:pic>
        <p:nvPicPr>
          <p:cNvPr id="7" name="Picture 3" descr="F:\MyWorks\Thesis Works\Guest-Lectures\Feb06\img\bob.jpg"/>
          <p:cNvPicPr>
            <a:picLocks noChangeAspect="1" noChangeArrowheads="1"/>
          </p:cNvPicPr>
          <p:nvPr/>
        </p:nvPicPr>
        <p:blipFill>
          <a:blip r:embed="rId4" cstate="print"/>
          <a:stretch>
            <a:fillRect/>
          </a:stretch>
        </p:blipFill>
        <p:spPr bwMode="auto">
          <a:xfrm>
            <a:off x="3652039" y="4266988"/>
            <a:ext cx="1563581" cy="1563581"/>
          </a:xfrm>
          <a:prstGeom prst="rect">
            <a:avLst/>
          </a:prstGeom>
          <a:noFill/>
        </p:spPr>
      </p:pic>
      <p:pic>
        <p:nvPicPr>
          <p:cNvPr id="8" name="Picture 1" descr="C:\My MSc\ThesisWorks\Guest-Lectures\Feb06\img\alex.jpg"/>
          <p:cNvPicPr>
            <a:picLocks noChangeAspect="1" noChangeArrowheads="1"/>
          </p:cNvPicPr>
          <p:nvPr/>
        </p:nvPicPr>
        <p:blipFill>
          <a:blip r:embed="rId5" cstate="print"/>
          <a:srcRect l="9877"/>
          <a:stretch>
            <a:fillRect/>
          </a:stretch>
        </p:blipFill>
        <p:spPr bwMode="auto">
          <a:xfrm>
            <a:off x="7000875" y="1752600"/>
            <a:ext cx="1076325" cy="1194278"/>
          </a:xfrm>
          <a:prstGeom prst="rect">
            <a:avLst/>
          </a:prstGeom>
          <a:noFill/>
        </p:spPr>
      </p:pic>
      <p:pic>
        <p:nvPicPr>
          <p:cNvPr id="9" name="Picture 3" descr="C:\My MSc\ThesisWorks\Crowdsource_Knowledge_Base\M4CPBugs\paper\sysdiag\br.png"/>
          <p:cNvPicPr>
            <a:picLocks noChangeAspect="1" noChangeArrowheads="1"/>
          </p:cNvPicPr>
          <p:nvPr/>
        </p:nvPicPr>
        <p:blipFill>
          <a:blip r:embed="rId6" cstate="print"/>
          <a:stretch>
            <a:fillRect/>
          </a:stretch>
        </p:blipFill>
        <p:spPr bwMode="auto">
          <a:xfrm>
            <a:off x="1856913" y="3562802"/>
            <a:ext cx="843615" cy="856798"/>
          </a:xfrm>
          <a:prstGeom prst="rect">
            <a:avLst/>
          </a:prstGeom>
          <a:noFill/>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76268" y="3561069"/>
            <a:ext cx="731612" cy="731612"/>
          </a:xfrm>
          <a:prstGeom prst="rect">
            <a:avLst/>
          </a:prstGeom>
        </p:spPr>
      </p:pic>
      <p:cxnSp>
        <p:nvCxnSpPr>
          <p:cNvPr id="15" name="Straight Arrow Connector 14"/>
          <p:cNvCxnSpPr/>
          <p:nvPr/>
        </p:nvCxnSpPr>
        <p:spPr>
          <a:xfrm>
            <a:off x="1766250" y="2990468"/>
            <a:ext cx="2356159" cy="1797560"/>
          </a:xfrm>
          <a:prstGeom prst="straightConnector1">
            <a:avLst/>
          </a:prstGeom>
          <a:ln w="38100">
            <a:prstDash val="dash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4731592" y="2895388"/>
            <a:ext cx="2469308" cy="1930397"/>
          </a:xfrm>
          <a:prstGeom prst="straightConnector1">
            <a:avLst/>
          </a:prstGeom>
          <a:ln w="38100">
            <a:prstDash val="dashDot"/>
            <a:headEnd type="arrow"/>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587535" y="3181006"/>
            <a:ext cx="1275191" cy="646331"/>
          </a:xfrm>
          <a:prstGeom prst="rect">
            <a:avLst/>
          </a:prstGeom>
          <a:noFill/>
        </p:spPr>
        <p:txBody>
          <a:bodyPr wrap="square" lIns="91440" tIns="45720" rIns="91440" bIns="45720">
            <a:spAutoFit/>
          </a:bodyPr>
          <a:lstStyle/>
          <a:p>
            <a:pPr algn="ctr"/>
            <a:r>
              <a:rPr lang="en-US" sz="3600" b="1" cap="none" spc="300" dirty="0" smtClean="0">
                <a:ln w="11430" cmpd="sng">
                  <a:solidFill>
                    <a:srgbClr val="FF0000"/>
                  </a:solidFill>
                  <a:prstDash val="solid"/>
                  <a:miter lim="800000"/>
                </a:ln>
                <a:solidFill>
                  <a:srgbClr val="FF0000"/>
                </a:solidFill>
                <a:effectLst>
                  <a:glow rad="45500">
                    <a:schemeClr val="accent1">
                      <a:satMod val="220000"/>
                      <a:alpha val="35000"/>
                    </a:schemeClr>
                  </a:glow>
                </a:effectLst>
              </a:rPr>
              <a:t>15%</a:t>
            </a:r>
          </a:p>
        </p:txBody>
      </p:sp>
      <p:sp>
        <p:nvSpPr>
          <p:cNvPr id="23" name="Rectangle 22"/>
          <p:cNvSpPr/>
          <p:nvPr/>
        </p:nvSpPr>
        <p:spPr>
          <a:xfrm>
            <a:off x="5257800" y="3124200"/>
            <a:ext cx="1213794" cy="646331"/>
          </a:xfrm>
          <a:prstGeom prst="rect">
            <a:avLst/>
          </a:prstGeom>
          <a:noFill/>
        </p:spPr>
        <p:txBody>
          <a:bodyPr wrap="none" lIns="91440" tIns="45720" rIns="91440" bIns="45720">
            <a:spAutoFit/>
          </a:bodyPr>
          <a:lstStyle/>
          <a:p>
            <a:pPr algn="ctr"/>
            <a:r>
              <a:rPr lang="en-US" sz="3600" b="1" cap="none" spc="300" dirty="0" smtClean="0">
                <a:ln w="11430" cmpd="sng">
                  <a:solidFill>
                    <a:srgbClr val="FF0000"/>
                  </a:solidFill>
                  <a:prstDash val="solid"/>
                  <a:miter lim="800000"/>
                </a:ln>
                <a:solidFill>
                  <a:srgbClr val="FF0000"/>
                </a:solidFill>
                <a:effectLst>
                  <a:glow rad="45500">
                    <a:schemeClr val="accent1">
                      <a:satMod val="220000"/>
                      <a:alpha val="35000"/>
                    </a:schemeClr>
                  </a:glow>
                </a:effectLst>
              </a:rPr>
              <a:t>15%</a:t>
            </a:r>
            <a:endParaRPr lang="en-US" sz="3600" b="1" cap="none" spc="300" dirty="0">
              <a:ln w="11430" cmpd="sng">
                <a:solidFill>
                  <a:srgbClr val="FF0000"/>
                </a:solidFill>
                <a:prstDash val="solid"/>
                <a:miter lim="800000"/>
              </a:ln>
              <a:solidFill>
                <a:srgbClr val="FF0000"/>
              </a:solidFill>
              <a:effectLst>
                <a:glow rad="45500">
                  <a:schemeClr val="accent1">
                    <a:satMod val="220000"/>
                    <a:alpha val="35000"/>
                  </a:schemeClr>
                </a:glow>
              </a:effectLst>
            </a:endParaRPr>
          </a:p>
        </p:txBody>
      </p:sp>
      <p:cxnSp>
        <p:nvCxnSpPr>
          <p:cNvPr id="25" name="Straight Arrow Connector 24"/>
          <p:cNvCxnSpPr/>
          <p:nvPr/>
        </p:nvCxnSpPr>
        <p:spPr>
          <a:xfrm flipV="1">
            <a:off x="2726596" y="3991201"/>
            <a:ext cx="3630063" cy="47399"/>
          </a:xfrm>
          <a:prstGeom prst="straightConnector1">
            <a:avLst/>
          </a:prstGeom>
          <a:ln w="57150">
            <a:headEnd type="arrow"/>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81000" y="1524000"/>
            <a:ext cx="7772400" cy="5105400"/>
          </a:xfrm>
          <a:prstGeom prst="rect">
            <a:avLst/>
          </a:prstGeom>
          <a:noFill/>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466529" y="2952750"/>
            <a:ext cx="1228221" cy="369332"/>
          </a:xfrm>
          <a:prstGeom prst="rect">
            <a:avLst/>
          </a:prstGeom>
          <a:noFill/>
        </p:spPr>
        <p:txBody>
          <a:bodyPr wrap="none" rtlCol="0">
            <a:spAutoFit/>
          </a:bodyPr>
          <a:lstStyle/>
          <a:p>
            <a:r>
              <a:rPr lang="en-CA" dirty="0" smtClean="0"/>
              <a:t>Customer</a:t>
            </a:r>
            <a:endParaRPr lang="en-CA" dirty="0"/>
          </a:p>
        </p:txBody>
      </p:sp>
      <p:sp>
        <p:nvSpPr>
          <p:cNvPr id="36" name="TextBox 35"/>
          <p:cNvSpPr txBox="1"/>
          <p:nvPr/>
        </p:nvSpPr>
        <p:spPr>
          <a:xfrm>
            <a:off x="3849060" y="5791200"/>
            <a:ext cx="1257075" cy="369332"/>
          </a:xfrm>
          <a:prstGeom prst="rect">
            <a:avLst/>
          </a:prstGeom>
          <a:noFill/>
        </p:spPr>
        <p:txBody>
          <a:bodyPr wrap="none" rtlCol="0">
            <a:spAutoFit/>
          </a:bodyPr>
          <a:lstStyle/>
          <a:p>
            <a:r>
              <a:rPr lang="en-CA" dirty="0" smtClean="0"/>
              <a:t>Developer</a:t>
            </a:r>
            <a:endParaRPr lang="en-CA" dirty="0"/>
          </a:p>
        </p:txBody>
      </p:sp>
      <p:sp>
        <p:nvSpPr>
          <p:cNvPr id="37" name="TextBox 36"/>
          <p:cNvSpPr txBox="1"/>
          <p:nvPr/>
        </p:nvSpPr>
        <p:spPr>
          <a:xfrm>
            <a:off x="6920191" y="2868574"/>
            <a:ext cx="1257075" cy="646331"/>
          </a:xfrm>
          <a:prstGeom prst="rect">
            <a:avLst/>
          </a:prstGeom>
          <a:noFill/>
        </p:spPr>
        <p:txBody>
          <a:bodyPr wrap="none" rtlCol="0">
            <a:spAutoFit/>
          </a:bodyPr>
          <a:lstStyle/>
          <a:p>
            <a:pPr algn="ctr"/>
            <a:r>
              <a:rPr lang="en-CA" dirty="0" smtClean="0"/>
              <a:t>Past</a:t>
            </a:r>
          </a:p>
          <a:p>
            <a:pPr algn="ctr"/>
            <a:r>
              <a:rPr lang="en-CA" dirty="0" smtClean="0"/>
              <a:t>Developer</a:t>
            </a:r>
            <a:endParaRPr lang="en-CA" dirty="0"/>
          </a:p>
        </p:txBody>
      </p:sp>
      <p:sp>
        <p:nvSpPr>
          <p:cNvPr id="38" name="TextBox 37"/>
          <p:cNvSpPr txBox="1"/>
          <p:nvPr/>
        </p:nvSpPr>
        <p:spPr>
          <a:xfrm>
            <a:off x="1577246" y="4355068"/>
            <a:ext cx="1402948" cy="369332"/>
          </a:xfrm>
          <a:prstGeom prst="rect">
            <a:avLst/>
          </a:prstGeom>
          <a:noFill/>
        </p:spPr>
        <p:txBody>
          <a:bodyPr wrap="none" rtlCol="0">
            <a:spAutoFit/>
          </a:bodyPr>
          <a:lstStyle/>
          <a:p>
            <a:r>
              <a:rPr lang="en-CA" dirty="0" smtClean="0"/>
              <a:t>Bug Report</a:t>
            </a:r>
            <a:endParaRPr lang="en-CA" dirty="0"/>
          </a:p>
        </p:txBody>
      </p:sp>
      <p:sp>
        <p:nvSpPr>
          <p:cNvPr id="39" name="TextBox 38"/>
          <p:cNvSpPr txBox="1"/>
          <p:nvPr/>
        </p:nvSpPr>
        <p:spPr>
          <a:xfrm>
            <a:off x="6196842" y="4202668"/>
            <a:ext cx="1194558" cy="369332"/>
          </a:xfrm>
          <a:prstGeom prst="rect">
            <a:avLst/>
          </a:prstGeom>
          <a:noFill/>
        </p:spPr>
        <p:txBody>
          <a:bodyPr wrap="none" rtlCol="0">
            <a:spAutoFit/>
          </a:bodyPr>
          <a:lstStyle/>
          <a:p>
            <a:r>
              <a:rPr lang="en-CA" dirty="0" smtClean="0"/>
              <a:t>Codebase</a:t>
            </a:r>
            <a:endParaRPr lang="en-CA" dirty="0"/>
          </a:p>
        </p:txBody>
      </p:sp>
      <p:sp>
        <p:nvSpPr>
          <p:cNvPr id="40" name="Oval 39">
            <a:hlinkClick r:id="rId8" action="ppaction://hlinksldjump"/>
          </p:cNvPr>
          <p:cNvSpPr/>
          <p:nvPr/>
        </p:nvSpPr>
        <p:spPr>
          <a:xfrm>
            <a:off x="464840" y="116632"/>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41" name="Oval 40">
            <a:hlinkClick r:id="rId9"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2" name="Oval 41">
            <a:hlinkClick r:id="rId10" action="ppaction://hlinksldjump"/>
          </p:cNvPr>
          <p:cNvSpPr/>
          <p:nvPr/>
        </p:nvSpPr>
        <p:spPr>
          <a:xfrm>
            <a:off x="1833392" y="116632"/>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43" name="Oval 42">
            <a:hlinkClick r:id="rId11" action="ppaction://hlinksldjump"/>
          </p:cNvPr>
          <p:cNvSpPr/>
          <p:nvPr/>
        </p:nvSpPr>
        <p:spPr>
          <a:xfrm>
            <a:off x="25191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pic>
        <p:nvPicPr>
          <p:cNvPr id="27" name="Picture 3" descr="C:\MyWorks\Thesis Works\MyCV\Masud-JobTalk\img\6-9-arguments.png"/>
          <p:cNvPicPr>
            <a:picLocks noChangeAspect="1" noChangeArrowheads="1"/>
          </p:cNvPicPr>
          <p:nvPr/>
        </p:nvPicPr>
        <p:blipFill>
          <a:blip r:embed="rId12" cstate="print"/>
          <a:srcRect l="8333" t="10884" r="6944" b="8320"/>
          <a:stretch>
            <a:fillRect/>
          </a:stretch>
        </p:blipFill>
        <p:spPr bwMode="auto">
          <a:xfrm>
            <a:off x="533400" y="1736885"/>
            <a:ext cx="7467600" cy="4768539"/>
          </a:xfrm>
          <a:prstGeom prst="rect">
            <a:avLst/>
          </a:prstGeom>
          <a:ln>
            <a:noFill/>
          </a:ln>
          <a:effectLst>
            <a:outerShdw blurRad="292100" dist="139700" dir="2700000" algn="tl" rotWithShape="0">
              <a:srgbClr val="333333">
                <a:alpha val="65000"/>
              </a:srgbClr>
            </a:outerShdw>
          </a:effectLst>
        </p:spPr>
      </p:pic>
      <p:sp>
        <p:nvSpPr>
          <p:cNvPr id="26" name="Slide Number Placeholder 25"/>
          <p:cNvSpPr>
            <a:spLocks noGrp="1"/>
          </p:cNvSpPr>
          <p:nvPr>
            <p:ph type="sldNum" sz="quarter" idx="15"/>
          </p:nvPr>
        </p:nvSpPr>
        <p:spPr/>
        <p:txBody>
          <a:bodyPr/>
          <a:lstStyle/>
          <a:p>
            <a:fld id="{BFA283ED-C086-41E3-891B-D80055A913CF}" type="slidenum">
              <a:rPr lang="en-CA" smtClean="0"/>
              <a:pPr/>
              <a:t>67</a:t>
            </a:fld>
            <a:endParaRPr lang="en-CA"/>
          </a:p>
        </p:txBody>
      </p:sp>
    </p:spTree>
    <p:extLst>
      <p:ext uri="{BB962C8B-B14F-4D97-AF65-F5344CB8AC3E}">
        <p14:creationId xmlns:p14="http://schemas.microsoft.com/office/powerpoint/2010/main" val="77149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dissolve">
                                      <p:cBhvr>
                                        <p:cTn id="13" dur="500"/>
                                        <p:tgtEl>
                                          <p:spTgt spid="36"/>
                                        </p:tgtEl>
                                      </p:cBhvr>
                                    </p:animEffect>
                                  </p:childTnLst>
                                </p:cTn>
                              </p:par>
                              <p:par>
                                <p:cTn id="14" presetID="9"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dissolve">
                                      <p:cBhvr>
                                        <p:cTn id="24" dur="500"/>
                                        <p:tgtEl>
                                          <p:spTgt spid="15"/>
                                        </p:tgtEl>
                                      </p:cBhvr>
                                    </p:animEffect>
                                  </p:childTnLst>
                                </p:cTn>
                              </p:par>
                              <p:par>
                                <p:cTn id="25" presetID="9"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dissolve">
                                      <p:cBhvr>
                                        <p:cTn id="30" dur="500"/>
                                        <p:tgtEl>
                                          <p:spTgt spid="38"/>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dissolve">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dissolve">
                                      <p:cBhvr>
                                        <p:cTn id="41" dur="500"/>
                                        <p:tgtEl>
                                          <p:spTgt spid="37"/>
                                        </p:tgtEl>
                                      </p:cBhvr>
                                    </p:animEffect>
                                  </p:childTnLst>
                                </p:cTn>
                              </p:par>
                              <p:par>
                                <p:cTn id="42" presetID="9"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dissolve">
                                      <p:cBhvr>
                                        <p:cTn id="44" dur="500"/>
                                        <p:tgtEl>
                                          <p:spTgt spid="8"/>
                                        </p:tgtEl>
                                      </p:cBhvr>
                                    </p:animEffect>
                                  </p:childTnLst>
                                </p:cTn>
                              </p:par>
                              <p:par>
                                <p:cTn id="45" presetID="9" presetClass="entr" presetSubtype="0"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ssolve">
                                      <p:cBhvr>
                                        <p:cTn id="47" dur="500"/>
                                        <p:tgtEl>
                                          <p:spTgt spid="17"/>
                                        </p:tgtEl>
                                      </p:cBhvr>
                                    </p:animEffect>
                                  </p:childTnLst>
                                </p:cTn>
                              </p:par>
                              <p:par>
                                <p:cTn id="48" presetID="9" presetClass="entr" presetSubtype="0"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dissolve">
                                      <p:cBhvr>
                                        <p:cTn id="50" dur="500"/>
                                        <p:tgtEl>
                                          <p:spTgt spid="10"/>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dissolv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dissolve">
                                      <p:cBhvr>
                                        <p:cTn id="58" dur="500"/>
                                        <p:tgtEl>
                                          <p:spTgt spid="2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dissolv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35" grpId="0"/>
      <p:bldP spid="36" grpId="0"/>
      <p:bldP spid="37" grpId="0"/>
      <p:bldP spid="38" grpId="0"/>
      <p:bldP spid="3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b="1" dirty="0" smtClean="0"/>
              <a:t>Solution: Semantic Hyperspace</a:t>
            </a:r>
            <a:endParaRPr lang="en-CA" b="1" dirty="0"/>
          </a:p>
        </p:txBody>
      </p:sp>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870" y="1757632"/>
            <a:ext cx="6477000" cy="4717414"/>
          </a:xfrm>
          <a:prstGeom prst="rect">
            <a:avLst/>
          </a:prstGeom>
        </p:spPr>
      </p:pic>
      <p:sp>
        <p:nvSpPr>
          <p:cNvPr id="7" name="Oval 6"/>
          <p:cNvSpPr/>
          <p:nvPr/>
        </p:nvSpPr>
        <p:spPr>
          <a:xfrm>
            <a:off x="914400" y="2319920"/>
            <a:ext cx="1371600" cy="80803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dirty="0" smtClean="0"/>
              <a:t>Word 1</a:t>
            </a:r>
            <a:endParaRPr lang="en-CA" dirty="0"/>
          </a:p>
        </p:txBody>
      </p:sp>
      <p:sp>
        <p:nvSpPr>
          <p:cNvPr id="8" name="Equal 7"/>
          <p:cNvSpPr/>
          <p:nvPr/>
        </p:nvSpPr>
        <p:spPr>
          <a:xfrm>
            <a:off x="2438400" y="2514600"/>
            <a:ext cx="685800" cy="4994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9" name="Rounded Rectangle 8"/>
          <p:cNvSpPr/>
          <p:nvPr/>
        </p:nvSpPr>
        <p:spPr>
          <a:xfrm>
            <a:off x="3276600" y="2401152"/>
            <a:ext cx="2883810" cy="64684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dirty="0" smtClean="0"/>
              <a:t>P (1, 5, 6, 7, ….., N)</a:t>
            </a:r>
            <a:endParaRPr lang="en-CA" dirty="0"/>
          </a:p>
        </p:txBody>
      </p:sp>
      <p:sp>
        <p:nvSpPr>
          <p:cNvPr id="32" name="Oval 31"/>
          <p:cNvSpPr/>
          <p:nvPr/>
        </p:nvSpPr>
        <p:spPr>
          <a:xfrm>
            <a:off x="914400" y="3306762"/>
            <a:ext cx="1371600" cy="80803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A" dirty="0" smtClean="0"/>
              <a:t>Word 2</a:t>
            </a:r>
            <a:endParaRPr lang="en-CA" dirty="0"/>
          </a:p>
        </p:txBody>
      </p:sp>
      <p:sp>
        <p:nvSpPr>
          <p:cNvPr id="33" name="Equal 32"/>
          <p:cNvSpPr/>
          <p:nvPr/>
        </p:nvSpPr>
        <p:spPr>
          <a:xfrm>
            <a:off x="2438400" y="3501442"/>
            <a:ext cx="685800" cy="49948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4" name="Rounded Rectangle 33"/>
          <p:cNvSpPr/>
          <p:nvPr/>
        </p:nvSpPr>
        <p:spPr>
          <a:xfrm>
            <a:off x="3276600" y="3429000"/>
            <a:ext cx="2883810" cy="61335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CA" dirty="0" smtClean="0"/>
              <a:t>P (2, </a:t>
            </a:r>
            <a:r>
              <a:rPr lang="en-CA" dirty="0"/>
              <a:t>4</a:t>
            </a:r>
            <a:r>
              <a:rPr lang="en-CA" dirty="0" smtClean="0"/>
              <a:t>, 6, 9, ….., N)</a:t>
            </a:r>
            <a:endParaRPr lang="en-CA" dirty="0"/>
          </a:p>
        </p:txBody>
      </p:sp>
      <p:sp>
        <p:nvSpPr>
          <p:cNvPr id="10" name="Oval 9"/>
          <p:cNvSpPr/>
          <p:nvPr/>
        </p:nvSpPr>
        <p:spPr>
          <a:xfrm>
            <a:off x="3124200" y="4572000"/>
            <a:ext cx="1371600" cy="762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CA" dirty="0" smtClean="0"/>
              <a:t>Word 2</a:t>
            </a:r>
            <a:endParaRPr lang="en-CA" dirty="0"/>
          </a:p>
        </p:txBody>
      </p:sp>
      <p:cxnSp>
        <p:nvCxnSpPr>
          <p:cNvPr id="12" name="Straight Arrow Connector 11"/>
          <p:cNvCxnSpPr/>
          <p:nvPr/>
        </p:nvCxnSpPr>
        <p:spPr>
          <a:xfrm>
            <a:off x="1981200" y="3127958"/>
            <a:ext cx="1371600" cy="1444042"/>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070680" y="3036123"/>
            <a:ext cx="3371850" cy="67187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CA" dirty="0" smtClean="0"/>
              <a:t>Cosine distance = Semantic relevance</a:t>
            </a:r>
            <a:endParaRPr lang="en-CA" dirty="0"/>
          </a:p>
        </p:txBody>
      </p:sp>
      <p:pic>
        <p:nvPicPr>
          <p:cNvPr id="35" name="Picture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2028" y="1588323"/>
            <a:ext cx="1447800" cy="1447800"/>
          </a:xfrm>
          <a:prstGeom prst="rect">
            <a:avLst/>
          </a:prstGeom>
        </p:spPr>
      </p:pic>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7220" y="1793292"/>
            <a:ext cx="4612848" cy="3540708"/>
          </a:xfrm>
          <a:prstGeom prst="rect">
            <a:avLst/>
          </a:prstGeom>
          <a:ln w="12700" cap="sq">
            <a:solidFill>
              <a:srgbClr val="00B050"/>
            </a:solidFill>
            <a:prstDash val="solid"/>
            <a:miter lim="800000"/>
          </a:ln>
          <a:effectLst>
            <a:outerShdw blurRad="50800" dist="38100" dir="2700000" algn="tl" rotWithShape="0">
              <a:srgbClr val="000000">
                <a:alpha val="43000"/>
              </a:srgbClr>
            </a:outerShdw>
          </a:effectLst>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40621" y="5603705"/>
            <a:ext cx="1969491" cy="451603"/>
          </a:xfrm>
          <a:prstGeom prst="rect">
            <a:avLst/>
          </a:prstGeom>
        </p:spPr>
      </p:pic>
      <p:pic>
        <p:nvPicPr>
          <p:cNvPr id="28" name="Picture 3" descr="C:\MyWorks\Thesis Works\MyCV\Masud-JobTalk\img\6-9-arguments.png"/>
          <p:cNvPicPr>
            <a:picLocks noChangeAspect="1" noChangeArrowheads="1"/>
          </p:cNvPicPr>
          <p:nvPr/>
        </p:nvPicPr>
        <p:blipFill>
          <a:blip r:embed="rId7" cstate="print"/>
          <a:srcRect l="8333" t="10884" r="6944" b="8320"/>
          <a:stretch>
            <a:fillRect/>
          </a:stretch>
        </p:blipFill>
        <p:spPr bwMode="auto">
          <a:xfrm>
            <a:off x="533400" y="1736885"/>
            <a:ext cx="7467600" cy="4768539"/>
          </a:xfrm>
          <a:prstGeom prst="rect">
            <a:avLst/>
          </a:prstGeom>
          <a:ln>
            <a:noFill/>
          </a:ln>
          <a:effectLst>
            <a:outerShdw blurRad="292100" dist="139700" dir="2700000" algn="tl" rotWithShape="0">
              <a:srgbClr val="333333">
                <a:alpha val="65000"/>
              </a:srgbClr>
            </a:outerShdw>
          </a:effectLst>
        </p:spPr>
      </p:pic>
      <p:pic>
        <p:nvPicPr>
          <p:cNvPr id="29" name="Picture 2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7372" y="2743200"/>
            <a:ext cx="1877285" cy="1971938"/>
          </a:xfrm>
          <a:prstGeom prst="rect">
            <a:avLst/>
          </a:prstGeom>
        </p:spPr>
      </p:pic>
      <p:sp>
        <p:nvSpPr>
          <p:cNvPr id="30" name="Oval 29">
            <a:hlinkClick r:id="rId9" action="ppaction://hlinksldjump"/>
          </p:cNvPr>
          <p:cNvSpPr/>
          <p:nvPr/>
        </p:nvSpPr>
        <p:spPr>
          <a:xfrm>
            <a:off x="464840" y="116632"/>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7" name="Oval 36">
            <a:hlinkClick r:id="rId10"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38" name="Oval 37">
            <a:hlinkClick r:id="rId11" action="ppaction://hlinksldjump"/>
          </p:cNvPr>
          <p:cNvSpPr/>
          <p:nvPr/>
        </p:nvSpPr>
        <p:spPr>
          <a:xfrm>
            <a:off x="1833392" y="116632"/>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39" name="Oval 38">
            <a:hlinkClick r:id="rId12" action="ppaction://hlinksldjump"/>
          </p:cNvPr>
          <p:cNvSpPr/>
          <p:nvPr/>
        </p:nvSpPr>
        <p:spPr>
          <a:xfrm>
            <a:off x="25191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4" name="Slide Number Placeholder 23"/>
          <p:cNvSpPr>
            <a:spLocks noGrp="1"/>
          </p:cNvSpPr>
          <p:nvPr>
            <p:ph type="sldNum" sz="quarter" idx="15"/>
          </p:nvPr>
        </p:nvSpPr>
        <p:spPr/>
        <p:txBody>
          <a:bodyPr/>
          <a:lstStyle/>
          <a:p>
            <a:fld id="{BFA283ED-C086-41E3-891B-D80055A913CF}" type="slidenum">
              <a:rPr lang="en-CA" smtClean="0"/>
              <a:pPr/>
              <a:t>68</a:t>
            </a:fld>
            <a:endParaRPr lang="en-CA"/>
          </a:p>
        </p:txBody>
      </p:sp>
    </p:spTree>
    <p:extLst>
      <p:ext uri="{BB962C8B-B14F-4D97-AF65-F5344CB8AC3E}">
        <p14:creationId xmlns:p14="http://schemas.microsoft.com/office/powerpoint/2010/main" val="1937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dissolve">
                                      <p:cBhvr>
                                        <p:cTn id="26" dur="500"/>
                                        <p:tgtEl>
                                          <p:spTgt spid="3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dissolv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xit" presetSubtype="0" fill="hold" grpId="1" nodeType="clickEffect">
                                  <p:stCondLst>
                                    <p:cond delay="0"/>
                                  </p:stCondLst>
                                  <p:childTnLst>
                                    <p:animEffect transition="out" filter="dissolv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9" presetClass="exit" presetSubtype="0" fill="hold" grpId="1" nodeType="withEffect">
                                  <p:stCondLst>
                                    <p:cond delay="0"/>
                                  </p:stCondLst>
                                  <p:childTnLst>
                                    <p:animEffect transition="out" filter="dissolv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par>
                                <p:cTn id="38" presetID="9" presetClass="exit" presetSubtype="0" fill="hold" grpId="1" nodeType="withEffect">
                                  <p:stCondLst>
                                    <p:cond delay="0"/>
                                  </p:stCondLst>
                                  <p:childTnLst>
                                    <p:animEffect transition="out" filter="dissolve">
                                      <p:cBhvr>
                                        <p:cTn id="39" dur="500"/>
                                        <p:tgtEl>
                                          <p:spTgt spid="32"/>
                                        </p:tgtEl>
                                      </p:cBhvr>
                                    </p:animEffect>
                                    <p:set>
                                      <p:cBhvr>
                                        <p:cTn id="40" dur="1" fill="hold">
                                          <p:stCondLst>
                                            <p:cond delay="499"/>
                                          </p:stCondLst>
                                        </p:cTn>
                                        <p:tgtEl>
                                          <p:spTgt spid="32"/>
                                        </p:tgtEl>
                                        <p:attrNameLst>
                                          <p:attrName>style.visibility</p:attrName>
                                        </p:attrNameLst>
                                      </p:cBhvr>
                                      <p:to>
                                        <p:strVal val="hidden"/>
                                      </p:to>
                                    </p:set>
                                  </p:childTnLst>
                                </p:cTn>
                              </p:par>
                              <p:par>
                                <p:cTn id="41" presetID="9" presetClass="exit" presetSubtype="0" fill="hold" grpId="1" nodeType="withEffect">
                                  <p:stCondLst>
                                    <p:cond delay="0"/>
                                  </p:stCondLst>
                                  <p:childTnLst>
                                    <p:animEffect transition="out" filter="dissolve">
                                      <p:cBhvr>
                                        <p:cTn id="42" dur="500"/>
                                        <p:tgtEl>
                                          <p:spTgt spid="33"/>
                                        </p:tgtEl>
                                      </p:cBhvr>
                                    </p:animEffect>
                                    <p:set>
                                      <p:cBhvr>
                                        <p:cTn id="43" dur="1" fill="hold">
                                          <p:stCondLst>
                                            <p:cond delay="499"/>
                                          </p:stCondLst>
                                        </p:cTn>
                                        <p:tgtEl>
                                          <p:spTgt spid="33"/>
                                        </p:tgtEl>
                                        <p:attrNameLst>
                                          <p:attrName>style.visibility</p:attrName>
                                        </p:attrNameLst>
                                      </p:cBhvr>
                                      <p:to>
                                        <p:strVal val="hidden"/>
                                      </p:to>
                                    </p:set>
                                  </p:childTnLst>
                                </p:cTn>
                              </p:par>
                              <p:par>
                                <p:cTn id="44" presetID="9" presetClass="exit" presetSubtype="0" fill="hold" grpId="1" nodeType="withEffect">
                                  <p:stCondLst>
                                    <p:cond delay="0"/>
                                  </p:stCondLst>
                                  <p:childTnLst>
                                    <p:animEffect transition="out" filter="dissolv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9" presetClass="entr" presetSubtype="0" fill="hold" grpId="0"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dissolv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dissolve">
                                      <p:cBhvr>
                                        <p:cTn id="54" dur="500"/>
                                        <p:tgtEl>
                                          <p:spTgt spid="12"/>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dissolve">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36"/>
                                        </p:tgtEl>
                                      </p:cBhvr>
                                    </p:animEffect>
                                    <p:set>
                                      <p:cBhvr>
                                        <p:cTn id="67" dur="1" fill="hold">
                                          <p:stCondLst>
                                            <p:cond delay="499"/>
                                          </p:stCondLst>
                                        </p:cTn>
                                        <p:tgtEl>
                                          <p:spTgt spid="36"/>
                                        </p:tgtEl>
                                        <p:attrNameLst>
                                          <p:attrName>style.visibility</p:attrName>
                                        </p:attrNameLst>
                                      </p:cBhvr>
                                      <p:to>
                                        <p:strVal val="hidden"/>
                                      </p:to>
                                    </p:set>
                                  </p:childTnLst>
                                </p:cTn>
                              </p:par>
                              <p:par>
                                <p:cTn id="68" presetID="9"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dissolve">
                                      <p:cBhvr>
                                        <p:cTn id="70" dur="500"/>
                                        <p:tgtEl>
                                          <p:spTgt spid="35"/>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dissolve">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nodeType="clickEffect">
                                  <p:stCondLst>
                                    <p:cond delay="0"/>
                                  </p:stCondLst>
                                  <p:childTnLst>
                                    <p:set>
                                      <p:cBhvr>
                                        <p:cTn id="79" dur="1" fill="hold">
                                          <p:stCondLst>
                                            <p:cond delay="0"/>
                                          </p:stCondLst>
                                        </p:cTn>
                                        <p:tgtEl>
                                          <p:spTgt spid="29"/>
                                        </p:tgtEl>
                                        <p:attrNameLst>
                                          <p:attrName>style.visibility</p:attrName>
                                        </p:attrNameLst>
                                      </p:cBhvr>
                                      <p:to>
                                        <p:strVal val="visible"/>
                                      </p:to>
                                    </p:set>
                                    <p:animEffect transition="in" filter="dissolve">
                                      <p:cBhvr>
                                        <p:cTn id="8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32" grpId="0" animBg="1"/>
      <p:bldP spid="32" grpId="1" animBg="1"/>
      <p:bldP spid="33" grpId="0" animBg="1"/>
      <p:bldP spid="33" grpId="1" animBg="1"/>
      <p:bldP spid="34" grpId="0" animBg="1"/>
      <p:bldP spid="34" grpId="1" animBg="1"/>
      <p:bldP spid="10"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81416" cy="1143000"/>
          </a:xfrm>
        </p:spPr>
        <p:txBody>
          <a:bodyPr>
            <a:normAutofit/>
          </a:bodyPr>
          <a:lstStyle/>
          <a:p>
            <a:r>
              <a:rPr lang="en-CA" b="1" dirty="0" smtClean="0"/>
              <a:t>R</a:t>
            </a:r>
            <a:r>
              <a:rPr lang="en-CA" b="1" dirty="0"/>
              <a:t>4</a:t>
            </a:r>
            <a:r>
              <a:rPr lang="en-CA" b="1" dirty="0" smtClean="0"/>
              <a:t>: Genetic Algorithm for Queries</a:t>
            </a:r>
            <a:endParaRPr lang="en-CA" b="1" dirty="0"/>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632986"/>
            <a:ext cx="7776864" cy="2516094"/>
          </a:xfrm>
          <a:prstGeom prst="rect">
            <a:avLst/>
          </a:prstGeom>
          <a:ln>
            <a:noFill/>
          </a:ln>
          <a:effectLst>
            <a:outerShdw blurRad="292100" dist="139700" dir="2700000" algn="tl" rotWithShape="0">
              <a:srgbClr val="333333">
                <a:alpha val="65000"/>
              </a:srgbClr>
            </a:outerShdw>
          </a:effectLst>
        </p:spPr>
      </p:pic>
      <p:graphicFrame>
        <p:nvGraphicFramePr>
          <p:cNvPr id="7" name="Table 6"/>
          <p:cNvGraphicFramePr>
            <a:graphicFrameLocks noGrp="1"/>
          </p:cNvGraphicFramePr>
          <p:nvPr>
            <p:extLst/>
          </p:nvPr>
        </p:nvGraphicFramePr>
        <p:xfrm>
          <a:off x="539552" y="4221088"/>
          <a:ext cx="8199064" cy="2034170"/>
        </p:xfrm>
        <a:graphic>
          <a:graphicData uri="http://schemas.openxmlformats.org/drawingml/2006/table">
            <a:tbl>
              <a:tblPr firstRow="1" bandRow="1">
                <a:tableStyleId>{5C22544A-7EE6-4342-B048-85BDC9FD1C3A}</a:tableStyleId>
              </a:tblPr>
              <a:tblGrid>
                <a:gridCol w="1594263"/>
                <a:gridCol w="5885784"/>
                <a:gridCol w="719017"/>
              </a:tblGrid>
              <a:tr h="406834">
                <a:tc>
                  <a:txBody>
                    <a:bodyPr/>
                    <a:lstStyle/>
                    <a:p>
                      <a:r>
                        <a:rPr lang="en-CA" dirty="0" smtClean="0"/>
                        <a:t>Method</a:t>
                      </a:r>
                      <a:endParaRPr lang="en-CA"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r>
                        <a:rPr lang="en-CA" dirty="0" smtClean="0"/>
                        <a:t>Search</a:t>
                      </a:r>
                      <a:r>
                        <a:rPr lang="en-CA" baseline="0" dirty="0" smtClean="0"/>
                        <a:t> Query</a:t>
                      </a:r>
                      <a:endParaRPr lang="en-CA" dirty="0"/>
                    </a:p>
                  </a:txBody>
                  <a:tcPr>
                    <a:lnT w="12700" cap="flat" cmpd="sng" algn="ctr">
                      <a:noFill/>
                      <a:prstDash val="solid"/>
                      <a:round/>
                      <a:headEnd type="none" w="med" len="med"/>
                      <a:tailEnd type="none" w="med" len="med"/>
                    </a:lnT>
                  </a:tcPr>
                </a:tc>
                <a:tc>
                  <a:txBody>
                    <a:bodyPr/>
                    <a:lstStyle/>
                    <a:p>
                      <a:pPr algn="ctr"/>
                      <a:r>
                        <a:rPr lang="en-CA" dirty="0" smtClean="0"/>
                        <a:t>QE</a:t>
                      </a:r>
                      <a:endParaRPr lang="en-CA"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r>
              <a:tr h="406834">
                <a:tc>
                  <a:txBody>
                    <a:bodyPr/>
                    <a:lstStyle/>
                    <a:p>
                      <a:r>
                        <a:rPr lang="en-CA" sz="1800" dirty="0" smtClean="0"/>
                        <a:t>Baseline</a:t>
                      </a:r>
                      <a:endParaRPr lang="en-CA" sz="1800" dirty="0"/>
                    </a:p>
                  </a:txBody>
                  <a:tcPr>
                    <a:lnL w="12700" cap="flat" cmpd="sng" algn="ctr">
                      <a:noFill/>
                      <a:prstDash val="solid"/>
                      <a:round/>
                      <a:headEnd type="none" w="med" len="med"/>
                      <a:tailEnd type="none" w="med" len="med"/>
                    </a:lnL>
                  </a:tcPr>
                </a:tc>
                <a:tc>
                  <a:txBody>
                    <a:bodyPr/>
                    <a:lstStyle/>
                    <a:p>
                      <a:r>
                        <a:rPr lang="en-CA" sz="1800" dirty="0" smtClean="0"/>
                        <a:t>{title + description}</a:t>
                      </a:r>
                      <a:endParaRPr lang="en-CA" sz="1800" dirty="0"/>
                    </a:p>
                  </a:txBody>
                  <a:tcPr/>
                </a:tc>
                <a:tc>
                  <a:txBody>
                    <a:bodyPr/>
                    <a:lstStyle/>
                    <a:p>
                      <a:pPr algn="ctr"/>
                      <a:r>
                        <a:rPr lang="en-CA" sz="1800" dirty="0" smtClean="0"/>
                        <a:t>25</a:t>
                      </a:r>
                      <a:endParaRPr lang="en-CA" sz="1800" dirty="0"/>
                    </a:p>
                  </a:txBody>
                  <a:tcPr>
                    <a:lnR w="12700" cap="flat" cmpd="sng" algn="ctr">
                      <a:noFill/>
                      <a:prstDash val="solid"/>
                      <a:round/>
                      <a:headEnd type="none" w="med" len="med"/>
                      <a:tailEnd type="none" w="med" len="med"/>
                    </a:lnR>
                  </a:tcPr>
                </a:tc>
              </a:tr>
              <a:tr h="406834">
                <a:tc>
                  <a:txBody>
                    <a:bodyPr/>
                    <a:lstStyle/>
                    <a:p>
                      <a:r>
                        <a:rPr lang="en-CA" sz="1800" dirty="0" smtClean="0"/>
                        <a:t>STRICT</a:t>
                      </a:r>
                      <a:r>
                        <a:rPr lang="en-CA" sz="1400" dirty="0" smtClean="0"/>
                        <a:t>[140]</a:t>
                      </a:r>
                      <a:endParaRPr lang="en-CA" sz="1400" dirty="0"/>
                    </a:p>
                  </a:txBody>
                  <a:tcPr>
                    <a:lnL w="12700" cap="flat" cmpd="sng" algn="ctr">
                      <a:noFill/>
                      <a:prstDash val="solid"/>
                      <a:round/>
                      <a:headEnd type="none" w="med" len="med"/>
                      <a:tailEnd type="none" w="med" len="med"/>
                    </a:lnL>
                  </a:tcPr>
                </a:tc>
                <a:tc>
                  <a:txBody>
                    <a:bodyPr/>
                    <a:lstStyle/>
                    <a:p>
                      <a:r>
                        <a:rPr lang="en-CA" sz="1800" dirty="0" smtClean="0"/>
                        <a:t>{tab classpath enabled buttons user entry}</a:t>
                      </a:r>
                      <a:endParaRPr lang="en-CA" sz="1800" dirty="0"/>
                    </a:p>
                  </a:txBody>
                  <a:tcPr/>
                </a:tc>
                <a:tc>
                  <a:txBody>
                    <a:bodyPr/>
                    <a:lstStyle/>
                    <a:p>
                      <a:pPr algn="ctr"/>
                      <a:r>
                        <a:rPr lang="en-CA" sz="1800" dirty="0" smtClean="0"/>
                        <a:t>86</a:t>
                      </a:r>
                      <a:endParaRPr lang="en-CA" sz="1800" dirty="0"/>
                    </a:p>
                  </a:txBody>
                  <a:tcPr>
                    <a:lnR w="12700" cap="flat" cmpd="sng" algn="ctr">
                      <a:noFill/>
                      <a:prstDash val="solid"/>
                      <a:round/>
                      <a:headEnd type="none" w="med" len="med"/>
                      <a:tailEnd type="none" w="med" len="med"/>
                    </a:lnR>
                  </a:tcPr>
                </a:tc>
              </a:tr>
              <a:tr h="406834">
                <a:tc>
                  <a:txBody>
                    <a:bodyPr/>
                    <a:lstStyle/>
                    <a:p>
                      <a:r>
                        <a:rPr lang="en-CA" sz="1800" dirty="0" smtClean="0"/>
                        <a:t>TF-IDF</a:t>
                      </a:r>
                      <a:endParaRPr lang="en-CA" sz="1800" dirty="0"/>
                    </a:p>
                  </a:txBody>
                  <a:tcPr>
                    <a:lnL w="12700" cap="flat" cmpd="sng" algn="ctr">
                      <a:noFill/>
                      <a:prstDash val="solid"/>
                      <a:round/>
                      <a:headEnd type="none" w="med" len="med"/>
                      <a:tailEnd type="none" w="med" len="med"/>
                    </a:lnL>
                  </a:tcPr>
                </a:tc>
                <a:tc>
                  <a:txBody>
                    <a:bodyPr/>
                    <a:lstStyle/>
                    <a:p>
                      <a:r>
                        <a:rPr lang="en-CA" sz="1800" dirty="0" smtClean="0"/>
                        <a:t>{button entry bootstrap enabled incorrectly moving}</a:t>
                      </a:r>
                      <a:endParaRPr lang="en-CA" sz="1800" dirty="0"/>
                    </a:p>
                  </a:txBody>
                  <a:tcPr/>
                </a:tc>
                <a:tc>
                  <a:txBody>
                    <a:bodyPr/>
                    <a:lstStyle/>
                    <a:p>
                      <a:pPr algn="ctr"/>
                      <a:r>
                        <a:rPr lang="en-CA" sz="1800" dirty="0" smtClean="0"/>
                        <a:t>177</a:t>
                      </a:r>
                      <a:endParaRPr lang="en-CA" sz="1800" dirty="0"/>
                    </a:p>
                  </a:txBody>
                  <a:tcPr>
                    <a:lnR w="12700" cap="flat" cmpd="sng" algn="ctr">
                      <a:noFill/>
                      <a:prstDash val="solid"/>
                      <a:round/>
                      <a:headEnd type="none" w="med" len="med"/>
                      <a:tailEnd type="none" w="med" len="med"/>
                    </a:lnR>
                  </a:tcPr>
                </a:tc>
              </a:tr>
              <a:tr h="406834">
                <a:tc>
                  <a:txBody>
                    <a:bodyPr/>
                    <a:lstStyle/>
                    <a:p>
                      <a:r>
                        <a:rPr lang="en-CA" sz="1800" b="1" dirty="0" smtClean="0">
                          <a:solidFill>
                            <a:schemeClr val="tx1"/>
                          </a:solidFill>
                        </a:rPr>
                        <a:t>GA</a:t>
                      </a:r>
                      <a:endParaRPr lang="en-CA" sz="1800" b="1" baseline="-25000" dirty="0">
                        <a:solidFill>
                          <a:schemeClr val="tx1"/>
                        </a:solidFill>
                      </a:endParaRP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solidFill>
                      <a:srgbClr val="FFFF00"/>
                    </a:solidFill>
                  </a:tcPr>
                </a:tc>
                <a:tc>
                  <a:txBody>
                    <a:bodyPr/>
                    <a:lstStyle/>
                    <a:p>
                      <a:r>
                        <a:rPr lang="en-CA" sz="1800" b="1" dirty="0" smtClean="0">
                          <a:solidFill>
                            <a:schemeClr val="tx1"/>
                          </a:solidFill>
                        </a:rPr>
                        <a:t>{open reflect tab bottom entry classpath}</a:t>
                      </a:r>
                      <a:endParaRPr lang="en-CA" sz="1800" b="1" dirty="0">
                        <a:solidFill>
                          <a:schemeClr val="tx1"/>
                        </a:solidFill>
                      </a:endParaRPr>
                    </a:p>
                  </a:txBody>
                  <a:tcPr>
                    <a:lnB w="12700" cap="flat" cmpd="sng" algn="ctr">
                      <a:noFill/>
                      <a:prstDash val="solid"/>
                      <a:round/>
                      <a:headEnd type="none" w="med" len="med"/>
                      <a:tailEnd type="none" w="med" len="med"/>
                    </a:lnB>
                    <a:solidFill>
                      <a:srgbClr val="FFFF00"/>
                    </a:solidFill>
                  </a:tcPr>
                </a:tc>
                <a:tc>
                  <a:txBody>
                    <a:bodyPr/>
                    <a:lstStyle/>
                    <a:p>
                      <a:pPr algn="ctr"/>
                      <a:r>
                        <a:rPr lang="en-CA" sz="1800" b="1" dirty="0" smtClean="0">
                          <a:solidFill>
                            <a:schemeClr val="tx1"/>
                          </a:solidFill>
                        </a:rPr>
                        <a:t>01</a:t>
                      </a:r>
                      <a:endParaRPr lang="en-CA" sz="1800" b="1" dirty="0">
                        <a:solidFill>
                          <a:schemeClr val="tx1"/>
                        </a:solidFill>
                      </a:endParaRPr>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solidFill>
                      <a:srgbClr val="FFFF00"/>
                    </a:solidFill>
                  </a:tcPr>
                </a:tc>
              </a:tr>
            </a:tbl>
          </a:graphicData>
        </a:graphic>
      </p:graphicFrame>
      <p:sp>
        <p:nvSpPr>
          <p:cNvPr id="8" name="Rectangle 7"/>
          <p:cNvSpPr/>
          <p:nvPr/>
        </p:nvSpPr>
        <p:spPr>
          <a:xfrm>
            <a:off x="539552" y="1632985"/>
            <a:ext cx="7776864" cy="470969"/>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539552" y="2420888"/>
            <a:ext cx="7776864" cy="1728192"/>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ular Callout 10"/>
          <p:cNvSpPr/>
          <p:nvPr/>
        </p:nvSpPr>
        <p:spPr>
          <a:xfrm>
            <a:off x="7407450" y="1441741"/>
            <a:ext cx="1371600" cy="427038"/>
          </a:xfrm>
          <a:prstGeom prst="wedgeRectCallout">
            <a:avLst>
              <a:gd name="adj1" fmla="val -129409"/>
              <a:gd name="adj2" fmla="val 75804"/>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Title</a:t>
            </a:r>
            <a:endParaRPr lang="en-CA" dirty="0"/>
          </a:p>
        </p:txBody>
      </p:sp>
      <p:sp>
        <p:nvSpPr>
          <p:cNvPr id="12" name="Rectangular Callout 11"/>
          <p:cNvSpPr/>
          <p:nvPr/>
        </p:nvSpPr>
        <p:spPr>
          <a:xfrm>
            <a:off x="6959706" y="2463995"/>
            <a:ext cx="1447800" cy="427038"/>
          </a:xfrm>
          <a:prstGeom prst="wedgeRectCallout">
            <a:avLst>
              <a:gd name="adj1" fmla="val -246691"/>
              <a:gd name="adj2" fmla="val 130399"/>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Description</a:t>
            </a:r>
            <a:endParaRPr lang="en-CA" dirty="0"/>
          </a:p>
        </p:txBody>
      </p:sp>
      <p:sp>
        <p:nvSpPr>
          <p:cNvPr id="13" name="Rounded Rectangle 12"/>
          <p:cNvSpPr/>
          <p:nvPr/>
        </p:nvSpPr>
        <p:spPr>
          <a:xfrm>
            <a:off x="3457984" y="6360368"/>
            <a:ext cx="2362200" cy="381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Lower QE is better</a:t>
            </a:r>
            <a:endParaRPr lang="en-US" dirty="0"/>
          </a:p>
        </p:txBody>
      </p:sp>
      <p:sp>
        <p:nvSpPr>
          <p:cNvPr id="14" name="Rectangle 13"/>
          <p:cNvSpPr/>
          <p:nvPr/>
        </p:nvSpPr>
        <p:spPr>
          <a:xfrm>
            <a:off x="539552" y="4653136"/>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p:cNvSpPr/>
          <p:nvPr/>
        </p:nvSpPr>
        <p:spPr>
          <a:xfrm>
            <a:off x="549400" y="5013176"/>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p:cNvSpPr/>
          <p:nvPr/>
        </p:nvSpPr>
        <p:spPr>
          <a:xfrm>
            <a:off x="539552" y="5445224"/>
            <a:ext cx="8199064"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p:cNvSpPr/>
          <p:nvPr/>
        </p:nvSpPr>
        <p:spPr>
          <a:xfrm>
            <a:off x="549400" y="5805264"/>
            <a:ext cx="8199064" cy="4499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hlinkClick r:id="rId4" action="ppaction://hlinksldjump"/>
          </p:cNvPr>
          <p:cNvSpPr/>
          <p:nvPr/>
        </p:nvSpPr>
        <p:spPr>
          <a:xfrm>
            <a:off x="464840" y="116632"/>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0" name="Oval 19">
            <a:hlinkClick r:id="rId5"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1" name="Oval 20">
            <a:hlinkClick r:id="rId6" action="ppaction://hlinksldjump"/>
          </p:cNvPr>
          <p:cNvSpPr/>
          <p:nvPr/>
        </p:nvSpPr>
        <p:spPr>
          <a:xfrm>
            <a:off x="1833392" y="116632"/>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22" name="Oval 21">
            <a:hlinkClick r:id="rId7" action="ppaction://hlinksldjump"/>
          </p:cNvPr>
          <p:cNvSpPr/>
          <p:nvPr/>
        </p:nvSpPr>
        <p:spPr>
          <a:xfrm>
            <a:off x="25191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23" name="Oval 22"/>
          <p:cNvSpPr/>
          <p:nvPr/>
        </p:nvSpPr>
        <p:spPr>
          <a:xfrm rot="19874715">
            <a:off x="1674066" y="3888100"/>
            <a:ext cx="4824536" cy="86409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b="1" dirty="0" smtClean="0"/>
              <a:t>Fitness Function</a:t>
            </a:r>
            <a:endParaRPr lang="en-US" sz="2800" b="1" dirty="0"/>
          </a:p>
        </p:txBody>
      </p:sp>
      <p:sp>
        <p:nvSpPr>
          <p:cNvPr id="24" name="Slide Number Placeholder 23"/>
          <p:cNvSpPr>
            <a:spLocks noGrp="1"/>
          </p:cNvSpPr>
          <p:nvPr>
            <p:ph type="sldNum" sz="quarter" idx="15"/>
          </p:nvPr>
        </p:nvSpPr>
        <p:spPr/>
        <p:txBody>
          <a:bodyPr/>
          <a:lstStyle/>
          <a:p>
            <a:fld id="{BFA283ED-C086-41E3-891B-D80055A913CF}" type="slidenum">
              <a:rPr lang="en-CA" smtClean="0"/>
              <a:pPr/>
              <a:t>69</a:t>
            </a:fld>
            <a:endParaRPr lang="en-CA"/>
          </a:p>
        </p:txBody>
      </p:sp>
    </p:spTree>
    <p:extLst>
      <p:ext uri="{BB962C8B-B14F-4D97-AF65-F5344CB8AC3E}">
        <p14:creationId xmlns:p14="http://schemas.microsoft.com/office/powerpoint/2010/main" val="2976853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dissolve">
                                      <p:cBhvr>
                                        <p:cTn id="20" dur="500"/>
                                        <p:tgtEl>
                                          <p:spTgt spid="15"/>
                                        </p:tgtEl>
                                      </p:cBhvr>
                                    </p:animEffect>
                                  </p:childTnLst>
                                </p:cTn>
                              </p:par>
                              <p:par>
                                <p:cTn id="21" presetID="9" presetClass="exit" presetSubtype="0" fill="hold" grpId="1" nodeType="withEffect">
                                  <p:stCondLst>
                                    <p:cond delay="0"/>
                                  </p:stCondLst>
                                  <p:childTnLst>
                                    <p:animEffect transition="out" filter="dissolve">
                                      <p:cBhvr>
                                        <p:cTn id="22" dur="500"/>
                                        <p:tgtEl>
                                          <p:spTgt spid="14"/>
                                        </p:tgtEl>
                                      </p:cBhvr>
                                    </p:animEffect>
                                    <p:set>
                                      <p:cBhvr>
                                        <p:cTn id="23" dur="1" fill="hold">
                                          <p:stCondLst>
                                            <p:cond delay="499"/>
                                          </p:stCondLst>
                                        </p:cTn>
                                        <p:tgtEl>
                                          <p:spTgt spid="1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dissolve">
                                      <p:cBhvr>
                                        <p:cTn id="28" dur="500"/>
                                        <p:tgtEl>
                                          <p:spTgt spid="16"/>
                                        </p:tgtEl>
                                      </p:cBhvr>
                                    </p:animEffect>
                                  </p:childTnLst>
                                </p:cTn>
                              </p:par>
                              <p:par>
                                <p:cTn id="29" presetID="9" presetClass="exit" presetSubtype="0" fill="hold" grpId="1"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dissolve">
                                      <p:cBhvr>
                                        <p:cTn id="36" dur="500"/>
                                        <p:tgtEl>
                                          <p:spTgt spid="17"/>
                                        </p:tgtEl>
                                      </p:cBhvr>
                                    </p:animEffect>
                                  </p:childTnLst>
                                </p:cTn>
                              </p:par>
                              <p:par>
                                <p:cTn id="37" presetID="9" presetClass="exit" presetSubtype="0" fill="hold" grpId="1" nodeType="withEffect">
                                  <p:stCondLst>
                                    <p:cond delay="0"/>
                                  </p:stCondLst>
                                  <p:childTnLst>
                                    <p:animEffect transition="out" filter="dissolve">
                                      <p:cBhvr>
                                        <p:cTn id="38" dur="500"/>
                                        <p:tgtEl>
                                          <p:spTgt spid="16"/>
                                        </p:tgtEl>
                                      </p:cBhvr>
                                    </p:animEffect>
                                    <p:set>
                                      <p:cBhvr>
                                        <p:cTn id="39" dur="1" fill="hold">
                                          <p:stCondLst>
                                            <p:cond delay="499"/>
                                          </p:stCondLst>
                                        </p:cTn>
                                        <p:tgtEl>
                                          <p:spTgt spid="16"/>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dissolve">
                                      <p:cBhvr>
                                        <p:cTn id="4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4" grpId="1" animBg="1"/>
      <p:bldP spid="15" grpId="0" animBg="1"/>
      <p:bldP spid="15" grpId="1" animBg="1"/>
      <p:bldP spid="16" grpId="0" animBg="1"/>
      <p:bldP spid="16" grpId="1" animBg="1"/>
      <p:bldP spid="17" grpId="0" animBg="1"/>
      <p:bldP spid="2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672"/>
            <a:ext cx="8219256" cy="1143000"/>
          </a:xfrm>
        </p:spPr>
        <p:txBody>
          <a:bodyPr/>
          <a:lstStyle/>
          <a:p>
            <a:r>
              <a:rPr lang="en-US" b="1" dirty="0" smtClean="0"/>
              <a:t>An Example Bug Report &amp; </a:t>
            </a:r>
            <a:br>
              <a:rPr lang="en-US" b="1" dirty="0" smtClean="0"/>
            </a:br>
            <a:r>
              <a:rPr lang="en-US" b="1" dirty="0" smtClean="0"/>
              <a:t>Bug Localization</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7</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159748" name="Picture 4" descr="F:\MyWorks\Thesis Works\PhDSeminar\img\Bug-31637.png"/>
          <p:cNvPicPr>
            <a:picLocks noChangeAspect="1" noChangeArrowheads="1"/>
          </p:cNvPicPr>
          <p:nvPr/>
        </p:nvPicPr>
        <p:blipFill>
          <a:blip r:embed="rId2" cstate="print"/>
          <a:srcRect/>
          <a:stretch>
            <a:fillRect/>
          </a:stretch>
        </p:blipFill>
        <p:spPr bwMode="auto">
          <a:xfrm>
            <a:off x="539552" y="1628800"/>
            <a:ext cx="7632848" cy="4392488"/>
          </a:xfrm>
          <a:prstGeom prst="rect">
            <a:avLst/>
          </a:prstGeom>
          <a:noFill/>
        </p:spPr>
      </p:pic>
      <p:sp>
        <p:nvSpPr>
          <p:cNvPr id="14" name="Oval 13">
            <a:hlinkClick r:id="rId3"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6" name="Oval 15">
            <a:hlinkClick r:id="rId4"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7" name="Oval 16">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8" name="Oval 17">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13" name="Picture 2" descr="F:\MyWorks\Thesis Works\PhDSeminar\img\code-icon-v2.jpg"/>
          <p:cNvPicPr>
            <a:picLocks noChangeAspect="1" noChangeArrowheads="1"/>
          </p:cNvPicPr>
          <p:nvPr/>
        </p:nvPicPr>
        <p:blipFill>
          <a:blip r:embed="rId7" cstate="print"/>
          <a:srcRect/>
          <a:stretch>
            <a:fillRect/>
          </a:stretch>
        </p:blipFill>
        <p:spPr bwMode="auto">
          <a:xfrm>
            <a:off x="892756" y="1628800"/>
            <a:ext cx="6559564" cy="4238905"/>
          </a:xfrm>
          <a:prstGeom prst="rect">
            <a:avLst/>
          </a:prstGeom>
          <a:noFill/>
          <a:ln>
            <a:solidFill>
              <a:schemeClr val="tx1">
                <a:lumMod val="65000"/>
                <a:lumOff val="35000"/>
              </a:schemeClr>
            </a:solidFill>
          </a:ln>
        </p:spPr>
      </p:pic>
      <p:pic>
        <p:nvPicPr>
          <p:cNvPr id="19" name="Picture 6" descr="C:\My MSc\ThesisWorks\Crowdsource_Knowledge_Base\M4CPBugs\project\ESEC-FSE-2018\ROSE2018\search-2.png"/>
          <p:cNvPicPr>
            <a:picLocks noChangeAspect="1" noChangeArrowheads="1"/>
          </p:cNvPicPr>
          <p:nvPr/>
        </p:nvPicPr>
        <p:blipFill>
          <a:blip r:embed="rId8" cstate="print"/>
          <a:srcRect/>
          <a:stretch>
            <a:fillRect/>
          </a:stretch>
        </p:blipFill>
        <p:spPr bwMode="auto">
          <a:xfrm>
            <a:off x="2771800" y="2564904"/>
            <a:ext cx="3240360" cy="3229851"/>
          </a:xfrm>
          <a:prstGeom prst="rect">
            <a:avLst/>
          </a:prstGeom>
          <a:noFill/>
        </p:spPr>
      </p:pic>
      <p:sp>
        <p:nvSpPr>
          <p:cNvPr id="20" name="Rounded Rectangle 19"/>
          <p:cNvSpPr/>
          <p:nvPr/>
        </p:nvSpPr>
        <p:spPr>
          <a:xfrm>
            <a:off x="4788024" y="2842427"/>
            <a:ext cx="2376264" cy="5760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Bug Localization</a:t>
            </a:r>
            <a:endParaRPr lang="en-US" dirty="0"/>
          </a:p>
        </p:txBody>
      </p:sp>
      <p:pic>
        <p:nvPicPr>
          <p:cNvPr id="6" name="Picture 2" descr="F:\MyWorks\Thesis Works\PhDSeminar\img\software-bug.png"/>
          <p:cNvPicPr>
            <a:picLocks noChangeAspect="1" noChangeArrowheads="1"/>
          </p:cNvPicPr>
          <p:nvPr/>
        </p:nvPicPr>
        <p:blipFill>
          <a:blip r:embed="rId9" cstate="print"/>
          <a:srcRect/>
          <a:stretch>
            <a:fillRect/>
          </a:stretch>
        </p:blipFill>
        <p:spPr bwMode="auto">
          <a:xfrm>
            <a:off x="3347864" y="3068960"/>
            <a:ext cx="1368152" cy="136815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dissolve">
                                      <p:cBhvr>
                                        <p:cTn id="7" dur="500"/>
                                        <p:tgtEl>
                                          <p:spTgt spid="159748"/>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59748"/>
                                        </p:tgtEl>
                                      </p:cBhvr>
                                    </p:animEffect>
                                    <p:set>
                                      <p:cBhvr>
                                        <p:cTn id="15" dur="1" fill="hold">
                                          <p:stCondLst>
                                            <p:cond delay="499"/>
                                          </p:stCondLst>
                                        </p:cTn>
                                        <p:tgtEl>
                                          <p:spTgt spid="159748"/>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dissolve">
                                      <p:cBhvr>
                                        <p:cTn id="23" dur="500"/>
                                        <p:tgtEl>
                                          <p:spTgt spid="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b="1" dirty="0"/>
              <a:t>Search </a:t>
            </a:r>
            <a:r>
              <a:rPr lang="en-US" b="1" dirty="0" smtClean="0"/>
              <a:t>Query from Noisy Bug Report</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70</a:t>
            </a:fld>
            <a:endParaRPr lang="en-US"/>
          </a:p>
        </p:txBody>
      </p:sp>
      <p:pic>
        <p:nvPicPr>
          <p:cNvPr id="25602" name="Picture 2" descr="C:\My MSc\ThesisWorks\Crowdsource_Knowledge_Base\M4CPBugs\project\ESEC-FSE-2018\existing-papers\noisy-example2.png"/>
          <p:cNvPicPr>
            <a:picLocks noChangeAspect="1" noChangeArrowheads="1"/>
          </p:cNvPicPr>
          <p:nvPr/>
        </p:nvPicPr>
        <p:blipFill>
          <a:blip r:embed="rId3" cstate="print"/>
          <a:srcRect/>
          <a:stretch>
            <a:fillRect/>
          </a:stretch>
        </p:blipFill>
        <p:spPr bwMode="auto">
          <a:xfrm>
            <a:off x="533400" y="1676400"/>
            <a:ext cx="7620000" cy="4572000"/>
          </a:xfrm>
          <a:prstGeom prst="rect">
            <a:avLst/>
          </a:prstGeom>
          <a:noFill/>
        </p:spPr>
      </p:pic>
      <p:sp>
        <p:nvSpPr>
          <p:cNvPr id="6" name="Rounded Rectangle 5"/>
          <p:cNvSpPr/>
          <p:nvPr/>
        </p:nvSpPr>
        <p:spPr>
          <a:xfrm>
            <a:off x="762000" y="2209800"/>
            <a:ext cx="70104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Bug 31637 – should be able to cast null</a:t>
            </a:r>
            <a:endParaRPr lang="en-US" b="1" dirty="0"/>
          </a:p>
        </p:txBody>
      </p:sp>
      <p:sp>
        <p:nvSpPr>
          <p:cNvPr id="7" name="Rounded Rectangle 6"/>
          <p:cNvSpPr/>
          <p:nvPr/>
        </p:nvSpPr>
        <p:spPr>
          <a:xfrm>
            <a:off x="762000" y="3352800"/>
            <a:ext cx="7010400" cy="45720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b="1" dirty="0" smtClean="0"/>
              <a:t>NullPointerException</a:t>
            </a:r>
            <a:endParaRPr lang="en-US" b="1" dirty="0"/>
          </a:p>
        </p:txBody>
      </p:sp>
      <p:sp>
        <p:nvSpPr>
          <p:cNvPr id="9" name="Rounded Rectangle 8"/>
          <p:cNvSpPr/>
          <p:nvPr/>
        </p:nvSpPr>
        <p:spPr>
          <a:xfrm>
            <a:off x="1447800" y="4419600"/>
            <a:ext cx="914400" cy="6858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i</a:t>
            </a:r>
            <a:endParaRPr lang="en-US" sz="3600" b="1" i="1" baseline="-25000" dirty="0"/>
          </a:p>
        </p:txBody>
      </p:sp>
      <p:sp>
        <p:nvSpPr>
          <p:cNvPr id="10" name="Rounded Rectangle 9"/>
          <p:cNvSpPr/>
          <p:nvPr/>
        </p:nvSpPr>
        <p:spPr>
          <a:xfrm>
            <a:off x="26670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j</a:t>
            </a:r>
            <a:endParaRPr lang="en-US" sz="3600" b="1" i="1" baseline="-25000" dirty="0"/>
          </a:p>
        </p:txBody>
      </p:sp>
      <p:sp>
        <p:nvSpPr>
          <p:cNvPr id="11" name="Rounded Rectangle 10"/>
          <p:cNvSpPr/>
          <p:nvPr/>
        </p:nvSpPr>
        <p:spPr>
          <a:xfrm>
            <a:off x="39624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k</a:t>
            </a:r>
            <a:endParaRPr lang="en-US" sz="3600" b="1" i="1" baseline="-25000" dirty="0"/>
          </a:p>
        </p:txBody>
      </p:sp>
      <p:sp>
        <p:nvSpPr>
          <p:cNvPr id="12" name="Rounded Rectangle 11"/>
          <p:cNvSpPr/>
          <p:nvPr/>
        </p:nvSpPr>
        <p:spPr>
          <a:xfrm>
            <a:off x="5181600" y="4419600"/>
            <a:ext cx="914400" cy="685800"/>
          </a:xfrm>
          <a:prstGeom prst="round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M</a:t>
            </a:r>
            <a:r>
              <a:rPr lang="en-US" sz="3600" b="1" i="1" baseline="-25000" dirty="0" smtClean="0"/>
              <a:t>n</a:t>
            </a:r>
            <a:endParaRPr lang="en-US" sz="3600" b="1" i="1" baseline="-25000" dirty="0"/>
          </a:p>
        </p:txBody>
      </p:sp>
      <p:sp>
        <p:nvSpPr>
          <p:cNvPr id="13" name="Rounded Rectangle 12"/>
          <p:cNvSpPr/>
          <p:nvPr/>
        </p:nvSpPr>
        <p:spPr>
          <a:xfrm>
            <a:off x="6400800" y="4419600"/>
            <a:ext cx="914400" cy="685800"/>
          </a:xfrm>
          <a:prstGeom prst="round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t>C</a:t>
            </a:r>
            <a:r>
              <a:rPr lang="en-US" sz="3600" b="1" i="1" baseline="-25000" dirty="0" smtClean="0"/>
              <a:t>p</a:t>
            </a:r>
            <a:endParaRPr lang="en-US" sz="3600" b="1" i="1" baseline="-25000" dirty="0"/>
          </a:p>
        </p:txBody>
      </p:sp>
      <p:sp>
        <p:nvSpPr>
          <p:cNvPr id="16" name="Rectangle 15"/>
          <p:cNvSpPr/>
          <p:nvPr/>
        </p:nvSpPr>
        <p:spPr>
          <a:xfrm>
            <a:off x="762000" y="2133600"/>
            <a:ext cx="7086600" cy="320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6" descr="C:\My MSc\ThesisWorks\Crowdsource_Knowledge_Base\M4CPBugs\project\ESEC-FSE-2018\ROSE2018\search-2.png"/>
          <p:cNvPicPr>
            <a:picLocks noChangeAspect="1" noChangeArrowheads="1"/>
          </p:cNvPicPr>
          <p:nvPr/>
        </p:nvPicPr>
        <p:blipFill>
          <a:blip r:embed="rId4" cstate="print"/>
          <a:srcRect/>
          <a:stretch>
            <a:fillRect/>
          </a:stretch>
        </p:blipFill>
        <p:spPr bwMode="auto">
          <a:xfrm>
            <a:off x="2514600" y="2286000"/>
            <a:ext cx="3898845" cy="3886200"/>
          </a:xfrm>
          <a:prstGeom prst="rect">
            <a:avLst/>
          </a:prstGeom>
          <a:noFill/>
        </p:spPr>
      </p:pic>
      <p:sp>
        <p:nvSpPr>
          <p:cNvPr id="18" name="Oval 17"/>
          <p:cNvSpPr/>
          <p:nvPr/>
        </p:nvSpPr>
        <p:spPr>
          <a:xfrm>
            <a:off x="2971800" y="5562600"/>
            <a:ext cx="990600" cy="914400"/>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53</a:t>
            </a:r>
            <a:endParaRPr lang="en-US" sz="3200" b="1" dirty="0"/>
          </a:p>
        </p:txBody>
      </p:sp>
      <p:sp>
        <p:nvSpPr>
          <p:cNvPr id="19" name="Oval 18"/>
          <p:cNvSpPr/>
          <p:nvPr/>
        </p:nvSpPr>
        <p:spPr>
          <a:xfrm>
            <a:off x="4114800" y="5562600"/>
            <a:ext cx="990600" cy="91440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b="1" dirty="0" smtClean="0"/>
              <a:t>01</a:t>
            </a:r>
            <a:endParaRPr lang="en-US" sz="3200" b="1" dirty="0"/>
          </a:p>
        </p:txBody>
      </p:sp>
      <p:sp>
        <p:nvSpPr>
          <p:cNvPr id="3" name="Footer Placeholder 2"/>
          <p:cNvSpPr>
            <a:spLocks noGrp="1"/>
          </p:cNvSpPr>
          <p:nvPr>
            <p:ph type="ftr" sz="quarter" idx="16"/>
          </p:nvPr>
        </p:nvSpPr>
        <p:spPr/>
        <p:txBody>
          <a:bodyPr/>
          <a:lstStyle/>
          <a:p>
            <a:r>
              <a:rPr lang="en-CA" smtClean="0"/>
              <a:t>Masud Rahman, PhD Candidate, U of S</a:t>
            </a:r>
            <a:endParaRPr lang="en-US" dirty="0"/>
          </a:p>
        </p:txBody>
      </p:sp>
      <p:sp>
        <p:nvSpPr>
          <p:cNvPr id="20" name="Oval 19">
            <a:hlinkClick r:id="rId5" action="ppaction://hlinksldjump"/>
          </p:cNvPr>
          <p:cNvSpPr/>
          <p:nvPr/>
        </p:nvSpPr>
        <p:spPr>
          <a:xfrm>
            <a:off x="6096000" y="76200"/>
            <a:ext cx="609600" cy="6096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S1</a:t>
            </a:r>
            <a:endParaRPr lang="en-US" sz="1400" dirty="0"/>
          </a:p>
        </p:txBody>
      </p:sp>
      <p:sp>
        <p:nvSpPr>
          <p:cNvPr id="21" name="Oval 20">
            <a:hlinkClick r:id="rId6" action="ppaction://hlinksldjump"/>
          </p:cNvPr>
          <p:cNvSpPr/>
          <p:nvPr/>
        </p:nvSpPr>
        <p:spPr>
          <a:xfrm>
            <a:off x="6778752" y="76200"/>
            <a:ext cx="612648" cy="61264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S2</a:t>
            </a:r>
            <a:endParaRPr lang="en-US" sz="1400" dirty="0"/>
          </a:p>
        </p:txBody>
      </p:sp>
      <p:sp>
        <p:nvSpPr>
          <p:cNvPr id="22" name="Oval 21">
            <a:hlinkClick r:id="" action="ppaction://noaction"/>
          </p:cNvPr>
          <p:cNvSpPr/>
          <p:nvPr/>
        </p:nvSpPr>
        <p:spPr>
          <a:xfrm>
            <a:off x="7464552"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S3</a:t>
            </a:r>
            <a:endParaRPr lang="en-US" sz="1400" dirty="0"/>
          </a:p>
        </p:txBody>
      </p:sp>
      <p:sp>
        <p:nvSpPr>
          <p:cNvPr id="23" name="Oval 22">
            <a:hlinkClick r:id="" action="ppaction://noaction"/>
          </p:cNvPr>
          <p:cNvSpPr/>
          <p:nvPr/>
        </p:nvSpPr>
        <p:spPr>
          <a:xfrm>
            <a:off x="8150352"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S4</a:t>
            </a:r>
            <a:endParaRPr lang="en-US" sz="1400" dirty="0"/>
          </a:p>
        </p:txBody>
      </p:sp>
      <p:sp>
        <p:nvSpPr>
          <p:cNvPr id="24" name="Oval 23">
            <a:hlinkClick r:id="rId7" action="ppaction://hlinksldjump"/>
          </p:cNvPr>
          <p:cNvSpPr/>
          <p:nvPr/>
        </p:nvSpPr>
        <p:spPr>
          <a:xfrm>
            <a:off x="228600" y="76200"/>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25" name="Oval 24">
            <a:hlinkClick r:id="" action="ppaction://noaction"/>
          </p:cNvPr>
          <p:cNvSpPr/>
          <p:nvPr/>
        </p:nvSpPr>
        <p:spPr>
          <a:xfrm>
            <a:off x="914400"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26" name="Oval 25">
            <a:hlinkClick r:id="" action="ppaction://noaction"/>
          </p:cNvPr>
          <p:cNvSpPr/>
          <p:nvPr/>
        </p:nvSpPr>
        <p:spPr>
          <a:xfrm>
            <a:off x="1600200" y="76200"/>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6599" y="5514975"/>
            <a:ext cx="1152525" cy="1152525"/>
          </a:xfrm>
          <a:prstGeom prst="rect">
            <a:avLst/>
          </a:prstGeom>
        </p:spPr>
      </p:pic>
      <p:pic>
        <p:nvPicPr>
          <p:cNvPr id="28" name="Picture 27"/>
          <p:cNvPicPr>
            <a:picLocks noChangeAspect="1"/>
          </p:cNvPicPr>
          <p:nvPr/>
        </p:nvPicPr>
        <p:blipFill rotWithShape="1">
          <a:blip r:embed="rId9" cstate="print">
            <a:extLst>
              <a:ext uri="{28A0092B-C50C-407E-A947-70E740481C1C}">
                <a14:useLocalDpi xmlns:a14="http://schemas.microsoft.com/office/drawing/2010/main" val="0"/>
              </a:ext>
            </a:extLst>
          </a:blip>
          <a:srcRect l="28469" r="28612"/>
          <a:stretch/>
        </p:blipFill>
        <p:spPr>
          <a:xfrm>
            <a:off x="5241758" y="5421807"/>
            <a:ext cx="990600" cy="1085355"/>
          </a:xfrm>
          <a:prstGeom prst="rect">
            <a:avLst/>
          </a:prstGeom>
        </p:spPr>
      </p:pic>
    </p:spTree>
    <p:extLst>
      <p:ext uri="{BB962C8B-B14F-4D97-AF65-F5344CB8AC3E}">
        <p14:creationId xmlns:p14="http://schemas.microsoft.com/office/powerpoint/2010/main" val="11232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dissolve">
                                      <p:cBhvr>
                                        <p:cTn id="7" dur="5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dissolve">
                                      <p:cBhvr>
                                        <p:cTn id="28" dur="500"/>
                                        <p:tgtEl>
                                          <p:spTgt spid="1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dissolve">
                                      <p:cBhvr>
                                        <p:cTn id="34" dur="5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5" presetClass="exit" presetSubtype="10" fill="hold" nodeType="withEffect">
                                  <p:stCondLst>
                                    <p:cond delay="0"/>
                                  </p:stCondLst>
                                  <p:childTnLst>
                                    <p:animEffect transition="out" filter="checkerboard(across)">
                                      <p:cBhvr>
                                        <p:cTn id="41" dur="500"/>
                                        <p:tgtEl>
                                          <p:spTgt spid="25602"/>
                                        </p:tgtEl>
                                      </p:cBhvr>
                                    </p:animEffect>
                                    <p:set>
                                      <p:cBhvr>
                                        <p:cTn id="42" dur="1" fill="hold">
                                          <p:stCondLst>
                                            <p:cond delay="499"/>
                                          </p:stCondLst>
                                        </p:cTn>
                                        <p:tgtEl>
                                          <p:spTgt spid="25602"/>
                                        </p:tgtEl>
                                        <p:attrNameLst>
                                          <p:attrName>style.visibility</p:attrName>
                                        </p:attrNameLst>
                                      </p:cBhvr>
                                      <p:to>
                                        <p:strVal val="hidden"/>
                                      </p:to>
                                    </p:set>
                                  </p:childTnLst>
                                </p:cTn>
                              </p:par>
                              <p:par>
                                <p:cTn id="43" presetID="9"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dissolve">
                                      <p:cBhvr>
                                        <p:cTn id="45" dur="500"/>
                                        <p:tgtEl>
                                          <p:spTgt spid="5"/>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dissolv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ox(in)">
                                      <p:cBhvr>
                                        <p:cTn id="60" dur="500"/>
                                        <p:tgtEl>
                                          <p:spTgt spid="19"/>
                                        </p:tgtEl>
                                      </p:cBhvr>
                                    </p:animEffect>
                                  </p:childTnLst>
                                </p:cTn>
                              </p:par>
                              <p:par>
                                <p:cTn id="61" presetID="9" presetClass="entr" presetSubtype="0" fill="hold" nodeType="with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dissolve">
                                      <p:cBhvr>
                                        <p:cTn id="6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1" grpId="0" animBg="1"/>
      <p:bldP spid="12" grpId="0" animBg="1"/>
      <p:bldP spid="13" grpId="0" animBg="1"/>
      <p:bldP spid="16" grpId="0" animBg="1"/>
      <p:bldP spid="18" grpId="0" animBg="1"/>
      <p:bldP spid="1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Dice, Rocchio, RSV</a:t>
            </a:r>
            <a:endParaRPr lang="en-CA" dirty="0"/>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6" name="Picture 5"/>
          <p:cNvPicPr>
            <a:picLocks noChangeAspect="1"/>
          </p:cNvPicPr>
          <p:nvPr/>
        </p:nvPicPr>
        <p:blipFill>
          <a:blip r:embed="rId2" cstate="print"/>
          <a:stretch>
            <a:fillRect/>
          </a:stretch>
        </p:blipFill>
        <p:spPr>
          <a:xfrm>
            <a:off x="683568" y="1916832"/>
            <a:ext cx="2877997" cy="1008112"/>
          </a:xfrm>
          <a:prstGeom prst="rect">
            <a:avLst/>
          </a:prstGeom>
        </p:spPr>
      </p:pic>
      <p:pic>
        <p:nvPicPr>
          <p:cNvPr id="7" name="Picture 6"/>
          <p:cNvPicPr>
            <a:picLocks noChangeAspect="1"/>
          </p:cNvPicPr>
          <p:nvPr/>
        </p:nvPicPr>
        <p:blipFill>
          <a:blip r:embed="rId3" cstate="print"/>
          <a:stretch>
            <a:fillRect/>
          </a:stretch>
        </p:blipFill>
        <p:spPr>
          <a:xfrm>
            <a:off x="4139178" y="1916832"/>
            <a:ext cx="3690715" cy="864096"/>
          </a:xfrm>
          <a:prstGeom prst="rect">
            <a:avLst/>
          </a:prstGeom>
        </p:spPr>
      </p:pic>
      <p:pic>
        <p:nvPicPr>
          <p:cNvPr id="8" name="Picture 7"/>
          <p:cNvPicPr>
            <a:picLocks noChangeAspect="1"/>
          </p:cNvPicPr>
          <p:nvPr/>
        </p:nvPicPr>
        <p:blipFill>
          <a:blip r:embed="rId4" cstate="print"/>
          <a:stretch>
            <a:fillRect/>
          </a:stretch>
        </p:blipFill>
        <p:spPr>
          <a:xfrm>
            <a:off x="683568" y="3920120"/>
            <a:ext cx="5797330" cy="877032"/>
          </a:xfrm>
          <a:prstGeom prst="rect">
            <a:avLst/>
          </a:prstGeom>
        </p:spPr>
      </p:pic>
      <p:sp>
        <p:nvSpPr>
          <p:cNvPr id="9" name="Slide Number Placeholder 8"/>
          <p:cNvSpPr>
            <a:spLocks noGrp="1"/>
          </p:cNvSpPr>
          <p:nvPr>
            <p:ph type="sldNum" sz="quarter" idx="15"/>
          </p:nvPr>
        </p:nvSpPr>
        <p:spPr/>
        <p:txBody>
          <a:bodyPr/>
          <a:lstStyle/>
          <a:p>
            <a:fld id="{BFA283ED-C086-41E3-891B-D80055A913CF}" type="slidenum">
              <a:rPr lang="en-CA" smtClean="0"/>
              <a:pPr/>
              <a:t>71</a:t>
            </a:fld>
            <a:endParaRPr lang="en-CA"/>
          </a:p>
        </p:txBody>
      </p:sp>
    </p:spTree>
    <p:extLst>
      <p:ext uri="{BB962C8B-B14F-4D97-AF65-F5344CB8AC3E}">
        <p14:creationId xmlns:p14="http://schemas.microsoft.com/office/powerpoint/2010/main" val="1630659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31224" cy="1143000"/>
          </a:xfrm>
        </p:spPr>
        <p:txBody>
          <a:bodyPr/>
          <a:lstStyle/>
          <a:p>
            <a:r>
              <a:rPr lang="en-CA" b="1" dirty="0" smtClean="0"/>
              <a:t>Vocabulary Mismatch Problem </a:t>
            </a:r>
            <a:endParaRPr lang="en-CA" b="1" dirty="0"/>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sp>
        <p:nvSpPr>
          <p:cNvPr id="6" name="Oval 5">
            <a:hlinkClick r:id="rId3" action="ppaction://hlinksldjump"/>
          </p:cNvPr>
          <p:cNvSpPr/>
          <p:nvPr/>
        </p:nvSpPr>
        <p:spPr>
          <a:xfrm>
            <a:off x="464840" y="116632"/>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7" name="Oval 6">
            <a:hlinkClick r:id="rId4"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8" name="Oval 7">
            <a:hlinkClick r:id="rId5" action="ppaction://hlinksldjump"/>
          </p:cNvPr>
          <p:cNvSpPr/>
          <p:nvPr/>
        </p:nvSpPr>
        <p:spPr>
          <a:xfrm>
            <a:off x="18333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pic>
        <p:nvPicPr>
          <p:cNvPr id="10" name="Picture 3" descr="C:\MyWorks\Thesis Works\MyCV\Masud-JobTalk\img\6-9-arguments.png"/>
          <p:cNvPicPr>
            <a:picLocks noChangeAspect="1" noChangeArrowheads="1"/>
          </p:cNvPicPr>
          <p:nvPr/>
        </p:nvPicPr>
        <p:blipFill>
          <a:blip r:embed="rId6" cstate="print"/>
          <a:srcRect l="8333" t="10884" r="6944" b="8320"/>
          <a:stretch>
            <a:fillRect/>
          </a:stretch>
        </p:blipFill>
        <p:spPr bwMode="auto">
          <a:xfrm>
            <a:off x="533400" y="1736885"/>
            <a:ext cx="7467600" cy="4768539"/>
          </a:xfrm>
          <a:prstGeom prst="rect">
            <a:avLst/>
          </a:prstGeom>
          <a:ln>
            <a:noFill/>
          </a:ln>
          <a:effectLst>
            <a:outerShdw blurRad="190500" algn="tl" rotWithShape="0">
              <a:srgbClr val="000000">
                <a:alpha val="70000"/>
              </a:srgbClr>
            </a:outerShdw>
          </a:effectLst>
        </p:spPr>
      </p:pic>
      <p:sp>
        <p:nvSpPr>
          <p:cNvPr id="11" name="Rounded Rectangle 10"/>
          <p:cNvSpPr/>
          <p:nvPr/>
        </p:nvSpPr>
        <p:spPr>
          <a:xfrm>
            <a:off x="2326456" y="3211979"/>
            <a:ext cx="3541688" cy="64906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dirty="0" smtClean="0"/>
              <a:t>Both are correct and wrong!</a:t>
            </a:r>
            <a:endParaRPr lang="en-CA" dirty="0"/>
          </a:p>
        </p:txBody>
      </p:sp>
      <p:pic>
        <p:nvPicPr>
          <p:cNvPr id="12" name="Picture 11"/>
          <p:cNvPicPr>
            <a:picLocks noChangeAspect="1"/>
          </p:cNvPicPr>
          <p:nvPr/>
        </p:nvPicPr>
        <p:blipFill>
          <a:blip r:embed="rId7" cstate="print"/>
          <a:stretch>
            <a:fillRect/>
          </a:stretch>
        </p:blipFill>
        <p:spPr>
          <a:xfrm flipH="1">
            <a:off x="457200" y="2924944"/>
            <a:ext cx="1827610" cy="1203176"/>
          </a:xfrm>
          <a:prstGeom prst="rect">
            <a:avLst/>
          </a:prstGeom>
          <a:ln w="9525">
            <a:noFill/>
          </a:ln>
        </p:spPr>
      </p:pic>
      <p:pic>
        <p:nvPicPr>
          <p:cNvPr id="13" name="Picture 3" descr="F:\MyWorks\Thesis Works\Guest-Lectures\Feb06\img\bob.jpg"/>
          <p:cNvPicPr>
            <a:picLocks noChangeAspect="1" noChangeArrowheads="1"/>
          </p:cNvPicPr>
          <p:nvPr/>
        </p:nvPicPr>
        <p:blipFill>
          <a:blip r:embed="rId8" cstate="print"/>
          <a:stretch>
            <a:fillRect/>
          </a:stretch>
        </p:blipFill>
        <p:spPr bwMode="auto">
          <a:xfrm>
            <a:off x="6228184" y="2748229"/>
            <a:ext cx="1556606" cy="1556606"/>
          </a:xfrm>
          <a:prstGeom prst="rect">
            <a:avLst/>
          </a:prstGeom>
          <a:noFill/>
        </p:spPr>
      </p:pic>
      <p:sp>
        <p:nvSpPr>
          <p:cNvPr id="14" name="TextBox 13"/>
          <p:cNvSpPr txBox="1"/>
          <p:nvPr/>
        </p:nvSpPr>
        <p:spPr>
          <a:xfrm>
            <a:off x="484188" y="4154979"/>
            <a:ext cx="1111202" cy="584775"/>
          </a:xfrm>
          <a:prstGeom prst="rect">
            <a:avLst/>
          </a:prstGeom>
          <a:noFill/>
        </p:spPr>
        <p:txBody>
          <a:bodyPr wrap="none" rtlCol="0">
            <a:spAutoFit/>
          </a:bodyPr>
          <a:lstStyle/>
          <a:p>
            <a:pPr algn="ctr"/>
            <a:r>
              <a:rPr lang="en-CA" sz="1600" dirty="0" smtClean="0"/>
              <a:t>Boeing</a:t>
            </a:r>
          </a:p>
          <a:p>
            <a:pPr algn="ctr"/>
            <a:r>
              <a:rPr lang="en-CA" sz="1600" dirty="0" smtClean="0"/>
              <a:t>Customer</a:t>
            </a:r>
            <a:endParaRPr lang="en-CA" sz="1600" dirty="0"/>
          </a:p>
        </p:txBody>
      </p:sp>
      <p:sp>
        <p:nvSpPr>
          <p:cNvPr id="15" name="TextBox 14"/>
          <p:cNvSpPr txBox="1"/>
          <p:nvPr/>
        </p:nvSpPr>
        <p:spPr>
          <a:xfrm>
            <a:off x="6404368" y="4331694"/>
            <a:ext cx="1140057" cy="584775"/>
          </a:xfrm>
          <a:prstGeom prst="rect">
            <a:avLst/>
          </a:prstGeom>
          <a:noFill/>
        </p:spPr>
        <p:txBody>
          <a:bodyPr wrap="none" rtlCol="0">
            <a:spAutoFit/>
          </a:bodyPr>
          <a:lstStyle/>
          <a:p>
            <a:pPr algn="ctr"/>
            <a:r>
              <a:rPr lang="en-CA" sz="1600" dirty="0" smtClean="0"/>
              <a:t>Boeing</a:t>
            </a:r>
          </a:p>
          <a:p>
            <a:pPr algn="ctr"/>
            <a:r>
              <a:rPr lang="en-CA" sz="1600" dirty="0" smtClean="0"/>
              <a:t>Developer</a:t>
            </a:r>
            <a:endParaRPr lang="en-CA" sz="1600" dirty="0"/>
          </a:p>
        </p:txBody>
      </p:sp>
      <p:sp>
        <p:nvSpPr>
          <p:cNvPr id="16" name="Slide Number Placeholder 15"/>
          <p:cNvSpPr>
            <a:spLocks noGrp="1"/>
          </p:cNvSpPr>
          <p:nvPr>
            <p:ph type="sldNum" sz="quarter" idx="15"/>
          </p:nvPr>
        </p:nvSpPr>
        <p:spPr/>
        <p:txBody>
          <a:bodyPr/>
          <a:lstStyle/>
          <a:p>
            <a:fld id="{BFA283ED-C086-41E3-891B-D80055A913CF}" type="slidenum">
              <a:rPr lang="en-CA" smtClean="0"/>
              <a:pPr/>
              <a:t>72</a:t>
            </a:fld>
            <a:endParaRPr lang="en-CA"/>
          </a:p>
        </p:txBody>
      </p:sp>
      <p:cxnSp>
        <p:nvCxnSpPr>
          <p:cNvPr id="18" name="Straight Arrow Connector 17"/>
          <p:cNvCxnSpPr/>
          <p:nvPr/>
        </p:nvCxnSpPr>
        <p:spPr>
          <a:xfrm>
            <a:off x="1835696" y="4005064"/>
            <a:ext cx="4536504"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pic>
        <p:nvPicPr>
          <p:cNvPr id="19" name="Picture 3" descr="C:\My MSc\ThesisWorks\Crowdsource_Knowledge_Base\M4CPBugs\paper\sysdiag\br.png"/>
          <p:cNvPicPr>
            <a:picLocks noChangeAspect="1" noChangeArrowheads="1"/>
          </p:cNvPicPr>
          <p:nvPr/>
        </p:nvPicPr>
        <p:blipFill>
          <a:blip r:embed="rId9" cstate="print"/>
          <a:stretch>
            <a:fillRect/>
          </a:stretch>
        </p:blipFill>
        <p:spPr bwMode="auto">
          <a:xfrm>
            <a:off x="3491880" y="4060193"/>
            <a:ext cx="1080120" cy="1096999"/>
          </a:xfrm>
          <a:prstGeom prst="rect">
            <a:avLst/>
          </a:prstGeom>
          <a:noFill/>
        </p:spPr>
      </p:pic>
      <p:sp>
        <p:nvSpPr>
          <p:cNvPr id="20" name="Rectangle 19"/>
          <p:cNvSpPr/>
          <p:nvPr/>
        </p:nvSpPr>
        <p:spPr>
          <a:xfrm>
            <a:off x="4644008" y="4149080"/>
            <a:ext cx="1556837" cy="923330"/>
          </a:xfrm>
          <a:prstGeom prst="rect">
            <a:avLst/>
          </a:prstGeom>
          <a:noFill/>
        </p:spPr>
        <p:txBody>
          <a:bodyPr wrap="none" lIns="91440" tIns="45720" rIns="91440" bIns="45720">
            <a:spAutoFit/>
          </a:bodyPr>
          <a:lstStyle/>
          <a:p>
            <a:pPr algn="ctr"/>
            <a:r>
              <a:rPr lang="en-US" sz="5400" b="1" cap="none" spc="0" dirty="0" smtClean="0">
                <a:ln w="12700">
                  <a:solidFill>
                    <a:srgbClr val="FF0000"/>
                  </a:solidFill>
                  <a:prstDash val="solid"/>
                </a:ln>
                <a:solidFill>
                  <a:srgbClr val="FF0000"/>
                </a:solidFill>
                <a:effectLst>
                  <a:outerShdw blurRad="41275" dist="20320" dir="1800000" algn="tl" rotWithShape="0">
                    <a:srgbClr val="000000">
                      <a:alpha val="40000"/>
                    </a:srgbClr>
                  </a:outerShdw>
                </a:effectLst>
              </a:rPr>
              <a:t>15%</a:t>
            </a:r>
            <a:endParaRPr lang="en-US" sz="5400" b="1" cap="none" spc="0" dirty="0">
              <a:ln w="12700">
                <a:solidFill>
                  <a:srgbClr val="FF0000"/>
                </a:solidFill>
                <a:prstDash val="solid"/>
              </a:ln>
              <a:solidFill>
                <a:srgbClr val="FF0000"/>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83954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9"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par>
                                <p:cTn id="21" presetID="9"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500"/>
                                        <p:tgtEl>
                                          <p:spTgt spid="13"/>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dissolve">
                                      <p:cBhvr>
                                        <p:cTn id="26" dur="500"/>
                                        <p:tgtEl>
                                          <p:spTgt spid="14"/>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dissolve">
                                      <p:cBhvr>
                                        <p:cTn id="29" dur="500"/>
                                        <p:tgtEl>
                                          <p:spTgt spid="15"/>
                                        </p:tgtEl>
                                      </p:cBhvr>
                                    </p:animEffect>
                                  </p:childTnLst>
                                </p:cTn>
                              </p:par>
                              <p:par>
                                <p:cTn id="30" presetID="9"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par>
                                <p:cTn id="33" presetID="9"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dissolve">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dissolv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P spid="2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6"/>
          </p:nvPr>
        </p:nvSpPr>
        <p:spPr/>
        <p:txBody>
          <a:bodyPr/>
          <a:lstStyle/>
          <a:p>
            <a:r>
              <a:rPr lang="en-CA" smtClean="0"/>
              <a:t>Masud Rahman, PhD Candidate, U of S</a:t>
            </a:r>
            <a:endParaRPr lang="en-US" dirty="0"/>
          </a:p>
        </p:txBody>
      </p:sp>
      <p:pic>
        <p:nvPicPr>
          <p:cNvPr id="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533"/>
          <a:stretch/>
        </p:blipFill>
        <p:spPr bwMode="auto">
          <a:xfrm>
            <a:off x="304800" y="1642132"/>
            <a:ext cx="8102706" cy="3615668"/>
          </a:xfrm>
          <a:prstGeom prst="rect">
            <a:avLst/>
          </a:prstGeom>
          <a:ln>
            <a:noFill/>
          </a:ln>
          <a:effectLst>
            <a:outerShdw blurRad="292100" dist="139700" dir="2700000" algn="tl" rotWithShape="0">
              <a:srgbClr val="333333">
                <a:alpha val="65000"/>
              </a:srgbClr>
            </a:outerShdw>
          </a:effectLst>
        </p:spPr>
      </p:pic>
      <p:sp>
        <p:nvSpPr>
          <p:cNvPr id="19" name="Title 1"/>
          <p:cNvSpPr>
            <a:spLocks noGrp="1"/>
          </p:cNvSpPr>
          <p:nvPr>
            <p:ph type="title"/>
          </p:nvPr>
        </p:nvSpPr>
        <p:spPr>
          <a:xfrm>
            <a:off x="457200" y="274638"/>
            <a:ext cx="8281416" cy="1143000"/>
          </a:xfrm>
        </p:spPr>
        <p:txBody>
          <a:bodyPr/>
          <a:lstStyle/>
          <a:p>
            <a:r>
              <a:rPr lang="en-CA" sz="2800" b="1" dirty="0" smtClean="0"/>
              <a:t>Keywords from a Bug Report</a:t>
            </a:r>
            <a:r>
              <a:rPr lang="en-CA" b="1" dirty="0" smtClean="0"/>
              <a:t> </a:t>
            </a:r>
            <a:endParaRPr lang="en-CA" b="1" dirty="0"/>
          </a:p>
        </p:txBody>
      </p:sp>
      <p:sp>
        <p:nvSpPr>
          <p:cNvPr id="20" name="Rectangle 19"/>
          <p:cNvSpPr/>
          <p:nvPr/>
        </p:nvSpPr>
        <p:spPr>
          <a:xfrm>
            <a:off x="304800" y="1642132"/>
            <a:ext cx="8102706" cy="81942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Rectangle 20"/>
          <p:cNvSpPr/>
          <p:nvPr/>
        </p:nvSpPr>
        <p:spPr>
          <a:xfrm>
            <a:off x="304800" y="2556806"/>
            <a:ext cx="8102706" cy="2700994"/>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ular Callout 21"/>
          <p:cNvSpPr/>
          <p:nvPr/>
        </p:nvSpPr>
        <p:spPr>
          <a:xfrm>
            <a:off x="7391400" y="1752600"/>
            <a:ext cx="1371600" cy="427038"/>
          </a:xfrm>
          <a:prstGeom prst="wedgeRectCallout">
            <a:avLst>
              <a:gd name="adj1" fmla="val -81261"/>
              <a:gd name="adj2" fmla="val 28221"/>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Title</a:t>
            </a:r>
            <a:endParaRPr lang="en-CA" dirty="0"/>
          </a:p>
        </p:txBody>
      </p:sp>
      <p:sp>
        <p:nvSpPr>
          <p:cNvPr id="23" name="Rectangular Callout 22"/>
          <p:cNvSpPr/>
          <p:nvPr/>
        </p:nvSpPr>
        <p:spPr>
          <a:xfrm>
            <a:off x="271530" y="5450681"/>
            <a:ext cx="1447800" cy="427038"/>
          </a:xfrm>
          <a:prstGeom prst="wedgeRectCallout">
            <a:avLst>
              <a:gd name="adj1" fmla="val 40151"/>
              <a:gd name="adj2" fmla="val -187816"/>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CA" dirty="0" smtClean="0"/>
              <a:t>Description</a:t>
            </a:r>
            <a:endParaRPr lang="en-CA" dirty="0"/>
          </a:p>
        </p:txBody>
      </p:sp>
      <p:graphicFrame>
        <p:nvGraphicFramePr>
          <p:cNvPr id="24" name="Table 23"/>
          <p:cNvGraphicFramePr>
            <a:graphicFrameLocks noGrp="1"/>
          </p:cNvGraphicFramePr>
          <p:nvPr>
            <p:extLst/>
          </p:nvPr>
        </p:nvGraphicFramePr>
        <p:xfrm>
          <a:off x="381001" y="2590800"/>
          <a:ext cx="8026505" cy="1854200"/>
        </p:xfrm>
        <a:graphic>
          <a:graphicData uri="http://schemas.openxmlformats.org/drawingml/2006/table">
            <a:tbl>
              <a:tblPr firstRow="1" bandRow="1">
                <a:tableStyleId>{5C22544A-7EE6-4342-B048-85BDC9FD1C3A}</a:tableStyleId>
              </a:tblPr>
              <a:tblGrid>
                <a:gridCol w="545491"/>
                <a:gridCol w="6545888"/>
                <a:gridCol w="935126"/>
              </a:tblGrid>
              <a:tr h="370840">
                <a:tc>
                  <a:txBody>
                    <a:bodyPr/>
                    <a:lstStyle/>
                    <a:p>
                      <a:r>
                        <a:rPr lang="en-US" dirty="0" smtClean="0"/>
                        <a:t>ID</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smtClean="0"/>
                        <a:t>Query</a:t>
                      </a:r>
                      <a:endParaRPr lang="en-US" dirty="0"/>
                    </a:p>
                  </a:txBody>
                  <a:tcPr>
                    <a:lnT w="12700" cap="flat" cmpd="sng" algn="ctr">
                      <a:solidFill>
                        <a:schemeClr val="tx1"/>
                      </a:solidFill>
                      <a:prstDash val="solid"/>
                      <a:round/>
                      <a:headEnd type="none" w="med" len="med"/>
                      <a:tailEnd type="none" w="med" len="med"/>
                    </a:lnT>
                  </a:tcPr>
                </a:tc>
                <a:tc>
                  <a:txBody>
                    <a:bodyPr/>
                    <a:lstStyle/>
                    <a:p>
                      <a:r>
                        <a:rPr lang="en-US" dirty="0" smtClean="0"/>
                        <a:t>QE</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r>
              <a:tr h="370840">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tcPr>
                </a:tc>
                <a:tc>
                  <a:txBody>
                    <a:bodyPr/>
                    <a:lstStyle/>
                    <a:p>
                      <a:r>
                        <a:rPr kumimoji="0" lang="en-CA" sz="1800" kern="1200" dirty="0" smtClean="0">
                          <a:solidFill>
                            <a:schemeClr val="dk1"/>
                          </a:solidFill>
                          <a:latin typeface="+mn-lt"/>
                          <a:ea typeface="+mn-ea"/>
                          <a:cs typeface="+mn-cs"/>
                        </a:rPr>
                        <a:t>Custom search results view </a:t>
                      </a:r>
                      <a:r>
                        <a:rPr kumimoji="0" lang="en-US" sz="1800" kern="1200" dirty="0" err="1" smtClean="0">
                          <a:solidFill>
                            <a:schemeClr val="dk1"/>
                          </a:solidFill>
                          <a:latin typeface="+mn-lt"/>
                          <a:ea typeface="+mn-ea"/>
                          <a:cs typeface="+mn-cs"/>
                        </a:rPr>
                        <a:t>iresource</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2.</a:t>
                      </a:r>
                      <a:endParaRPr lang="en-US" dirty="0"/>
                    </a:p>
                  </a:txBody>
                  <a:tcPr>
                    <a:lnL w="12700" cap="flat" cmpd="sng" algn="ctr">
                      <a:solidFill>
                        <a:schemeClr val="tx1"/>
                      </a:solidFill>
                      <a:prstDash val="solid"/>
                      <a:round/>
                      <a:headEnd type="none" w="med" len="med"/>
                      <a:tailEnd type="none" w="med" len="med"/>
                    </a:lnL>
                  </a:tcPr>
                </a:tc>
                <a:tc>
                  <a:txBody>
                    <a:bodyPr/>
                    <a:lstStyle/>
                    <a:p>
                      <a:r>
                        <a:rPr kumimoji="0" lang="en-CA" sz="1800" kern="1200" dirty="0" smtClean="0">
                          <a:solidFill>
                            <a:schemeClr val="dk1"/>
                          </a:solidFill>
                          <a:latin typeface="+mn-lt"/>
                          <a:ea typeface="+mn-ea"/>
                          <a:cs typeface="+mn-cs"/>
                        </a:rPr>
                        <a:t>Custom search results search results view</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tcPr>
                </a:tc>
                <a:tc>
                  <a:txBody>
                    <a:bodyPr/>
                    <a:lstStyle/>
                    <a:p>
                      <a:r>
                        <a:rPr lang="en-US" dirty="0" smtClean="0"/>
                        <a:t>element</a:t>
                      </a:r>
                      <a:r>
                        <a:rPr lang="en-US" baseline="0" dirty="0" smtClean="0"/>
                        <a:t> </a:t>
                      </a:r>
                      <a:r>
                        <a:rPr lang="en-US" baseline="0" dirty="0" err="1" smtClean="0"/>
                        <a:t>iresource</a:t>
                      </a:r>
                      <a:r>
                        <a:rPr lang="en-US" baseline="0" dirty="0" smtClean="0"/>
                        <a:t> provider level tree</a:t>
                      </a:r>
                      <a:endParaRPr lang="en-US" dirty="0"/>
                    </a:p>
                  </a:txBody>
                  <a:tcPr/>
                </a:tc>
                <a:tc>
                  <a:txBody>
                    <a:bodyPr/>
                    <a:lstStyle/>
                    <a:p>
                      <a:endParaRPr lang="en-US" dirty="0"/>
                    </a:p>
                  </a:txBody>
                  <a:tcPr>
                    <a:lnR w="12700" cap="flat" cmpd="sng" algn="ctr">
                      <a:solidFill>
                        <a:schemeClr val="tx1"/>
                      </a:solidFill>
                      <a:prstDash val="solid"/>
                      <a:round/>
                      <a:headEnd type="none" w="med" len="med"/>
                      <a:tailEnd type="none" w="med" len="med"/>
                    </a:lnR>
                  </a:tcPr>
                </a:tc>
              </a:tr>
              <a:tr h="370840">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kumimoji="0" lang="en-CA" sz="1800" kern="1200" dirty="0" smtClean="0">
                          <a:solidFill>
                            <a:schemeClr val="dk1"/>
                          </a:solidFill>
                          <a:latin typeface="+mn-lt"/>
                          <a:ea typeface="+mn-ea"/>
                          <a:cs typeface="+mn-cs"/>
                        </a:rPr>
                        <a:t>Custom search results hierarchically java search results</a:t>
                      </a:r>
                      <a:endParaRPr lang="en-US" dirty="0"/>
                    </a:p>
                  </a:txBody>
                  <a:tcPr>
                    <a:lnB w="12700" cap="flat" cmpd="sng" algn="ctr">
                      <a:solidFill>
                        <a:schemeClr val="tx1"/>
                      </a:solidFill>
                      <a:prstDash val="solid"/>
                      <a:round/>
                      <a:headEnd type="none" w="med" len="med"/>
                      <a:tailEnd type="none" w="med" len="med"/>
                    </a:lnB>
                  </a:tcPr>
                </a:tc>
                <a:tc>
                  <a:txBody>
                    <a:bodyPr/>
                    <a:lstStyle/>
                    <a:p>
                      <a:endParaRPr lang="en-US"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bl>
          </a:graphicData>
        </a:graphic>
      </p:graphicFrame>
      <p:sp>
        <p:nvSpPr>
          <p:cNvPr id="25" name="TextBox 24"/>
          <p:cNvSpPr txBox="1"/>
          <p:nvPr/>
        </p:nvSpPr>
        <p:spPr>
          <a:xfrm>
            <a:off x="7496488" y="2971800"/>
            <a:ext cx="733112" cy="369332"/>
          </a:xfrm>
          <a:prstGeom prst="rect">
            <a:avLst/>
          </a:prstGeom>
          <a:noFill/>
        </p:spPr>
        <p:txBody>
          <a:bodyPr wrap="square" rtlCol="0">
            <a:spAutoFit/>
          </a:bodyPr>
          <a:lstStyle/>
          <a:p>
            <a:r>
              <a:rPr lang="en-US" b="1" dirty="0" smtClean="0"/>
              <a:t>1331</a:t>
            </a:r>
            <a:endParaRPr lang="en-US" b="1" dirty="0"/>
          </a:p>
        </p:txBody>
      </p:sp>
      <p:sp>
        <p:nvSpPr>
          <p:cNvPr id="26" name="TextBox 25"/>
          <p:cNvSpPr txBox="1"/>
          <p:nvPr/>
        </p:nvSpPr>
        <p:spPr>
          <a:xfrm>
            <a:off x="7494907" y="3352800"/>
            <a:ext cx="582293" cy="369332"/>
          </a:xfrm>
          <a:prstGeom prst="rect">
            <a:avLst/>
          </a:prstGeom>
          <a:noFill/>
        </p:spPr>
        <p:txBody>
          <a:bodyPr wrap="square" rtlCol="0">
            <a:spAutoFit/>
          </a:bodyPr>
          <a:lstStyle/>
          <a:p>
            <a:r>
              <a:rPr lang="en-US" dirty="0" smtClean="0"/>
              <a:t>636</a:t>
            </a:r>
            <a:endParaRPr lang="en-US" dirty="0"/>
          </a:p>
        </p:txBody>
      </p:sp>
      <p:sp>
        <p:nvSpPr>
          <p:cNvPr id="27" name="TextBox 26"/>
          <p:cNvSpPr txBox="1"/>
          <p:nvPr/>
        </p:nvSpPr>
        <p:spPr>
          <a:xfrm>
            <a:off x="7467600" y="3657600"/>
            <a:ext cx="623418" cy="369332"/>
          </a:xfrm>
          <a:prstGeom prst="rect">
            <a:avLst/>
          </a:prstGeom>
          <a:noFill/>
        </p:spPr>
        <p:txBody>
          <a:bodyPr wrap="square" rtlCol="0">
            <a:spAutoFit/>
          </a:bodyPr>
          <a:lstStyle/>
          <a:p>
            <a:r>
              <a:rPr lang="en-US" b="1" dirty="0" smtClean="0">
                <a:solidFill>
                  <a:srgbClr val="FF0000"/>
                </a:solidFill>
              </a:rPr>
              <a:t>01</a:t>
            </a:r>
            <a:endParaRPr lang="en-US" b="1" dirty="0">
              <a:solidFill>
                <a:srgbClr val="FF0000"/>
              </a:solidFill>
            </a:endParaRPr>
          </a:p>
        </p:txBody>
      </p:sp>
      <p:sp>
        <p:nvSpPr>
          <p:cNvPr id="28" name="TextBox 27"/>
          <p:cNvSpPr txBox="1"/>
          <p:nvPr/>
        </p:nvSpPr>
        <p:spPr>
          <a:xfrm>
            <a:off x="7467600" y="4038600"/>
            <a:ext cx="582293" cy="369332"/>
          </a:xfrm>
          <a:prstGeom prst="rect">
            <a:avLst/>
          </a:prstGeom>
          <a:noFill/>
        </p:spPr>
        <p:txBody>
          <a:bodyPr wrap="square" rtlCol="0">
            <a:spAutoFit/>
          </a:bodyPr>
          <a:lstStyle/>
          <a:p>
            <a:r>
              <a:rPr lang="en-US" dirty="0" smtClean="0"/>
              <a:t>570</a:t>
            </a:r>
            <a:endParaRPr lang="en-US" dirty="0"/>
          </a:p>
        </p:txBody>
      </p:sp>
      <p:pic>
        <p:nvPicPr>
          <p:cNvPr id="31" name="Picture 3" descr="F:\MyWorks\Thesis Works\Guest-Lectures\Feb06\img\bob.jpg"/>
          <p:cNvPicPr>
            <a:picLocks noChangeAspect="1" noChangeArrowheads="1"/>
          </p:cNvPicPr>
          <p:nvPr/>
        </p:nvPicPr>
        <p:blipFill>
          <a:blip r:embed="rId4" cstate="print"/>
          <a:stretch>
            <a:fillRect/>
          </a:stretch>
        </p:blipFill>
        <p:spPr bwMode="auto">
          <a:xfrm>
            <a:off x="6341579" y="5269468"/>
            <a:ext cx="1295400" cy="1295400"/>
          </a:xfrm>
          <a:prstGeom prst="rect">
            <a:avLst/>
          </a:prstGeom>
          <a:noFill/>
        </p:spPr>
      </p:pic>
      <p:pic>
        <p:nvPicPr>
          <p:cNvPr id="43" name="Picture 2" descr="C:\MyWorks\Thesis Works\MyCV\Research-Abstract-Bio\bug-localization-tr.png"/>
          <p:cNvPicPr>
            <a:picLocks noChangeAspect="1" noChangeArrowheads="1"/>
          </p:cNvPicPr>
          <p:nvPr/>
        </p:nvPicPr>
        <p:blipFill>
          <a:blip r:embed="rId5" cstate="print"/>
          <a:srcRect/>
          <a:stretch>
            <a:fillRect/>
          </a:stretch>
        </p:blipFill>
        <p:spPr bwMode="auto">
          <a:xfrm>
            <a:off x="5322148" y="5477748"/>
            <a:ext cx="1117600" cy="1117600"/>
          </a:xfrm>
          <a:prstGeom prst="rect">
            <a:avLst/>
          </a:prstGeom>
          <a:noFill/>
        </p:spPr>
      </p:pic>
      <p:sp>
        <p:nvSpPr>
          <p:cNvPr id="2" name="Rectangle 1"/>
          <p:cNvSpPr/>
          <p:nvPr/>
        </p:nvSpPr>
        <p:spPr>
          <a:xfrm>
            <a:off x="381001" y="3722132"/>
            <a:ext cx="7924799" cy="3375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9" name="Rounded Rectangle 28"/>
          <p:cNvSpPr/>
          <p:nvPr/>
        </p:nvSpPr>
        <p:spPr>
          <a:xfrm>
            <a:off x="2590800" y="5486400"/>
            <a:ext cx="2362200" cy="381000"/>
          </a:xfrm>
          <a:prstGeom prst="round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Lower QE is better</a:t>
            </a:r>
            <a:endParaRPr lang="en-US" dirty="0"/>
          </a:p>
        </p:txBody>
      </p: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8400" y="2271426"/>
            <a:ext cx="3297023" cy="2720044"/>
          </a:xfrm>
          <a:prstGeom prst="rect">
            <a:avLst/>
          </a:prstGeom>
        </p:spPr>
      </p:pic>
      <p:sp>
        <p:nvSpPr>
          <p:cNvPr id="32" name="Oval 31">
            <a:hlinkClick r:id="rId7" action="ppaction://hlinksldjump"/>
          </p:cNvPr>
          <p:cNvSpPr/>
          <p:nvPr/>
        </p:nvSpPr>
        <p:spPr>
          <a:xfrm>
            <a:off x="464840" y="116632"/>
            <a:ext cx="609600" cy="6096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33" name="Oval 32">
            <a:hlinkClick r:id="rId8" action="ppaction://hlinksldjump"/>
          </p:cNvPr>
          <p:cNvSpPr/>
          <p:nvPr/>
        </p:nvSpPr>
        <p:spPr>
          <a:xfrm>
            <a:off x="11475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44" name="Oval 43">
            <a:hlinkClick r:id="rId9" action="ppaction://hlinksldjump"/>
          </p:cNvPr>
          <p:cNvSpPr/>
          <p:nvPr/>
        </p:nvSpPr>
        <p:spPr>
          <a:xfrm>
            <a:off x="1833392" y="116632"/>
            <a:ext cx="612648" cy="612648"/>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30" name="Slide Number Placeholder 29"/>
          <p:cNvSpPr>
            <a:spLocks noGrp="1"/>
          </p:cNvSpPr>
          <p:nvPr>
            <p:ph type="sldNum" sz="quarter" idx="15"/>
          </p:nvPr>
        </p:nvSpPr>
        <p:spPr/>
        <p:txBody>
          <a:bodyPr/>
          <a:lstStyle/>
          <a:p>
            <a:fld id="{BFA283ED-C086-41E3-891B-D80055A913CF}" type="slidenum">
              <a:rPr lang="en-CA" smtClean="0"/>
              <a:pPr/>
              <a:t>73</a:t>
            </a:fld>
            <a:endParaRPr lang="en-CA"/>
          </a:p>
        </p:txBody>
      </p:sp>
    </p:spTree>
    <p:extLst>
      <p:ext uri="{BB962C8B-B14F-4D97-AF65-F5344CB8AC3E}">
        <p14:creationId xmlns:p14="http://schemas.microsoft.com/office/powerpoint/2010/main" val="379987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dissolv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dissolve">
                                      <p:cBhvr>
                                        <p:cTn id="20" dur="500"/>
                                        <p:tgtEl>
                                          <p:spTgt spid="25"/>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dissolve">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dissolv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dissolve">
                                      <p:cBhvr>
                                        <p:cTn id="33" dur="500"/>
                                        <p:tgtEl>
                                          <p:spTgt spid="28"/>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dissolv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ssolve">
                                      <p:cBhvr>
                                        <p:cTn id="43" dur="500"/>
                                        <p:tgtEl>
                                          <p:spTgt spid="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dissolv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 grpId="0" animBg="1"/>
      <p:bldP spid="2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Probabilistic Term Weighting</a:t>
            </a:r>
            <a:endParaRPr lang="en-CA" dirty="0"/>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6" name="Picture 5"/>
          <p:cNvPicPr>
            <a:picLocks noChangeAspect="1"/>
          </p:cNvPicPr>
          <p:nvPr/>
        </p:nvPicPr>
        <p:blipFill>
          <a:blip r:embed="rId2" cstate="print"/>
          <a:stretch>
            <a:fillRect/>
          </a:stretch>
        </p:blipFill>
        <p:spPr>
          <a:xfrm>
            <a:off x="1619673" y="2053224"/>
            <a:ext cx="4032448" cy="1049259"/>
          </a:xfrm>
          <a:prstGeom prst="rect">
            <a:avLst/>
          </a:prstGeom>
        </p:spPr>
      </p:pic>
      <p:pic>
        <p:nvPicPr>
          <p:cNvPr id="7" name="Picture 6"/>
          <p:cNvPicPr>
            <a:picLocks noChangeAspect="1"/>
          </p:cNvPicPr>
          <p:nvPr/>
        </p:nvPicPr>
        <p:blipFill>
          <a:blip r:embed="rId3" cstate="print"/>
          <a:stretch>
            <a:fillRect/>
          </a:stretch>
        </p:blipFill>
        <p:spPr>
          <a:xfrm>
            <a:off x="971600" y="4077072"/>
            <a:ext cx="6899052" cy="864096"/>
          </a:xfrm>
          <a:prstGeom prst="rect">
            <a:avLst/>
          </a:prstGeom>
        </p:spPr>
      </p:pic>
      <p:sp>
        <p:nvSpPr>
          <p:cNvPr id="8" name="TextBox 7"/>
          <p:cNvSpPr txBox="1"/>
          <p:nvPr/>
        </p:nvSpPr>
        <p:spPr>
          <a:xfrm>
            <a:off x="907858" y="2378023"/>
            <a:ext cx="697627" cy="369332"/>
          </a:xfrm>
          <a:prstGeom prst="rect">
            <a:avLst/>
          </a:prstGeom>
          <a:noFill/>
        </p:spPr>
        <p:txBody>
          <a:bodyPr wrap="none" rtlCol="0">
            <a:spAutoFit/>
          </a:bodyPr>
          <a:lstStyle/>
          <a:p>
            <a:r>
              <a:rPr lang="en-CA" dirty="0" smtClean="0"/>
              <a:t>KLD</a:t>
            </a:r>
            <a:endParaRPr lang="en-CA" dirty="0"/>
          </a:p>
        </p:txBody>
      </p:sp>
      <p:sp>
        <p:nvSpPr>
          <p:cNvPr id="9" name="Slide Number Placeholder 8"/>
          <p:cNvSpPr>
            <a:spLocks noGrp="1"/>
          </p:cNvSpPr>
          <p:nvPr>
            <p:ph type="sldNum" sz="quarter" idx="15"/>
          </p:nvPr>
        </p:nvSpPr>
        <p:spPr/>
        <p:txBody>
          <a:bodyPr/>
          <a:lstStyle/>
          <a:p>
            <a:fld id="{BFA283ED-C086-41E3-891B-D80055A913CF}" type="slidenum">
              <a:rPr lang="en-CA" smtClean="0"/>
              <a:pPr/>
              <a:t>74</a:t>
            </a:fld>
            <a:endParaRPr lang="en-CA"/>
          </a:p>
        </p:txBody>
      </p:sp>
    </p:spTree>
    <p:extLst>
      <p:ext uri="{BB962C8B-B14F-4D97-AF65-F5344CB8AC3E}">
        <p14:creationId xmlns:p14="http://schemas.microsoft.com/office/powerpoint/2010/main" val="9047350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19256" cy="1143000"/>
          </a:xfrm>
        </p:spPr>
        <p:txBody>
          <a:bodyPr/>
          <a:lstStyle/>
          <a:p>
            <a:r>
              <a:rPr lang="en-US" b="1" dirty="0" smtClean="0"/>
              <a:t>Search Query Reformulation for </a:t>
            </a:r>
            <a:br>
              <a:rPr lang="en-US" b="1" dirty="0" smtClean="0"/>
            </a:br>
            <a:r>
              <a:rPr lang="en-US" b="1" dirty="0" smtClean="0"/>
              <a:t>Bug Localization</a:t>
            </a:r>
            <a:endParaRPr lang="en-US" b="1" dirty="0"/>
          </a:p>
        </p:txBody>
      </p:sp>
      <p:sp>
        <p:nvSpPr>
          <p:cNvPr id="4" name="Slide Number Placeholder 3"/>
          <p:cNvSpPr>
            <a:spLocks noGrp="1"/>
          </p:cNvSpPr>
          <p:nvPr>
            <p:ph type="sldNum" sz="quarter" idx="15"/>
          </p:nvPr>
        </p:nvSpPr>
        <p:spPr/>
        <p:txBody>
          <a:bodyPr/>
          <a:lstStyle/>
          <a:p>
            <a:fld id="{BFA283ED-C086-41E3-891B-D80055A913CF}" type="slidenum">
              <a:rPr lang="en-CA" smtClean="0"/>
              <a:pPr/>
              <a:t>8</a:t>
            </a:fld>
            <a:endParaRPr lang="en-CA"/>
          </a:p>
        </p:txBody>
      </p:sp>
      <p:sp>
        <p:nvSpPr>
          <p:cNvPr id="5" name="Footer Placeholder 4"/>
          <p:cNvSpPr>
            <a:spLocks noGrp="1"/>
          </p:cNvSpPr>
          <p:nvPr>
            <p:ph type="ftr" sz="quarter" idx="16"/>
          </p:nvPr>
        </p:nvSpPr>
        <p:spPr/>
        <p:txBody>
          <a:bodyPr/>
          <a:lstStyle/>
          <a:p>
            <a:r>
              <a:rPr lang="en-CA" dirty="0" smtClean="0"/>
              <a:t>Masud Rahman, PhD Candidate, U of S</a:t>
            </a:r>
            <a:endParaRPr lang="en-CA" dirty="0"/>
          </a:p>
        </p:txBody>
      </p:sp>
      <p:pic>
        <p:nvPicPr>
          <p:cNvPr id="6" name="Picture 4" descr="F:\MyWorks\Thesis Works\PhDSeminar\img\Bug-31637.png"/>
          <p:cNvPicPr>
            <a:picLocks noChangeAspect="1" noChangeArrowheads="1"/>
          </p:cNvPicPr>
          <p:nvPr/>
        </p:nvPicPr>
        <p:blipFill>
          <a:blip r:embed="rId2" cstate="print"/>
          <a:srcRect/>
          <a:stretch>
            <a:fillRect/>
          </a:stretch>
        </p:blipFill>
        <p:spPr bwMode="auto">
          <a:xfrm>
            <a:off x="1691680" y="1556792"/>
            <a:ext cx="5544616" cy="3240360"/>
          </a:xfrm>
          <a:prstGeom prst="rect">
            <a:avLst/>
          </a:prstGeom>
          <a:noFill/>
        </p:spPr>
      </p:pic>
      <p:pic>
        <p:nvPicPr>
          <p:cNvPr id="7" name="Picture 6" descr="C:\My MSc\ThesisWorks\Crowdsource_Knowledge_Base\M4CPBugs\project\ESEC-FSE-2018\ROSE2018\search-2.png"/>
          <p:cNvPicPr>
            <a:picLocks noChangeAspect="1" noChangeArrowheads="1"/>
          </p:cNvPicPr>
          <p:nvPr/>
        </p:nvPicPr>
        <p:blipFill>
          <a:blip r:embed="rId3" cstate="print"/>
          <a:srcRect/>
          <a:stretch>
            <a:fillRect/>
          </a:stretch>
        </p:blipFill>
        <p:spPr bwMode="auto">
          <a:xfrm>
            <a:off x="3340132" y="2204864"/>
            <a:ext cx="2383996" cy="2376264"/>
          </a:xfrm>
          <a:prstGeom prst="rect">
            <a:avLst/>
          </a:prstGeom>
          <a:noFill/>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72180" y="2636912"/>
            <a:ext cx="1008112" cy="1008112"/>
          </a:xfrm>
          <a:prstGeom prst="rect">
            <a:avLst/>
          </a:prstGeom>
        </p:spPr>
      </p:pic>
      <p:sp>
        <p:nvSpPr>
          <p:cNvPr id="10" name="Curved Right Arrow 9"/>
          <p:cNvSpPr/>
          <p:nvPr/>
        </p:nvSpPr>
        <p:spPr>
          <a:xfrm>
            <a:off x="323528" y="2780928"/>
            <a:ext cx="1368152" cy="31683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ounded Rectangle 10"/>
          <p:cNvSpPr/>
          <p:nvPr/>
        </p:nvSpPr>
        <p:spPr>
          <a:xfrm>
            <a:off x="1619672" y="4941168"/>
            <a:ext cx="6264696" cy="1296144"/>
          </a:xfrm>
          <a:prstGeom prst="roundRect">
            <a:avLst/>
          </a:prstGeom>
          <a:solidFill>
            <a:srgbClr val="FFFF00"/>
          </a:solidFill>
          <a:ln>
            <a:solidFill>
              <a:schemeClr val="tx1">
                <a:lumMod val="75000"/>
                <a:lumOff val="25000"/>
              </a:schemeClr>
            </a:solidFill>
          </a:ln>
        </p:spPr>
        <p:style>
          <a:lnRef idx="1">
            <a:schemeClr val="accent1"/>
          </a:lnRef>
          <a:fillRef idx="2">
            <a:schemeClr val="accent1"/>
          </a:fillRef>
          <a:effectRef idx="1">
            <a:schemeClr val="accent1"/>
          </a:effectRef>
          <a:fontRef idx="minor">
            <a:schemeClr val="dk1"/>
          </a:fontRef>
        </p:style>
        <p:txBody>
          <a:bodyPr rtlCol="0" anchor="ctr"/>
          <a:lstStyle/>
          <a:p>
            <a:r>
              <a:rPr lang="en-US" b="1" dirty="0" err="1" smtClean="0">
                <a:latin typeface="Courier New" pitchFamily="49" charset="0"/>
                <a:cs typeface="Courier New" pitchFamily="49" charset="0"/>
              </a:rPr>
              <a:t>JDIValue</a:t>
            </a:r>
            <a:r>
              <a:rPr lang="en-US" b="1" dirty="0" smtClean="0">
                <a:latin typeface="Courier New" pitchFamily="49" charset="0"/>
                <a:cs typeface="Courier New" pitchFamily="49" charset="0"/>
              </a:rPr>
              <a:t>, </a:t>
            </a:r>
            <a:r>
              <a:rPr lang="en-US" b="1" dirty="0" err="1" smtClean="0">
                <a:latin typeface="Courier New" pitchFamily="49" charset="0"/>
                <a:cs typeface="Courier New" pitchFamily="49" charset="0"/>
              </a:rPr>
              <a:t>toString</a:t>
            </a:r>
            <a:r>
              <a:rPr lang="en-US" b="1" dirty="0" smtClean="0">
                <a:latin typeface="Courier New" pitchFamily="49" charset="0"/>
                <a:cs typeface="Courier New" pitchFamily="49" charset="0"/>
              </a:rPr>
              <a:t>, execute, </a:t>
            </a:r>
            <a:r>
              <a:rPr lang="en-US" b="1" dirty="0" err="1" smtClean="0">
                <a:latin typeface="Courier New" pitchFamily="49" charset="0"/>
                <a:cs typeface="Courier New" pitchFamily="49" charset="0"/>
              </a:rPr>
              <a:t>EvaluationThread</a:t>
            </a:r>
            <a:r>
              <a:rPr lang="en-US" b="1" dirty="0" smtClean="0">
                <a:latin typeface="Courier New" pitchFamily="49" charset="0"/>
                <a:cs typeface="Courier New" pitchFamily="49" charset="0"/>
              </a:rPr>
              <a:t>, run, </a:t>
            </a:r>
            <a:r>
              <a:rPr lang="en-US" b="1" dirty="0" err="1" smtClean="0">
                <a:latin typeface="Courier New" pitchFamily="49" charset="0"/>
                <a:cs typeface="Courier New" pitchFamily="49" charset="0"/>
              </a:rPr>
              <a:t>NullPointerException</a:t>
            </a:r>
            <a:r>
              <a:rPr lang="en-US" b="1" dirty="0" smtClean="0">
                <a:latin typeface="Courier New" pitchFamily="49" charset="0"/>
                <a:cs typeface="Courier New" pitchFamily="49" charset="0"/>
              </a:rPr>
              <a:t> able cast null</a:t>
            </a:r>
            <a:endParaRPr lang="en-US" dirty="0"/>
          </a:p>
        </p:txBody>
      </p:sp>
      <p:pic>
        <p:nvPicPr>
          <p:cNvPr id="12" name="Picture 11" descr="C:\My MSc\ThesisWorks\Crowdsource_Knowledge_Base\M4CPBugs\project\ESEC-FSE-2018\ROSE2018\search-2.png"/>
          <p:cNvPicPr>
            <a:picLocks noChangeAspect="1" noChangeArrowheads="1"/>
          </p:cNvPicPr>
          <p:nvPr/>
        </p:nvPicPr>
        <p:blipFill>
          <a:blip r:embed="rId3" cstate="print"/>
          <a:srcRect/>
          <a:stretch>
            <a:fillRect/>
          </a:stretch>
        </p:blipFill>
        <p:spPr bwMode="auto">
          <a:xfrm>
            <a:off x="3707904" y="4653136"/>
            <a:ext cx="2016224" cy="2016224"/>
          </a:xfrm>
          <a:prstGeom prst="rect">
            <a:avLst/>
          </a:prstGeom>
          <a:noFill/>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67944" y="5013176"/>
            <a:ext cx="864096" cy="864096"/>
          </a:xfrm>
          <a:prstGeom prst="rect">
            <a:avLst/>
          </a:prstGeom>
        </p:spPr>
      </p:pic>
      <p:sp>
        <p:nvSpPr>
          <p:cNvPr id="15" name="TextBox 14"/>
          <p:cNvSpPr txBox="1"/>
          <p:nvPr/>
        </p:nvSpPr>
        <p:spPr>
          <a:xfrm>
            <a:off x="395536" y="3933056"/>
            <a:ext cx="1031051" cy="584775"/>
          </a:xfrm>
          <a:prstGeom prst="rect">
            <a:avLst/>
          </a:prstGeom>
          <a:noFill/>
        </p:spPr>
        <p:txBody>
          <a:bodyPr wrap="none" rtlCol="0">
            <a:spAutoFit/>
          </a:bodyPr>
          <a:lstStyle/>
          <a:p>
            <a:r>
              <a:rPr lang="en-US" sz="1600" dirty="0" smtClean="0"/>
              <a:t>Keyword</a:t>
            </a:r>
          </a:p>
          <a:p>
            <a:r>
              <a:rPr lang="en-US" sz="1600" dirty="0" smtClean="0"/>
              <a:t>selection</a:t>
            </a:r>
            <a:endParaRPr lang="en-US" sz="1600" dirty="0"/>
          </a:p>
        </p:txBody>
      </p:sp>
      <p:sp>
        <p:nvSpPr>
          <p:cNvPr id="16" name="Oval 15"/>
          <p:cNvSpPr/>
          <p:nvPr/>
        </p:nvSpPr>
        <p:spPr>
          <a:xfrm rot="19447181">
            <a:off x="-226237" y="4302810"/>
            <a:ext cx="3716551" cy="878862"/>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b="1" dirty="0" smtClean="0">
                <a:solidFill>
                  <a:srgbClr val="FF0000"/>
                </a:solidFill>
              </a:rPr>
              <a:t>Research Problem-I</a:t>
            </a:r>
            <a:endParaRPr lang="en-US" b="1" dirty="0">
              <a:solidFill>
                <a:srgbClr val="FF0000"/>
              </a:solidFill>
            </a:endParaRPr>
          </a:p>
        </p:txBody>
      </p:sp>
      <p:sp>
        <p:nvSpPr>
          <p:cNvPr id="17" name="TextBox 16"/>
          <p:cNvSpPr txBox="1"/>
          <p:nvPr/>
        </p:nvSpPr>
        <p:spPr>
          <a:xfrm>
            <a:off x="285526" y="2267580"/>
            <a:ext cx="1406154" cy="369332"/>
          </a:xfrm>
          <a:prstGeom prst="rect">
            <a:avLst/>
          </a:prstGeom>
          <a:ln/>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b="1" dirty="0" smtClean="0"/>
              <a:t>127 Words</a:t>
            </a:r>
            <a:endParaRPr lang="en-US" b="1"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1501" y="1055030"/>
            <a:ext cx="3662987" cy="3310074"/>
          </a:xfrm>
          <a:prstGeom prst="rect">
            <a:avLst/>
          </a:prstGeom>
          <a:ln w="12700" cap="sq">
            <a:solidFill>
              <a:srgbClr val="000000"/>
            </a:solidFill>
            <a:prstDash val="solid"/>
            <a:miter lim="800000"/>
          </a:ln>
          <a:effectLst>
            <a:outerShdw blurRad="50800" dist="38100" dir="2700000" algn="tl" rotWithShape="0">
              <a:srgbClr val="000000">
                <a:alpha val="43000"/>
              </a:srgbClr>
            </a:outerShdw>
          </a:effectLst>
        </p:spPr>
      </p:pic>
      <p:sp>
        <p:nvSpPr>
          <p:cNvPr id="9" name="Oval 8"/>
          <p:cNvSpPr/>
          <p:nvPr/>
        </p:nvSpPr>
        <p:spPr>
          <a:xfrm>
            <a:off x="7132994" y="2582948"/>
            <a:ext cx="1008112" cy="936104"/>
          </a:xfrm>
          <a:prstGeom prst="ellipse">
            <a:avLst/>
          </a:prstGeom>
          <a:ln>
            <a:solidFill>
              <a:schemeClr val="accent6">
                <a:lumMod val="60000"/>
                <a:lumOff val="4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3200" b="1" dirty="0" smtClean="0"/>
              <a:t>53</a:t>
            </a:r>
            <a:endParaRPr lang="en-US" sz="3200" b="1" dirty="0"/>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20718" y="1005434"/>
            <a:ext cx="1703562" cy="2405606"/>
          </a:xfrm>
          <a:prstGeom prst="rect">
            <a:avLst/>
          </a:prstGeom>
        </p:spPr>
      </p:pic>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92774" y="4225443"/>
            <a:ext cx="1703562" cy="2405606"/>
          </a:xfrm>
          <a:prstGeom prst="rect">
            <a:avLst/>
          </a:prstGeom>
        </p:spPr>
      </p:pic>
      <p:sp>
        <p:nvSpPr>
          <p:cNvPr id="14" name="Oval 13"/>
          <p:cNvSpPr/>
          <p:nvPr/>
        </p:nvSpPr>
        <p:spPr>
          <a:xfrm>
            <a:off x="7293128" y="4217057"/>
            <a:ext cx="837203" cy="796119"/>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smtClean="0"/>
              <a:t>1</a:t>
            </a:r>
            <a:endParaRPr lang="en-US" sz="4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dissolv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par>
                                <p:cTn id="26" presetID="9"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dissolv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dissolve">
                                      <p:cBhvr>
                                        <p:cTn id="41" dur="500"/>
                                        <p:tgtEl>
                                          <p:spTgt spid="1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dissolv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dissolve">
                                      <p:cBhvr>
                                        <p:cTn id="49" dur="500"/>
                                        <p:tgtEl>
                                          <p:spTgt spid="13"/>
                                        </p:tgtEl>
                                      </p:cBhvr>
                                    </p:animEffect>
                                  </p:childTnLst>
                                </p:cTn>
                              </p:par>
                              <p:par>
                                <p:cTn id="50" presetID="9" presetClass="entr" presetSubtype="0" fill="hold"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dissolve">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dissolve">
                                      <p:cBhvr>
                                        <p:cTn id="57" dur="500"/>
                                        <p:tgtEl>
                                          <p:spTgt spid="14"/>
                                        </p:tgtEl>
                                      </p:cBhvr>
                                    </p:animEffec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dissolve">
                                      <p:cBhvr>
                                        <p:cTn id="6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p:bldP spid="16" grpId="0" animBg="1"/>
      <p:bldP spid="17" grpId="0" animBg="1"/>
      <p:bldP spid="9"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5"/>
          </p:nvPr>
        </p:nvSpPr>
        <p:spPr/>
        <p:txBody>
          <a:bodyPr/>
          <a:lstStyle/>
          <a:p>
            <a:fld id="{BFA283ED-C086-41E3-891B-D80055A913CF}" type="slidenum">
              <a:rPr lang="en-CA" smtClean="0"/>
              <a:pPr/>
              <a:t>9</a:t>
            </a:fld>
            <a:endParaRPr lang="en-CA"/>
          </a:p>
        </p:txBody>
      </p:sp>
      <p:sp>
        <p:nvSpPr>
          <p:cNvPr id="5" name="Footer Placeholder 4"/>
          <p:cNvSpPr>
            <a:spLocks noGrp="1"/>
          </p:cNvSpPr>
          <p:nvPr>
            <p:ph type="ftr" sz="quarter" idx="16"/>
          </p:nvPr>
        </p:nvSpPr>
        <p:spPr/>
        <p:txBody>
          <a:bodyPr/>
          <a:lstStyle/>
          <a:p>
            <a:r>
              <a:rPr lang="en-CA" smtClean="0"/>
              <a:t>Masud Rahman, PhD Candidate, U of S</a:t>
            </a:r>
            <a:endParaRPr lang="en-CA"/>
          </a:p>
        </p:txBody>
      </p:sp>
      <p:pic>
        <p:nvPicPr>
          <p:cNvPr id="6" name="Picture 5"/>
          <p:cNvPicPr>
            <a:picLocks noChangeAspect="1" noChangeArrowheads="1"/>
          </p:cNvPicPr>
          <p:nvPr/>
        </p:nvPicPr>
        <p:blipFill>
          <a:blip r:embed="rId2" cstate="print"/>
          <a:stretch>
            <a:fillRect/>
          </a:stretch>
        </p:blipFill>
        <p:spPr bwMode="auto">
          <a:xfrm>
            <a:off x="576613" y="2276872"/>
            <a:ext cx="7379763" cy="2664296"/>
          </a:xfrm>
          <a:prstGeom prst="rect">
            <a:avLst/>
          </a:prstGeom>
          <a:noFill/>
        </p:spPr>
      </p:pic>
      <p:sp>
        <p:nvSpPr>
          <p:cNvPr id="12" name="Oval 11">
            <a:hlinkClick r:id="rId3" action="ppaction://hlinksldjump"/>
          </p:cNvPr>
          <p:cNvSpPr/>
          <p:nvPr/>
        </p:nvSpPr>
        <p:spPr>
          <a:xfrm>
            <a:off x="464840" y="116632"/>
            <a:ext cx="576000" cy="576000"/>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P1</a:t>
            </a:r>
            <a:endParaRPr lang="en-US" sz="1400" dirty="0"/>
          </a:p>
        </p:txBody>
      </p:sp>
      <p:sp>
        <p:nvSpPr>
          <p:cNvPr id="13" name="Oval 12">
            <a:hlinkClick r:id="rId4" action="ppaction://hlinksldjump"/>
          </p:cNvPr>
          <p:cNvSpPr/>
          <p:nvPr/>
        </p:nvSpPr>
        <p:spPr>
          <a:xfrm>
            <a:off x="1115680" y="116632"/>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P2</a:t>
            </a:r>
            <a:endParaRPr lang="en-US" sz="1400" dirty="0"/>
          </a:p>
        </p:txBody>
      </p:sp>
      <p:sp>
        <p:nvSpPr>
          <p:cNvPr id="14" name="Oval 13">
            <a:hlinkClick r:id="rId5" action="ppaction://hlinksldjump"/>
          </p:cNvPr>
          <p:cNvSpPr/>
          <p:nvPr/>
        </p:nvSpPr>
        <p:spPr>
          <a:xfrm>
            <a:off x="2411760"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P4</a:t>
            </a:r>
            <a:endParaRPr lang="en-US" sz="1400" dirty="0"/>
          </a:p>
        </p:txBody>
      </p:sp>
      <p:sp>
        <p:nvSpPr>
          <p:cNvPr id="15" name="Oval 14">
            <a:hlinkClick r:id="rId6" action="ppaction://hlinksldjump"/>
          </p:cNvPr>
          <p:cNvSpPr/>
          <p:nvPr/>
        </p:nvSpPr>
        <p:spPr>
          <a:xfrm>
            <a:off x="1763688" y="116696"/>
            <a:ext cx="576000" cy="576000"/>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P3</a:t>
            </a:r>
            <a:endParaRPr lang="en-US" sz="1400" dirty="0"/>
          </a:p>
        </p:txBody>
      </p:sp>
      <p:sp>
        <p:nvSpPr>
          <p:cNvPr id="16" name="Title 1"/>
          <p:cNvSpPr>
            <a:spLocks noGrp="1"/>
          </p:cNvSpPr>
          <p:nvPr>
            <p:ph type="title"/>
          </p:nvPr>
        </p:nvSpPr>
        <p:spPr>
          <a:xfrm>
            <a:off x="457200" y="557808"/>
            <a:ext cx="8219256" cy="1143000"/>
          </a:xfrm>
        </p:spPr>
        <p:txBody>
          <a:bodyPr/>
          <a:lstStyle/>
          <a:p>
            <a:r>
              <a:rPr lang="en-US" b="1" dirty="0" smtClean="0"/>
              <a:t>An Example Change Request &amp; </a:t>
            </a:r>
            <a:br>
              <a:rPr lang="en-US" b="1" dirty="0" smtClean="0"/>
            </a:br>
            <a:r>
              <a:rPr lang="en-US" b="1" dirty="0" smtClean="0"/>
              <a:t>Concept Location</a:t>
            </a:r>
            <a:endParaRPr lang="en-US" b="1" dirty="0"/>
          </a:p>
        </p:txBody>
      </p:sp>
      <p:pic>
        <p:nvPicPr>
          <p:cNvPr id="17" name="Picture 2" descr="F:\MyWorks\Thesis Works\PhDSeminar\img\code-icon-v2.jpg"/>
          <p:cNvPicPr>
            <a:picLocks noChangeAspect="1" noChangeArrowheads="1"/>
          </p:cNvPicPr>
          <p:nvPr/>
        </p:nvPicPr>
        <p:blipFill>
          <a:blip r:embed="rId7" cstate="print"/>
          <a:srcRect/>
          <a:stretch>
            <a:fillRect/>
          </a:stretch>
        </p:blipFill>
        <p:spPr bwMode="auto">
          <a:xfrm>
            <a:off x="1108780" y="1700808"/>
            <a:ext cx="6559564" cy="4238905"/>
          </a:xfrm>
          <a:prstGeom prst="rect">
            <a:avLst/>
          </a:prstGeom>
          <a:noFill/>
          <a:ln>
            <a:solidFill>
              <a:schemeClr val="tx1">
                <a:lumMod val="65000"/>
                <a:lumOff val="35000"/>
              </a:schemeClr>
            </a:solidFill>
          </a:ln>
        </p:spPr>
      </p:pic>
      <p:pic>
        <p:nvPicPr>
          <p:cNvPr id="18" name="Picture 6" descr="C:\My MSc\ThesisWorks\Crowdsource_Knowledge_Base\M4CPBugs\project\ESEC-FSE-2018\ROSE2018\search-2.png"/>
          <p:cNvPicPr>
            <a:picLocks noChangeAspect="1" noChangeArrowheads="1"/>
          </p:cNvPicPr>
          <p:nvPr/>
        </p:nvPicPr>
        <p:blipFill>
          <a:blip r:embed="rId8" cstate="print"/>
          <a:srcRect/>
          <a:stretch>
            <a:fillRect/>
          </a:stretch>
        </p:blipFill>
        <p:spPr bwMode="auto">
          <a:xfrm>
            <a:off x="3275856" y="2780928"/>
            <a:ext cx="3240360" cy="3229851"/>
          </a:xfrm>
          <a:prstGeom prst="rect">
            <a:avLst/>
          </a:prstGeom>
          <a:noFill/>
        </p:spPr>
      </p:pic>
      <p:sp>
        <p:nvSpPr>
          <p:cNvPr id="19" name="Rounded Rectangle 18"/>
          <p:cNvSpPr/>
          <p:nvPr/>
        </p:nvSpPr>
        <p:spPr>
          <a:xfrm>
            <a:off x="5724128" y="2996952"/>
            <a:ext cx="2376264" cy="57606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Concept Location</a:t>
            </a:r>
            <a:endParaRPr lang="en-US" dirty="0"/>
          </a:p>
        </p:txBody>
      </p:sp>
      <p:pic>
        <p:nvPicPr>
          <p:cNvPr id="7" name="Picture 4" descr="F:\MyWorks\Thesis Works\PhDSeminar\img\soft-feature-tr.png"/>
          <p:cNvPicPr>
            <a:picLocks noChangeAspect="1" noChangeArrowheads="1"/>
          </p:cNvPicPr>
          <p:nvPr/>
        </p:nvPicPr>
        <p:blipFill>
          <a:blip r:embed="rId9" cstate="print"/>
          <a:srcRect/>
          <a:stretch>
            <a:fillRect/>
          </a:stretch>
        </p:blipFill>
        <p:spPr bwMode="auto">
          <a:xfrm>
            <a:off x="3995936" y="3429000"/>
            <a:ext cx="1028966" cy="105224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9" presetClass="exit" presetSubtype="0" fill="hold" nodeType="withEffect">
                                  <p:stCondLst>
                                    <p:cond delay="0"/>
                                  </p:stCondLst>
                                  <p:childTnLst>
                                    <p:animEffect transition="out" filter="dissolve">
                                      <p:cBhvr>
                                        <p:cTn id="17" dur="500"/>
                                        <p:tgtEl>
                                          <p:spTgt spid="6"/>
                                        </p:tgtEl>
                                      </p:cBhvr>
                                    </p:animEffect>
                                    <p:set>
                                      <p:cBhvr>
                                        <p:cTn id="18" dur="1" fill="hold">
                                          <p:stCondLst>
                                            <p:cond delay="4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17637</TotalTime>
  <Words>6652</Words>
  <Application>Microsoft Office PowerPoint</Application>
  <PresentationFormat>On-screen Show (4:3)</PresentationFormat>
  <Paragraphs>1324</Paragraphs>
  <Slides>74</Slides>
  <Notes>49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74</vt:i4>
      </vt:variant>
    </vt:vector>
  </HeadingPairs>
  <TitlesOfParts>
    <vt:vector size="81" baseType="lpstr">
      <vt:lpstr>Calibri</vt:lpstr>
      <vt:lpstr>Century Schoolbook</vt:lpstr>
      <vt:lpstr>Courier New</vt:lpstr>
      <vt:lpstr>Wingdings</vt:lpstr>
      <vt:lpstr>Wingdings 2</vt:lpstr>
      <vt:lpstr>Oriel</vt:lpstr>
      <vt:lpstr>Equation</vt:lpstr>
      <vt:lpstr>Supporting Source Code Search with  Context-Aware and Semantics-Driven  Query Reformulation</vt:lpstr>
      <vt:lpstr>Talk Outline</vt:lpstr>
      <vt:lpstr>PowerPoint Presentation</vt:lpstr>
      <vt:lpstr>PowerPoint Presentation</vt:lpstr>
      <vt:lpstr>PowerPoint Presentation</vt:lpstr>
      <vt:lpstr>PowerPoint Presentation</vt:lpstr>
      <vt:lpstr>An Example Bug Report &amp;  Bug Localization</vt:lpstr>
      <vt:lpstr>Search Query Reformulation for  Bug Localization</vt:lpstr>
      <vt:lpstr>An Example Change Request &amp;  Concept Location</vt:lpstr>
      <vt:lpstr>Search Query Reformulation for  Concept Location</vt:lpstr>
      <vt:lpstr>Relevant Code Search on the Web </vt:lpstr>
      <vt:lpstr>Part 1: Summary</vt:lpstr>
      <vt:lpstr>PowerPoint Presentation</vt:lpstr>
      <vt:lpstr>Systematic Literature Review</vt:lpstr>
      <vt:lpstr>PhD Thesis Overview</vt:lpstr>
      <vt:lpstr>PowerPoint Presentation</vt:lpstr>
      <vt:lpstr>Bug Report Quality: A Closer Look</vt:lpstr>
      <vt:lpstr>PowerPoint Presentation</vt:lpstr>
      <vt:lpstr>Step I: Trace Graph Construction</vt:lpstr>
      <vt:lpstr>Step II. Search Keyword Selection from Trace Graph </vt:lpstr>
      <vt:lpstr>Search Query from  a Noisy Bug Report</vt:lpstr>
      <vt:lpstr>PowerPoint Presentation</vt:lpstr>
      <vt:lpstr>Search Keywords  from Source Code</vt:lpstr>
      <vt:lpstr>Search Query for a Poor Bug Report </vt:lpstr>
      <vt:lpstr>PowerPoint Presentation</vt:lpstr>
      <vt:lpstr>Experiment, Dataset &amp; Metrics</vt:lpstr>
      <vt:lpstr>Comparison with the  State of the Art (MAP &amp; Hit@K)</vt:lpstr>
      <vt:lpstr>Comparison with the State of the Art (Theoretical)</vt:lpstr>
      <vt:lpstr>Part 2: Summary</vt:lpstr>
      <vt:lpstr>Part 2 Summary: Search Query for  Bug Localization</vt:lpstr>
      <vt:lpstr>Part 2 Summary: Search Query for  Concept Location</vt:lpstr>
      <vt:lpstr>Part 2 Summary: Search Query for Code Search on Web </vt:lpstr>
      <vt:lpstr>PowerPoint Presentation</vt:lpstr>
      <vt:lpstr>PowerPoint Presentation</vt:lpstr>
      <vt:lpstr>PhD Contribution Summary</vt:lpstr>
      <vt:lpstr>Step I: Extract Trace Entries</vt:lpstr>
      <vt:lpstr>One Size Does NOT Fit All</vt:lpstr>
      <vt:lpstr>Search for the Buggy Code </vt:lpstr>
      <vt:lpstr>Step III:  Keyword Selection from Text Graph &amp; POS Graph </vt:lpstr>
      <vt:lpstr>Search Query from a Rich Bug Report</vt:lpstr>
      <vt:lpstr>Step I: TextRank Calculation (Mihalcea et al, EMNLP 2004)</vt:lpstr>
      <vt:lpstr>Step II: POSRank Calculation (Blanco &amp; Lioma, Inf. Retr. 2012)</vt:lpstr>
      <vt:lpstr>Three Types of Code Search</vt:lpstr>
      <vt:lpstr>Search for the Relevant Code</vt:lpstr>
      <vt:lpstr>Reproducibility &amp; Replication</vt:lpstr>
      <vt:lpstr>PowerPoint Presentation</vt:lpstr>
      <vt:lpstr>T1: Bug Reproducibility &amp; Bug Fixing</vt:lpstr>
      <vt:lpstr>T2: Improved Text Retrieval in Software Engineering </vt:lpstr>
      <vt:lpstr>T3: Genetic Algorithm for Queries</vt:lpstr>
      <vt:lpstr>T4: Programmer Bot</vt:lpstr>
      <vt:lpstr>Research Collaborations</vt:lpstr>
      <vt:lpstr>Major Research Achievements</vt:lpstr>
      <vt:lpstr>PowerPoint Presentation</vt:lpstr>
      <vt:lpstr>PowerPoint Presentation</vt:lpstr>
      <vt:lpstr>PowerPoint Presentation</vt:lpstr>
      <vt:lpstr>Quiz Test: Queries from a Change Request </vt:lpstr>
      <vt:lpstr>TF-IDF: Term Importance (Traditional)</vt:lpstr>
      <vt:lpstr>Take-Home Messages</vt:lpstr>
      <vt:lpstr>Experiment, Dataset &amp; Metrics</vt:lpstr>
      <vt:lpstr>What is a Good Search Query?</vt:lpstr>
      <vt:lpstr>About Me</vt:lpstr>
      <vt:lpstr>Masud Rahman: Academics</vt:lpstr>
      <vt:lpstr>Semantic Hyperspace</vt:lpstr>
      <vt:lpstr>Two Working Contexts: Local &amp; Global</vt:lpstr>
      <vt:lpstr>S2: Keywords Selection from Source  Code  with CodeRank</vt:lpstr>
      <vt:lpstr>How did we Do?</vt:lpstr>
      <vt:lpstr>R3: Solve Vocabulary Mismatch Issue</vt:lpstr>
      <vt:lpstr>Solution: Semantic Hyperspace</vt:lpstr>
      <vt:lpstr>R4: Genetic Algorithm for Queries</vt:lpstr>
      <vt:lpstr>Search Query from Noisy Bug Report</vt:lpstr>
      <vt:lpstr>Dice, Rocchio, RSV</vt:lpstr>
      <vt:lpstr>Vocabulary Mismatch Problem </vt:lpstr>
      <vt:lpstr>Keywords from a Bug Report </vt:lpstr>
      <vt:lpstr>Probabilistic Term Weighting</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srlab</dc:creator>
  <cp:lastModifiedBy>Masud Rahman</cp:lastModifiedBy>
  <cp:revision>2882</cp:revision>
  <dcterms:created xsi:type="dcterms:W3CDTF">2015-05-12T19:41:37Z</dcterms:created>
  <dcterms:modified xsi:type="dcterms:W3CDTF">2019-09-20T16:09:24Z</dcterms:modified>
</cp:coreProperties>
</file>